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media/image81.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117"/>
  </p:notesMasterIdLst>
  <p:sldIdLst>
    <p:sldId id="256" r:id="rId2"/>
    <p:sldId id="257" r:id="rId3"/>
    <p:sldId id="412" r:id="rId4"/>
    <p:sldId id="274" r:id="rId5"/>
    <p:sldId id="524" r:id="rId6"/>
    <p:sldId id="305" r:id="rId7"/>
    <p:sldId id="306" r:id="rId8"/>
    <p:sldId id="527" r:id="rId9"/>
    <p:sldId id="456" r:id="rId10"/>
    <p:sldId id="457" r:id="rId11"/>
    <p:sldId id="458" r:id="rId12"/>
    <p:sldId id="525" r:id="rId13"/>
    <p:sldId id="276" r:id="rId14"/>
    <p:sldId id="455" r:id="rId15"/>
    <p:sldId id="526" r:id="rId16"/>
    <p:sldId id="414" r:id="rId17"/>
    <p:sldId id="307" r:id="rId18"/>
    <p:sldId id="528" r:id="rId19"/>
    <p:sldId id="420" r:id="rId20"/>
    <p:sldId id="531" r:id="rId21"/>
    <p:sldId id="529" r:id="rId22"/>
    <p:sldId id="530" r:id="rId23"/>
    <p:sldId id="416" r:id="rId24"/>
    <p:sldId id="523" r:id="rId25"/>
    <p:sldId id="511" r:id="rId26"/>
    <p:sldId id="532" r:id="rId27"/>
    <p:sldId id="423" r:id="rId28"/>
    <p:sldId id="533" r:id="rId29"/>
    <p:sldId id="513" r:id="rId30"/>
    <p:sldId id="424" r:id="rId31"/>
    <p:sldId id="448" r:id="rId32"/>
    <p:sldId id="534" r:id="rId33"/>
    <p:sldId id="285" r:id="rId34"/>
    <p:sldId id="535" r:id="rId35"/>
    <p:sldId id="426" r:id="rId36"/>
    <p:sldId id="449" r:id="rId37"/>
    <p:sldId id="536" r:id="rId38"/>
    <p:sldId id="425" r:id="rId39"/>
    <p:sldId id="516" r:id="rId40"/>
    <p:sldId id="537" r:id="rId41"/>
    <p:sldId id="427" r:id="rId42"/>
    <p:sldId id="451" r:id="rId43"/>
    <p:sldId id="518" r:id="rId44"/>
    <p:sldId id="538" r:id="rId45"/>
    <p:sldId id="428" r:id="rId46"/>
    <p:sldId id="520" r:id="rId47"/>
    <p:sldId id="521" r:id="rId48"/>
    <p:sldId id="539" r:id="rId49"/>
    <p:sldId id="345" r:id="rId50"/>
    <p:sldId id="454" r:id="rId51"/>
    <p:sldId id="453" r:id="rId52"/>
    <p:sldId id="278" r:id="rId53"/>
    <p:sldId id="432" r:id="rId54"/>
    <p:sldId id="431" r:id="rId55"/>
    <p:sldId id="510" r:id="rId56"/>
    <p:sldId id="460" r:id="rId57"/>
    <p:sldId id="433" r:id="rId58"/>
    <p:sldId id="461" r:id="rId59"/>
    <p:sldId id="462" r:id="rId60"/>
    <p:sldId id="463" r:id="rId61"/>
    <p:sldId id="434" r:id="rId62"/>
    <p:sldId id="464" r:id="rId63"/>
    <p:sldId id="465" r:id="rId64"/>
    <p:sldId id="466" r:id="rId65"/>
    <p:sldId id="467" r:id="rId66"/>
    <p:sldId id="540" r:id="rId67"/>
    <p:sldId id="541" r:id="rId68"/>
    <p:sldId id="469" r:id="rId69"/>
    <p:sldId id="435" r:id="rId70"/>
    <p:sldId id="470" r:id="rId71"/>
    <p:sldId id="471" r:id="rId72"/>
    <p:sldId id="436" r:id="rId73"/>
    <p:sldId id="472" r:id="rId74"/>
    <p:sldId id="473" r:id="rId75"/>
    <p:sldId id="474" r:id="rId76"/>
    <p:sldId id="437" r:id="rId77"/>
    <p:sldId id="475" r:id="rId78"/>
    <p:sldId id="476" r:id="rId79"/>
    <p:sldId id="477" r:id="rId80"/>
    <p:sldId id="542" r:id="rId81"/>
    <p:sldId id="478" r:id="rId82"/>
    <p:sldId id="479" r:id="rId83"/>
    <p:sldId id="480" r:id="rId84"/>
    <p:sldId id="481" r:id="rId85"/>
    <p:sldId id="482" r:id="rId86"/>
    <p:sldId id="483" r:id="rId87"/>
    <p:sldId id="484" r:id="rId88"/>
    <p:sldId id="485" r:id="rId89"/>
    <p:sldId id="486" r:id="rId90"/>
    <p:sldId id="487" r:id="rId91"/>
    <p:sldId id="488" r:id="rId92"/>
    <p:sldId id="489" r:id="rId93"/>
    <p:sldId id="490" r:id="rId94"/>
    <p:sldId id="491" r:id="rId95"/>
    <p:sldId id="492" r:id="rId96"/>
    <p:sldId id="493" r:id="rId97"/>
    <p:sldId id="494" r:id="rId98"/>
    <p:sldId id="495" r:id="rId99"/>
    <p:sldId id="496" r:id="rId100"/>
    <p:sldId id="497" r:id="rId101"/>
    <p:sldId id="498" r:id="rId102"/>
    <p:sldId id="499" r:id="rId103"/>
    <p:sldId id="500" r:id="rId104"/>
    <p:sldId id="501" r:id="rId105"/>
    <p:sldId id="543" r:id="rId106"/>
    <p:sldId id="502" r:id="rId107"/>
    <p:sldId id="503" r:id="rId108"/>
    <p:sldId id="504" r:id="rId109"/>
    <p:sldId id="505" r:id="rId110"/>
    <p:sldId id="506" r:id="rId111"/>
    <p:sldId id="507" r:id="rId112"/>
    <p:sldId id="508" r:id="rId113"/>
    <p:sldId id="509" r:id="rId114"/>
    <p:sldId id="419" r:id="rId115"/>
    <p:sldId id="323"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1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7EA71-3643-4FFD-9959-8C0184A2B4BC}" v="1" dt="2024-12-11T21:28:54.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8" d="100"/>
          <a:sy n="78" d="100"/>
        </p:scale>
        <p:origin x="10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ssein  Samhat" userId="aaffc6b4-9d7e-4242-9708-71c8284b4db6" providerId="ADAL" clId="{7F07EA71-3643-4FFD-9959-8C0184A2B4BC}"/>
    <pc:docChg chg="custSel modSld">
      <pc:chgData name="Hussein  Samhat" userId="aaffc6b4-9d7e-4242-9708-71c8284b4db6" providerId="ADAL" clId="{7F07EA71-3643-4FFD-9959-8C0184A2B4BC}" dt="2024-12-11T21:33:08.475" v="202" actId="20577"/>
      <pc:docMkLst>
        <pc:docMk/>
      </pc:docMkLst>
      <pc:sldChg chg="modSp mod">
        <pc:chgData name="Hussein  Samhat" userId="aaffc6b4-9d7e-4242-9708-71c8284b4db6" providerId="ADAL" clId="{7F07EA71-3643-4FFD-9959-8C0184A2B4BC}" dt="2024-12-11T21:03:27.655" v="8" actId="207"/>
        <pc:sldMkLst>
          <pc:docMk/>
          <pc:sldMk cId="2694188597" sldId="256"/>
        </pc:sldMkLst>
        <pc:spChg chg="mod">
          <ac:chgData name="Hussein  Samhat" userId="aaffc6b4-9d7e-4242-9708-71c8284b4db6" providerId="ADAL" clId="{7F07EA71-3643-4FFD-9959-8C0184A2B4BC}" dt="2024-12-11T21:03:27.655" v="8" actId="207"/>
          <ac:spMkLst>
            <pc:docMk/>
            <pc:sldMk cId="2694188597" sldId="256"/>
            <ac:spMk id="3" creationId="{4ED5CB82-9D0D-5865-93AB-14E2AB996E22}"/>
          </ac:spMkLst>
        </pc:spChg>
      </pc:sldChg>
      <pc:sldChg chg="modSp mod">
        <pc:chgData name="Hussein  Samhat" userId="aaffc6b4-9d7e-4242-9708-71c8284b4db6" providerId="ADAL" clId="{7F07EA71-3643-4FFD-9959-8C0184A2B4BC}" dt="2024-12-11T21:08:54.888" v="19" actId="207"/>
        <pc:sldMkLst>
          <pc:docMk/>
          <pc:sldMk cId="2786988023" sldId="414"/>
        </pc:sldMkLst>
        <pc:spChg chg="mod">
          <ac:chgData name="Hussein  Samhat" userId="aaffc6b4-9d7e-4242-9708-71c8284b4db6" providerId="ADAL" clId="{7F07EA71-3643-4FFD-9959-8C0184A2B4BC}" dt="2024-12-11T21:08:54.888" v="19" actId="207"/>
          <ac:spMkLst>
            <pc:docMk/>
            <pc:sldMk cId="2786988023" sldId="414"/>
            <ac:spMk id="15" creationId="{4B1BE525-985A-F4A3-22C4-F39C62CBA5A6}"/>
          </ac:spMkLst>
        </pc:spChg>
      </pc:sldChg>
      <pc:sldChg chg="modSp mod">
        <pc:chgData name="Hussein  Samhat" userId="aaffc6b4-9d7e-4242-9708-71c8284b4db6" providerId="ADAL" clId="{7F07EA71-3643-4FFD-9959-8C0184A2B4BC}" dt="2024-12-11T21:33:08.475" v="202" actId="20577"/>
        <pc:sldMkLst>
          <pc:docMk/>
          <pc:sldMk cId="1090046929" sldId="419"/>
        </pc:sldMkLst>
        <pc:spChg chg="mod">
          <ac:chgData name="Hussein  Samhat" userId="aaffc6b4-9d7e-4242-9708-71c8284b4db6" providerId="ADAL" clId="{7F07EA71-3643-4FFD-9959-8C0184A2B4BC}" dt="2024-12-11T21:33:08.475" v="202" actId="20577"/>
          <ac:spMkLst>
            <pc:docMk/>
            <pc:sldMk cId="1090046929" sldId="419"/>
            <ac:spMk id="16" creationId="{BC8CB6B0-3796-04DD-2776-085262BDF91C}"/>
          </ac:spMkLst>
        </pc:spChg>
      </pc:sldChg>
      <pc:sldChg chg="modSp mod">
        <pc:chgData name="Hussein  Samhat" userId="aaffc6b4-9d7e-4242-9708-71c8284b4db6" providerId="ADAL" clId="{7F07EA71-3643-4FFD-9959-8C0184A2B4BC}" dt="2024-12-11T21:13:14.361" v="28" actId="20577"/>
        <pc:sldMkLst>
          <pc:docMk/>
          <pc:sldMk cId="2629939087" sldId="451"/>
        </pc:sldMkLst>
        <pc:spChg chg="mod">
          <ac:chgData name="Hussein  Samhat" userId="aaffc6b4-9d7e-4242-9708-71c8284b4db6" providerId="ADAL" clId="{7F07EA71-3643-4FFD-9959-8C0184A2B4BC}" dt="2024-12-11T21:13:14.361" v="28" actId="20577"/>
          <ac:spMkLst>
            <pc:docMk/>
            <pc:sldMk cId="2629939087" sldId="451"/>
            <ac:spMk id="2" creationId="{B37953C1-0472-C3B6-55EB-CF6B434BEB9E}"/>
          </ac:spMkLst>
        </pc:spChg>
      </pc:sldChg>
      <pc:sldChg chg="modSp mod">
        <pc:chgData name="Hussein  Samhat" userId="aaffc6b4-9d7e-4242-9708-71c8284b4db6" providerId="ADAL" clId="{7F07EA71-3643-4FFD-9959-8C0184A2B4BC}" dt="2024-12-11T21:05:54.974" v="14" actId="20577"/>
        <pc:sldMkLst>
          <pc:docMk/>
          <pc:sldMk cId="2467923614" sldId="455"/>
        </pc:sldMkLst>
        <pc:spChg chg="mod">
          <ac:chgData name="Hussein  Samhat" userId="aaffc6b4-9d7e-4242-9708-71c8284b4db6" providerId="ADAL" clId="{7F07EA71-3643-4FFD-9959-8C0184A2B4BC}" dt="2024-12-11T21:05:27.756" v="10" actId="207"/>
          <ac:spMkLst>
            <pc:docMk/>
            <pc:sldMk cId="2467923614" sldId="455"/>
            <ac:spMk id="6" creationId="{1A36917F-C6BE-A55F-2EA2-46C11B28B25B}"/>
          </ac:spMkLst>
        </pc:spChg>
        <pc:graphicFrameChg chg="modGraphic">
          <ac:chgData name="Hussein  Samhat" userId="aaffc6b4-9d7e-4242-9708-71c8284b4db6" providerId="ADAL" clId="{7F07EA71-3643-4FFD-9959-8C0184A2B4BC}" dt="2024-12-11T21:05:54.974" v="14" actId="20577"/>
          <ac:graphicFrameMkLst>
            <pc:docMk/>
            <pc:sldMk cId="2467923614" sldId="455"/>
            <ac:graphicFrameMk id="4" creationId="{BB6F4ABA-54D0-0835-E764-3753F1CD231C}"/>
          </ac:graphicFrameMkLst>
        </pc:graphicFrameChg>
      </pc:sldChg>
      <pc:sldChg chg="modSp mod">
        <pc:chgData name="Hussein  Samhat" userId="aaffc6b4-9d7e-4242-9708-71c8284b4db6" providerId="ADAL" clId="{7F07EA71-3643-4FFD-9959-8C0184A2B4BC}" dt="2024-12-11T21:28:46.030" v="197" actId="1582"/>
        <pc:sldMkLst>
          <pc:docMk/>
          <pc:sldMk cId="1904858428" sldId="456"/>
        </pc:sldMkLst>
        <pc:cxnChg chg="mod">
          <ac:chgData name="Hussein  Samhat" userId="aaffc6b4-9d7e-4242-9708-71c8284b4db6" providerId="ADAL" clId="{7F07EA71-3643-4FFD-9959-8C0184A2B4BC}" dt="2024-12-11T21:28:46.030" v="197" actId="1582"/>
          <ac:cxnSpMkLst>
            <pc:docMk/>
            <pc:sldMk cId="1904858428" sldId="456"/>
            <ac:cxnSpMk id="23" creationId="{78DD2E9B-002E-3D67-D2B3-D993EBBE6A62}"/>
          </ac:cxnSpMkLst>
        </pc:cxnChg>
        <pc:cxnChg chg="mod">
          <ac:chgData name="Hussein  Samhat" userId="aaffc6b4-9d7e-4242-9708-71c8284b4db6" providerId="ADAL" clId="{7F07EA71-3643-4FFD-9959-8C0184A2B4BC}" dt="2024-12-11T21:28:46.030" v="197" actId="1582"/>
          <ac:cxnSpMkLst>
            <pc:docMk/>
            <pc:sldMk cId="1904858428" sldId="456"/>
            <ac:cxnSpMk id="24" creationId="{1984A346-B1C1-02E1-35B0-DAB592D01E54}"/>
          </ac:cxnSpMkLst>
        </pc:cxnChg>
        <pc:cxnChg chg="mod">
          <ac:chgData name="Hussein  Samhat" userId="aaffc6b4-9d7e-4242-9708-71c8284b4db6" providerId="ADAL" clId="{7F07EA71-3643-4FFD-9959-8C0184A2B4BC}" dt="2024-12-11T21:28:46.030" v="197" actId="1582"/>
          <ac:cxnSpMkLst>
            <pc:docMk/>
            <pc:sldMk cId="1904858428" sldId="456"/>
            <ac:cxnSpMk id="29" creationId="{878362D8-FE9E-DDC1-EA24-B3BC8081F6EA}"/>
          </ac:cxnSpMkLst>
        </pc:cxnChg>
        <pc:cxnChg chg="mod">
          <ac:chgData name="Hussein  Samhat" userId="aaffc6b4-9d7e-4242-9708-71c8284b4db6" providerId="ADAL" clId="{7F07EA71-3643-4FFD-9959-8C0184A2B4BC}" dt="2024-12-11T21:28:46.030" v="197" actId="1582"/>
          <ac:cxnSpMkLst>
            <pc:docMk/>
            <pc:sldMk cId="1904858428" sldId="456"/>
            <ac:cxnSpMk id="30" creationId="{FD5ABCE4-DD74-4704-C02B-E48A14EBBE89}"/>
          </ac:cxnSpMkLst>
        </pc:cxnChg>
        <pc:cxnChg chg="mod">
          <ac:chgData name="Hussein  Samhat" userId="aaffc6b4-9d7e-4242-9708-71c8284b4db6" providerId="ADAL" clId="{7F07EA71-3643-4FFD-9959-8C0184A2B4BC}" dt="2024-12-11T21:28:46.030" v="197" actId="1582"/>
          <ac:cxnSpMkLst>
            <pc:docMk/>
            <pc:sldMk cId="1904858428" sldId="456"/>
            <ac:cxnSpMk id="41" creationId="{ADE4A4F6-3DBB-3412-C738-7A839ACC9166}"/>
          </ac:cxnSpMkLst>
        </pc:cxnChg>
      </pc:sldChg>
      <pc:sldChg chg="addSp delSp modSp mod">
        <pc:chgData name="Hussein  Samhat" userId="aaffc6b4-9d7e-4242-9708-71c8284b4db6" providerId="ADAL" clId="{7F07EA71-3643-4FFD-9959-8C0184A2B4BC}" dt="2024-12-11T21:28:54.582" v="199"/>
        <pc:sldMkLst>
          <pc:docMk/>
          <pc:sldMk cId="33800791" sldId="457"/>
        </pc:sldMkLst>
        <pc:spChg chg="mod">
          <ac:chgData name="Hussein  Samhat" userId="aaffc6b4-9d7e-4242-9708-71c8284b4db6" providerId="ADAL" clId="{7F07EA71-3643-4FFD-9959-8C0184A2B4BC}" dt="2024-12-11T21:28:54.582" v="199"/>
          <ac:spMkLst>
            <pc:docMk/>
            <pc:sldMk cId="33800791" sldId="457"/>
            <ac:spMk id="63" creationId="{2ABEB0EB-54CA-DD94-D5E0-60144FCEF0E3}"/>
          </ac:spMkLst>
        </pc:spChg>
        <pc:spChg chg="mod">
          <ac:chgData name="Hussein  Samhat" userId="aaffc6b4-9d7e-4242-9708-71c8284b4db6" providerId="ADAL" clId="{7F07EA71-3643-4FFD-9959-8C0184A2B4BC}" dt="2024-12-11T21:28:54.582" v="199"/>
          <ac:spMkLst>
            <pc:docMk/>
            <pc:sldMk cId="33800791" sldId="457"/>
            <ac:spMk id="75" creationId="{106E8FD9-EAD1-73A0-5804-48286A876B07}"/>
          </ac:spMkLst>
        </pc:spChg>
        <pc:spChg chg="mod">
          <ac:chgData name="Hussein  Samhat" userId="aaffc6b4-9d7e-4242-9708-71c8284b4db6" providerId="ADAL" clId="{7F07EA71-3643-4FFD-9959-8C0184A2B4BC}" dt="2024-12-11T21:28:54.582" v="199"/>
          <ac:spMkLst>
            <pc:docMk/>
            <pc:sldMk cId="33800791" sldId="457"/>
            <ac:spMk id="76" creationId="{4B23C11D-34B0-4EF2-15FF-0D2A0C1B92AA}"/>
          </ac:spMkLst>
        </pc:spChg>
        <pc:spChg chg="mod">
          <ac:chgData name="Hussein  Samhat" userId="aaffc6b4-9d7e-4242-9708-71c8284b4db6" providerId="ADAL" clId="{7F07EA71-3643-4FFD-9959-8C0184A2B4BC}" dt="2024-12-11T21:28:54.582" v="199"/>
          <ac:spMkLst>
            <pc:docMk/>
            <pc:sldMk cId="33800791" sldId="457"/>
            <ac:spMk id="77" creationId="{5BD2108D-A7B5-7F0E-CBE9-37C26FE0D431}"/>
          </ac:spMkLst>
        </pc:spChg>
        <pc:spChg chg="mod">
          <ac:chgData name="Hussein  Samhat" userId="aaffc6b4-9d7e-4242-9708-71c8284b4db6" providerId="ADAL" clId="{7F07EA71-3643-4FFD-9959-8C0184A2B4BC}" dt="2024-12-11T21:28:54.582" v="199"/>
          <ac:spMkLst>
            <pc:docMk/>
            <pc:sldMk cId="33800791" sldId="457"/>
            <ac:spMk id="78" creationId="{09E8FD02-E853-B736-267F-93C7C076AB53}"/>
          </ac:spMkLst>
        </pc:spChg>
        <pc:spChg chg="mod">
          <ac:chgData name="Hussein  Samhat" userId="aaffc6b4-9d7e-4242-9708-71c8284b4db6" providerId="ADAL" clId="{7F07EA71-3643-4FFD-9959-8C0184A2B4BC}" dt="2024-12-11T21:28:54.582" v="199"/>
          <ac:spMkLst>
            <pc:docMk/>
            <pc:sldMk cId="33800791" sldId="457"/>
            <ac:spMk id="79" creationId="{90BC49E4-849F-08F2-5B22-2C7CAB0C566C}"/>
          </ac:spMkLst>
        </pc:spChg>
        <pc:grpChg chg="del">
          <ac:chgData name="Hussein  Samhat" userId="aaffc6b4-9d7e-4242-9708-71c8284b4db6" providerId="ADAL" clId="{7F07EA71-3643-4FFD-9959-8C0184A2B4BC}" dt="2024-12-11T21:28:53.906" v="198" actId="478"/>
          <ac:grpSpMkLst>
            <pc:docMk/>
            <pc:sldMk cId="33800791" sldId="457"/>
            <ac:grpSpMk id="40" creationId="{6A1BB56D-96D3-F86C-96C5-A7B7C10E62AD}"/>
          </ac:grpSpMkLst>
        </pc:grpChg>
        <pc:grpChg chg="add mod">
          <ac:chgData name="Hussein  Samhat" userId="aaffc6b4-9d7e-4242-9708-71c8284b4db6" providerId="ADAL" clId="{7F07EA71-3643-4FFD-9959-8C0184A2B4BC}" dt="2024-12-11T21:28:54.582" v="199"/>
          <ac:grpSpMkLst>
            <pc:docMk/>
            <pc:sldMk cId="33800791" sldId="457"/>
            <ac:grpSpMk id="62" creationId="{FAF8245E-75B6-AF0F-7002-280EE58FBE02}"/>
          </ac:grpSpMkLst>
        </pc:grpChg>
        <pc:picChg chg="mod">
          <ac:chgData name="Hussein  Samhat" userId="aaffc6b4-9d7e-4242-9708-71c8284b4db6" providerId="ADAL" clId="{7F07EA71-3643-4FFD-9959-8C0184A2B4BC}" dt="2024-12-11T21:28:54.582" v="199"/>
          <ac:picMkLst>
            <pc:docMk/>
            <pc:sldMk cId="33800791" sldId="457"/>
            <ac:picMk id="64" creationId="{E9E66BF2-E35A-C36D-2774-8D4F927FDD21}"/>
          </ac:picMkLst>
        </pc:picChg>
        <pc:picChg chg="mod">
          <ac:chgData name="Hussein  Samhat" userId="aaffc6b4-9d7e-4242-9708-71c8284b4db6" providerId="ADAL" clId="{7F07EA71-3643-4FFD-9959-8C0184A2B4BC}" dt="2024-12-11T21:28:54.582" v="199"/>
          <ac:picMkLst>
            <pc:docMk/>
            <pc:sldMk cId="33800791" sldId="457"/>
            <ac:picMk id="65" creationId="{3B6DABB7-A2E6-7F47-70E0-356794EE4627}"/>
          </ac:picMkLst>
        </pc:picChg>
        <pc:picChg chg="mod">
          <ac:chgData name="Hussein  Samhat" userId="aaffc6b4-9d7e-4242-9708-71c8284b4db6" providerId="ADAL" clId="{7F07EA71-3643-4FFD-9959-8C0184A2B4BC}" dt="2024-12-11T21:28:54.582" v="199"/>
          <ac:picMkLst>
            <pc:docMk/>
            <pc:sldMk cId="33800791" sldId="457"/>
            <ac:picMk id="66" creationId="{A66312A3-CDB3-2DAC-68DC-58136C51AC40}"/>
          </ac:picMkLst>
        </pc:picChg>
        <pc:picChg chg="mod">
          <ac:chgData name="Hussein  Samhat" userId="aaffc6b4-9d7e-4242-9708-71c8284b4db6" providerId="ADAL" clId="{7F07EA71-3643-4FFD-9959-8C0184A2B4BC}" dt="2024-12-11T21:28:54.582" v="199"/>
          <ac:picMkLst>
            <pc:docMk/>
            <pc:sldMk cId="33800791" sldId="457"/>
            <ac:picMk id="67" creationId="{F2C72345-0CEA-22EC-E8F7-04B34C28D776}"/>
          </ac:picMkLst>
        </pc:picChg>
        <pc:picChg chg="mod">
          <ac:chgData name="Hussein  Samhat" userId="aaffc6b4-9d7e-4242-9708-71c8284b4db6" providerId="ADAL" clId="{7F07EA71-3643-4FFD-9959-8C0184A2B4BC}" dt="2024-12-11T21:28:54.582" v="199"/>
          <ac:picMkLst>
            <pc:docMk/>
            <pc:sldMk cId="33800791" sldId="457"/>
            <ac:picMk id="68" creationId="{7BE03FAC-EDB1-2DA9-A9F5-8303A5FA9355}"/>
          </ac:picMkLst>
        </pc:picChg>
        <pc:picChg chg="mod">
          <ac:chgData name="Hussein  Samhat" userId="aaffc6b4-9d7e-4242-9708-71c8284b4db6" providerId="ADAL" clId="{7F07EA71-3643-4FFD-9959-8C0184A2B4BC}" dt="2024-12-11T21:28:54.582" v="199"/>
          <ac:picMkLst>
            <pc:docMk/>
            <pc:sldMk cId="33800791" sldId="457"/>
            <ac:picMk id="69" creationId="{13BCBD15-4427-FB89-04AA-BB63572DF333}"/>
          </ac:picMkLst>
        </pc:picChg>
        <pc:picChg chg="mod">
          <ac:chgData name="Hussein  Samhat" userId="aaffc6b4-9d7e-4242-9708-71c8284b4db6" providerId="ADAL" clId="{7F07EA71-3643-4FFD-9959-8C0184A2B4BC}" dt="2024-12-11T21:28:54.582" v="199"/>
          <ac:picMkLst>
            <pc:docMk/>
            <pc:sldMk cId="33800791" sldId="457"/>
            <ac:picMk id="70" creationId="{CB5A46EE-3541-3434-BAB5-912E243163D5}"/>
          </ac:picMkLst>
        </pc:picChg>
        <pc:cxnChg chg="mod">
          <ac:chgData name="Hussein  Samhat" userId="aaffc6b4-9d7e-4242-9708-71c8284b4db6" providerId="ADAL" clId="{7F07EA71-3643-4FFD-9959-8C0184A2B4BC}" dt="2024-12-11T21:28:53.906" v="198" actId="478"/>
          <ac:cxnSpMkLst>
            <pc:docMk/>
            <pc:sldMk cId="33800791" sldId="457"/>
            <ac:cxnSpMk id="52" creationId="{7140A4FE-7433-AAFE-B066-034DCD924EEA}"/>
          </ac:cxnSpMkLst>
        </pc:cxnChg>
        <pc:cxnChg chg="mod">
          <ac:chgData name="Hussein  Samhat" userId="aaffc6b4-9d7e-4242-9708-71c8284b4db6" providerId="ADAL" clId="{7F07EA71-3643-4FFD-9959-8C0184A2B4BC}" dt="2024-12-11T21:28:53.906" v="198" actId="478"/>
          <ac:cxnSpMkLst>
            <pc:docMk/>
            <pc:sldMk cId="33800791" sldId="457"/>
            <ac:cxnSpMk id="53" creationId="{C23DE5BF-11E8-B739-D2D8-B6D1996A5F75}"/>
          </ac:cxnSpMkLst>
        </pc:cxnChg>
        <pc:cxnChg chg="mod">
          <ac:chgData name="Hussein  Samhat" userId="aaffc6b4-9d7e-4242-9708-71c8284b4db6" providerId="ADAL" clId="{7F07EA71-3643-4FFD-9959-8C0184A2B4BC}" dt="2024-12-11T21:28:54.582" v="199"/>
          <ac:cxnSpMkLst>
            <pc:docMk/>
            <pc:sldMk cId="33800791" sldId="457"/>
            <ac:cxnSpMk id="71" creationId="{46CB3C0F-789C-0B19-FB53-0469DF5763A7}"/>
          </ac:cxnSpMkLst>
        </pc:cxnChg>
        <pc:cxnChg chg="mod">
          <ac:chgData name="Hussein  Samhat" userId="aaffc6b4-9d7e-4242-9708-71c8284b4db6" providerId="ADAL" clId="{7F07EA71-3643-4FFD-9959-8C0184A2B4BC}" dt="2024-12-11T21:28:54.582" v="199"/>
          <ac:cxnSpMkLst>
            <pc:docMk/>
            <pc:sldMk cId="33800791" sldId="457"/>
            <ac:cxnSpMk id="72" creationId="{5E65F091-8F69-0874-5932-634C8FCE6EC0}"/>
          </ac:cxnSpMkLst>
        </pc:cxnChg>
        <pc:cxnChg chg="mod">
          <ac:chgData name="Hussein  Samhat" userId="aaffc6b4-9d7e-4242-9708-71c8284b4db6" providerId="ADAL" clId="{7F07EA71-3643-4FFD-9959-8C0184A2B4BC}" dt="2024-12-11T21:28:54.582" v="199"/>
          <ac:cxnSpMkLst>
            <pc:docMk/>
            <pc:sldMk cId="33800791" sldId="457"/>
            <ac:cxnSpMk id="73" creationId="{6EE24964-000F-3D94-21DA-6B5E867E6C8F}"/>
          </ac:cxnSpMkLst>
        </pc:cxnChg>
        <pc:cxnChg chg="mod">
          <ac:chgData name="Hussein  Samhat" userId="aaffc6b4-9d7e-4242-9708-71c8284b4db6" providerId="ADAL" clId="{7F07EA71-3643-4FFD-9959-8C0184A2B4BC}" dt="2024-12-11T21:28:54.582" v="199"/>
          <ac:cxnSpMkLst>
            <pc:docMk/>
            <pc:sldMk cId="33800791" sldId="457"/>
            <ac:cxnSpMk id="74" creationId="{EEF8B15C-D3E8-0860-59EA-8FE6C24CA171}"/>
          </ac:cxnSpMkLst>
        </pc:cxnChg>
        <pc:cxnChg chg="mod">
          <ac:chgData name="Hussein  Samhat" userId="aaffc6b4-9d7e-4242-9708-71c8284b4db6" providerId="ADAL" clId="{7F07EA71-3643-4FFD-9959-8C0184A2B4BC}" dt="2024-12-11T21:28:54.582" v="199"/>
          <ac:cxnSpMkLst>
            <pc:docMk/>
            <pc:sldMk cId="33800791" sldId="457"/>
            <ac:cxnSpMk id="80" creationId="{D8DAE0B5-779A-A0E2-C193-4C4326051178}"/>
          </ac:cxnSpMkLst>
        </pc:cxnChg>
      </pc:sldChg>
      <pc:sldChg chg="modSp mod">
        <pc:chgData name="Hussein  Samhat" userId="aaffc6b4-9d7e-4242-9708-71c8284b4db6" providerId="ADAL" clId="{7F07EA71-3643-4FFD-9959-8C0184A2B4BC}" dt="2024-12-11T21:29:11.311" v="200" actId="1582"/>
        <pc:sldMkLst>
          <pc:docMk/>
          <pc:sldMk cId="3768343162" sldId="458"/>
        </pc:sldMkLst>
        <pc:cxnChg chg="mod">
          <ac:chgData name="Hussein  Samhat" userId="aaffc6b4-9d7e-4242-9708-71c8284b4db6" providerId="ADAL" clId="{7F07EA71-3643-4FFD-9959-8C0184A2B4BC}" dt="2024-12-11T21:29:11.311" v="200" actId="1582"/>
          <ac:cxnSpMkLst>
            <pc:docMk/>
            <pc:sldMk cId="3768343162" sldId="458"/>
            <ac:cxnSpMk id="23" creationId="{E66AE46B-CDB5-828B-AF66-329D1EE4FE5C}"/>
          </ac:cxnSpMkLst>
        </pc:cxnChg>
        <pc:cxnChg chg="mod">
          <ac:chgData name="Hussein  Samhat" userId="aaffc6b4-9d7e-4242-9708-71c8284b4db6" providerId="ADAL" clId="{7F07EA71-3643-4FFD-9959-8C0184A2B4BC}" dt="2024-12-11T21:29:11.311" v="200" actId="1582"/>
          <ac:cxnSpMkLst>
            <pc:docMk/>
            <pc:sldMk cId="3768343162" sldId="458"/>
            <ac:cxnSpMk id="24" creationId="{5DE05B41-FB83-EA5A-EFD8-978FAE61F190}"/>
          </ac:cxnSpMkLst>
        </pc:cxnChg>
        <pc:cxnChg chg="mod">
          <ac:chgData name="Hussein  Samhat" userId="aaffc6b4-9d7e-4242-9708-71c8284b4db6" providerId="ADAL" clId="{7F07EA71-3643-4FFD-9959-8C0184A2B4BC}" dt="2024-12-11T21:29:11.311" v="200" actId="1582"/>
          <ac:cxnSpMkLst>
            <pc:docMk/>
            <pc:sldMk cId="3768343162" sldId="458"/>
            <ac:cxnSpMk id="29" creationId="{B5F36086-DB46-D874-2C13-46F8FDFF2368}"/>
          </ac:cxnSpMkLst>
        </pc:cxnChg>
        <pc:cxnChg chg="mod">
          <ac:chgData name="Hussein  Samhat" userId="aaffc6b4-9d7e-4242-9708-71c8284b4db6" providerId="ADAL" clId="{7F07EA71-3643-4FFD-9959-8C0184A2B4BC}" dt="2024-12-11T21:29:11.311" v="200" actId="1582"/>
          <ac:cxnSpMkLst>
            <pc:docMk/>
            <pc:sldMk cId="3768343162" sldId="458"/>
            <ac:cxnSpMk id="30" creationId="{AB5E4EBC-177B-E336-B329-7CD7C9900DF9}"/>
          </ac:cxnSpMkLst>
        </pc:cxnChg>
        <pc:cxnChg chg="mod">
          <ac:chgData name="Hussein  Samhat" userId="aaffc6b4-9d7e-4242-9708-71c8284b4db6" providerId="ADAL" clId="{7F07EA71-3643-4FFD-9959-8C0184A2B4BC}" dt="2024-12-11T21:29:11.311" v="200" actId="1582"/>
          <ac:cxnSpMkLst>
            <pc:docMk/>
            <pc:sldMk cId="3768343162" sldId="458"/>
            <ac:cxnSpMk id="41" creationId="{53EA0657-9EC4-CFF6-2DEF-B94137D5EA75}"/>
          </ac:cxnSpMkLst>
        </pc:cxnChg>
      </pc:sldChg>
      <pc:sldChg chg="modSp mod">
        <pc:chgData name="Hussein  Samhat" userId="aaffc6b4-9d7e-4242-9708-71c8284b4db6" providerId="ADAL" clId="{7F07EA71-3643-4FFD-9959-8C0184A2B4BC}" dt="2024-12-11T21:15:46.758" v="34" actId="20577"/>
        <pc:sldMkLst>
          <pc:docMk/>
          <pc:sldMk cId="391334763" sldId="461"/>
        </pc:sldMkLst>
        <pc:spChg chg="mod">
          <ac:chgData name="Hussein  Samhat" userId="aaffc6b4-9d7e-4242-9708-71c8284b4db6" providerId="ADAL" clId="{7F07EA71-3643-4FFD-9959-8C0184A2B4BC}" dt="2024-12-11T21:15:46.758" v="34" actId="20577"/>
          <ac:spMkLst>
            <pc:docMk/>
            <pc:sldMk cId="391334763" sldId="461"/>
            <ac:spMk id="2" creationId="{1419E75B-A6A5-03B4-F66C-D2DD8B92EF0E}"/>
          </ac:spMkLst>
        </pc:spChg>
      </pc:sldChg>
      <pc:sldChg chg="modSp mod">
        <pc:chgData name="Hussein  Samhat" userId="aaffc6b4-9d7e-4242-9708-71c8284b4db6" providerId="ADAL" clId="{7F07EA71-3643-4FFD-9959-8C0184A2B4BC}" dt="2024-12-11T21:17:04.631" v="51" actId="20577"/>
        <pc:sldMkLst>
          <pc:docMk/>
          <pc:sldMk cId="1599416760" sldId="464"/>
        </pc:sldMkLst>
        <pc:spChg chg="mod">
          <ac:chgData name="Hussein  Samhat" userId="aaffc6b4-9d7e-4242-9708-71c8284b4db6" providerId="ADAL" clId="{7F07EA71-3643-4FFD-9959-8C0184A2B4BC}" dt="2024-12-11T21:17:04.631" v="51" actId="20577"/>
          <ac:spMkLst>
            <pc:docMk/>
            <pc:sldMk cId="1599416760" sldId="464"/>
            <ac:spMk id="2" creationId="{E9509890-3261-B205-CEA8-712C7415359E}"/>
          </ac:spMkLst>
        </pc:spChg>
      </pc:sldChg>
      <pc:sldChg chg="modSp mod">
        <pc:chgData name="Hussein  Samhat" userId="aaffc6b4-9d7e-4242-9708-71c8284b4db6" providerId="ADAL" clId="{7F07EA71-3643-4FFD-9959-8C0184A2B4BC}" dt="2024-12-11T21:23:27.262" v="144" actId="1036"/>
        <pc:sldMkLst>
          <pc:docMk/>
          <pc:sldMk cId="1875786620" sldId="465"/>
        </pc:sldMkLst>
        <pc:spChg chg="mod">
          <ac:chgData name="Hussein  Samhat" userId="aaffc6b4-9d7e-4242-9708-71c8284b4db6" providerId="ADAL" clId="{7F07EA71-3643-4FFD-9959-8C0184A2B4BC}" dt="2024-12-11T21:23:27.262" v="144" actId="1036"/>
          <ac:spMkLst>
            <pc:docMk/>
            <pc:sldMk cId="1875786620" sldId="465"/>
            <ac:spMk id="6" creationId="{CF05EDC5-16A4-6C18-8A7E-98B64B7A4922}"/>
          </ac:spMkLst>
        </pc:spChg>
        <pc:spChg chg="mod">
          <ac:chgData name="Hussein  Samhat" userId="aaffc6b4-9d7e-4242-9708-71c8284b4db6" providerId="ADAL" clId="{7F07EA71-3643-4FFD-9959-8C0184A2B4BC}" dt="2024-12-11T21:23:17.718" v="129" actId="1035"/>
          <ac:spMkLst>
            <pc:docMk/>
            <pc:sldMk cId="1875786620" sldId="465"/>
            <ac:spMk id="7" creationId="{07BDB0F8-6488-763A-9EA4-E054D44E6986}"/>
          </ac:spMkLst>
        </pc:spChg>
      </pc:sldChg>
      <pc:sldChg chg="modSp mod">
        <pc:chgData name="Hussein  Samhat" userId="aaffc6b4-9d7e-4242-9708-71c8284b4db6" providerId="ADAL" clId="{7F07EA71-3643-4FFD-9959-8C0184A2B4BC}" dt="2024-12-11T21:18:45.091" v="68" actId="20577"/>
        <pc:sldMkLst>
          <pc:docMk/>
          <pc:sldMk cId="2706783776" sldId="469"/>
        </pc:sldMkLst>
        <pc:spChg chg="mod">
          <ac:chgData name="Hussein  Samhat" userId="aaffc6b4-9d7e-4242-9708-71c8284b4db6" providerId="ADAL" clId="{7F07EA71-3643-4FFD-9959-8C0184A2B4BC}" dt="2024-12-11T21:18:45.091" v="68" actId="20577"/>
          <ac:spMkLst>
            <pc:docMk/>
            <pc:sldMk cId="2706783776" sldId="469"/>
            <ac:spMk id="6" creationId="{84E8073F-C225-91FE-2BCF-C2C6153D86CD}"/>
          </ac:spMkLst>
        </pc:spChg>
      </pc:sldChg>
      <pc:sldChg chg="modSp mod">
        <pc:chgData name="Hussein  Samhat" userId="aaffc6b4-9d7e-4242-9708-71c8284b4db6" providerId="ADAL" clId="{7F07EA71-3643-4FFD-9959-8C0184A2B4BC}" dt="2024-12-11T21:22:54.635" v="112" actId="403"/>
        <pc:sldMkLst>
          <pc:docMk/>
          <pc:sldMk cId="2067299214" sldId="474"/>
        </pc:sldMkLst>
        <pc:spChg chg="mod">
          <ac:chgData name="Hussein  Samhat" userId="aaffc6b4-9d7e-4242-9708-71c8284b4db6" providerId="ADAL" clId="{7F07EA71-3643-4FFD-9959-8C0184A2B4BC}" dt="2024-12-11T21:22:54.635" v="112" actId="403"/>
          <ac:spMkLst>
            <pc:docMk/>
            <pc:sldMk cId="2067299214" sldId="474"/>
            <ac:spMk id="7" creationId="{A1908E0B-8D66-99EA-A391-A22F643D83E8}"/>
          </ac:spMkLst>
        </pc:spChg>
      </pc:sldChg>
      <pc:sldChg chg="modSp mod">
        <pc:chgData name="Hussein  Samhat" userId="aaffc6b4-9d7e-4242-9708-71c8284b4db6" providerId="ADAL" clId="{7F07EA71-3643-4FFD-9959-8C0184A2B4BC}" dt="2024-12-11T21:20:56.780" v="101" actId="20577"/>
        <pc:sldMkLst>
          <pc:docMk/>
          <pc:sldMk cId="878445073" sldId="475"/>
        </pc:sldMkLst>
        <pc:spChg chg="mod">
          <ac:chgData name="Hussein  Samhat" userId="aaffc6b4-9d7e-4242-9708-71c8284b4db6" providerId="ADAL" clId="{7F07EA71-3643-4FFD-9959-8C0184A2B4BC}" dt="2024-12-11T21:20:56.780" v="101" actId="20577"/>
          <ac:spMkLst>
            <pc:docMk/>
            <pc:sldMk cId="878445073" sldId="475"/>
            <ac:spMk id="2" creationId="{EFC44F27-F9E3-9626-4A80-33D5177F5800}"/>
          </ac:spMkLst>
        </pc:spChg>
      </pc:sldChg>
      <pc:sldChg chg="modSp mod">
        <pc:chgData name="Hussein  Samhat" userId="aaffc6b4-9d7e-4242-9708-71c8284b4db6" providerId="ADAL" clId="{7F07EA71-3643-4FFD-9959-8C0184A2B4BC}" dt="2024-12-11T21:22:46.047" v="111" actId="403"/>
        <pc:sldMkLst>
          <pc:docMk/>
          <pc:sldMk cId="1882149691" sldId="477"/>
        </pc:sldMkLst>
        <pc:spChg chg="mod">
          <ac:chgData name="Hussein  Samhat" userId="aaffc6b4-9d7e-4242-9708-71c8284b4db6" providerId="ADAL" clId="{7F07EA71-3643-4FFD-9959-8C0184A2B4BC}" dt="2024-12-11T21:22:46.047" v="111" actId="403"/>
          <ac:spMkLst>
            <pc:docMk/>
            <pc:sldMk cId="1882149691" sldId="477"/>
            <ac:spMk id="6" creationId="{230C882A-0124-95DB-19F7-712615B0950A}"/>
          </ac:spMkLst>
        </pc:spChg>
      </pc:sldChg>
      <pc:sldChg chg="modSp mod">
        <pc:chgData name="Hussein  Samhat" userId="aaffc6b4-9d7e-4242-9708-71c8284b4db6" providerId="ADAL" clId="{7F07EA71-3643-4FFD-9959-8C0184A2B4BC}" dt="2024-12-11T21:25:32.113" v="175" actId="1035"/>
        <pc:sldMkLst>
          <pc:docMk/>
          <pc:sldMk cId="3326467747" sldId="478"/>
        </pc:sldMkLst>
        <pc:spChg chg="mod">
          <ac:chgData name="Hussein  Samhat" userId="aaffc6b4-9d7e-4242-9708-71c8284b4db6" providerId="ADAL" clId="{7F07EA71-3643-4FFD-9959-8C0184A2B4BC}" dt="2024-12-11T21:22:30.065" v="108" actId="403"/>
          <ac:spMkLst>
            <pc:docMk/>
            <pc:sldMk cId="3326467747" sldId="478"/>
            <ac:spMk id="6" creationId="{8FDC87D4-DB79-5D0E-177E-EF9FD4EB6758}"/>
          </ac:spMkLst>
        </pc:spChg>
        <pc:spChg chg="mod">
          <ac:chgData name="Hussein  Samhat" userId="aaffc6b4-9d7e-4242-9708-71c8284b4db6" providerId="ADAL" clId="{7F07EA71-3643-4FFD-9959-8C0184A2B4BC}" dt="2024-12-11T21:25:32.113" v="175" actId="1035"/>
          <ac:spMkLst>
            <pc:docMk/>
            <pc:sldMk cId="3326467747" sldId="478"/>
            <ac:spMk id="7" creationId="{E4BDFFBE-76C2-3520-7AFA-66ADCD96EF19}"/>
          </ac:spMkLst>
        </pc:spChg>
      </pc:sldChg>
      <pc:sldChg chg="modSp mod">
        <pc:chgData name="Hussein  Samhat" userId="aaffc6b4-9d7e-4242-9708-71c8284b4db6" providerId="ADAL" clId="{7F07EA71-3643-4FFD-9959-8C0184A2B4BC}" dt="2024-12-11T21:22:23.358" v="107" actId="14100"/>
        <pc:sldMkLst>
          <pc:docMk/>
          <pc:sldMk cId="1573004154" sldId="480"/>
        </pc:sldMkLst>
        <pc:spChg chg="mod">
          <ac:chgData name="Hussein  Samhat" userId="aaffc6b4-9d7e-4242-9708-71c8284b4db6" providerId="ADAL" clId="{7F07EA71-3643-4FFD-9959-8C0184A2B4BC}" dt="2024-12-11T21:22:10.775" v="105" actId="20577"/>
          <ac:spMkLst>
            <pc:docMk/>
            <pc:sldMk cId="1573004154" sldId="480"/>
            <ac:spMk id="2" creationId="{D32AE9E0-AB57-DEC2-A27B-023DF423DCB8}"/>
          </ac:spMkLst>
        </pc:spChg>
        <pc:spChg chg="mod">
          <ac:chgData name="Hussein  Samhat" userId="aaffc6b4-9d7e-4242-9708-71c8284b4db6" providerId="ADAL" clId="{7F07EA71-3643-4FFD-9959-8C0184A2B4BC}" dt="2024-12-11T21:22:23.358" v="107" actId="14100"/>
          <ac:spMkLst>
            <pc:docMk/>
            <pc:sldMk cId="1573004154" sldId="480"/>
            <ac:spMk id="4" creationId="{5AF0E8AC-B2A6-D89A-1AF3-31F5F939DDF2}"/>
          </ac:spMkLst>
        </pc:spChg>
      </pc:sldChg>
      <pc:sldChg chg="modSp mod">
        <pc:chgData name="Hussein  Samhat" userId="aaffc6b4-9d7e-4242-9708-71c8284b4db6" providerId="ADAL" clId="{7F07EA71-3643-4FFD-9959-8C0184A2B4BC}" dt="2024-12-11T21:24:13.053" v="145" actId="403"/>
        <pc:sldMkLst>
          <pc:docMk/>
          <pc:sldMk cId="1073650809" sldId="481"/>
        </pc:sldMkLst>
        <pc:spChg chg="mod">
          <ac:chgData name="Hussein  Samhat" userId="aaffc6b4-9d7e-4242-9708-71c8284b4db6" providerId="ADAL" clId="{7F07EA71-3643-4FFD-9959-8C0184A2B4BC}" dt="2024-12-11T21:24:13.053" v="145" actId="403"/>
          <ac:spMkLst>
            <pc:docMk/>
            <pc:sldMk cId="1073650809" sldId="481"/>
            <ac:spMk id="6" creationId="{630FB82B-F4A0-E08A-C250-612336CC32E7}"/>
          </ac:spMkLst>
        </pc:spChg>
      </pc:sldChg>
      <pc:sldChg chg="modSp mod">
        <pc:chgData name="Hussein  Samhat" userId="aaffc6b4-9d7e-4242-9708-71c8284b4db6" providerId="ADAL" clId="{7F07EA71-3643-4FFD-9959-8C0184A2B4BC}" dt="2024-12-11T21:24:17.832" v="146" actId="403"/>
        <pc:sldMkLst>
          <pc:docMk/>
          <pc:sldMk cId="3433362719" sldId="482"/>
        </pc:sldMkLst>
        <pc:spChg chg="mod">
          <ac:chgData name="Hussein  Samhat" userId="aaffc6b4-9d7e-4242-9708-71c8284b4db6" providerId="ADAL" clId="{7F07EA71-3643-4FFD-9959-8C0184A2B4BC}" dt="2024-12-11T21:24:17.832" v="146" actId="403"/>
          <ac:spMkLst>
            <pc:docMk/>
            <pc:sldMk cId="3433362719" sldId="482"/>
            <ac:spMk id="6" creationId="{A96380F5-0D22-4527-EA7F-7957C907644C}"/>
          </ac:spMkLst>
        </pc:spChg>
      </pc:sldChg>
      <pc:sldChg chg="modSp mod">
        <pc:chgData name="Hussein  Samhat" userId="aaffc6b4-9d7e-4242-9708-71c8284b4db6" providerId="ADAL" clId="{7F07EA71-3643-4FFD-9959-8C0184A2B4BC}" dt="2024-12-11T21:24:27.964" v="147" actId="403"/>
        <pc:sldMkLst>
          <pc:docMk/>
          <pc:sldMk cId="3541712001" sldId="486"/>
        </pc:sldMkLst>
        <pc:spChg chg="mod">
          <ac:chgData name="Hussein  Samhat" userId="aaffc6b4-9d7e-4242-9708-71c8284b4db6" providerId="ADAL" clId="{7F07EA71-3643-4FFD-9959-8C0184A2B4BC}" dt="2024-12-11T21:24:27.964" v="147" actId="403"/>
          <ac:spMkLst>
            <pc:docMk/>
            <pc:sldMk cId="3541712001" sldId="486"/>
            <ac:spMk id="6" creationId="{7DAD2427-70C9-41BD-88A8-07F7693DEDE7}"/>
          </ac:spMkLst>
        </pc:spChg>
      </pc:sldChg>
      <pc:sldChg chg="modSp mod">
        <pc:chgData name="Hussein  Samhat" userId="aaffc6b4-9d7e-4242-9708-71c8284b4db6" providerId="ADAL" clId="{7F07EA71-3643-4FFD-9959-8C0184A2B4BC}" dt="2024-12-11T21:24:33.383" v="148" actId="403"/>
        <pc:sldMkLst>
          <pc:docMk/>
          <pc:sldMk cId="3728072888" sldId="487"/>
        </pc:sldMkLst>
        <pc:spChg chg="mod">
          <ac:chgData name="Hussein  Samhat" userId="aaffc6b4-9d7e-4242-9708-71c8284b4db6" providerId="ADAL" clId="{7F07EA71-3643-4FFD-9959-8C0184A2B4BC}" dt="2024-12-11T21:24:33.383" v="148" actId="403"/>
          <ac:spMkLst>
            <pc:docMk/>
            <pc:sldMk cId="3728072888" sldId="487"/>
            <ac:spMk id="6" creationId="{2D864B47-B446-FC16-ACE2-CA9443473C5F}"/>
          </ac:spMkLst>
        </pc:spChg>
      </pc:sldChg>
      <pc:sldChg chg="modSp mod">
        <pc:chgData name="Hussein  Samhat" userId="aaffc6b4-9d7e-4242-9708-71c8284b4db6" providerId="ADAL" clId="{7F07EA71-3643-4FFD-9959-8C0184A2B4BC}" dt="2024-12-11T21:24:45.649" v="163" actId="1035"/>
        <pc:sldMkLst>
          <pc:docMk/>
          <pc:sldMk cId="1081430541" sldId="492"/>
        </pc:sldMkLst>
        <pc:spChg chg="mod">
          <ac:chgData name="Hussein  Samhat" userId="aaffc6b4-9d7e-4242-9708-71c8284b4db6" providerId="ADAL" clId="{7F07EA71-3643-4FFD-9959-8C0184A2B4BC}" dt="2024-12-11T21:24:45.649" v="163" actId="1035"/>
          <ac:spMkLst>
            <pc:docMk/>
            <pc:sldMk cId="1081430541" sldId="492"/>
            <ac:spMk id="4" creationId="{03CE192C-DB7D-B37A-A4EF-819A476FCAEC}"/>
          </ac:spMkLst>
        </pc:spChg>
      </pc:sldChg>
      <pc:sldChg chg="modSp mod">
        <pc:chgData name="Hussein  Samhat" userId="aaffc6b4-9d7e-4242-9708-71c8284b4db6" providerId="ADAL" clId="{7F07EA71-3643-4FFD-9959-8C0184A2B4BC}" dt="2024-12-11T21:24:56.635" v="164" actId="403"/>
        <pc:sldMkLst>
          <pc:docMk/>
          <pc:sldMk cId="1272879770" sldId="497"/>
        </pc:sldMkLst>
        <pc:spChg chg="mod">
          <ac:chgData name="Hussein  Samhat" userId="aaffc6b4-9d7e-4242-9708-71c8284b4db6" providerId="ADAL" clId="{7F07EA71-3643-4FFD-9959-8C0184A2B4BC}" dt="2024-12-11T21:24:56.635" v="164" actId="403"/>
          <ac:spMkLst>
            <pc:docMk/>
            <pc:sldMk cId="1272879770" sldId="497"/>
            <ac:spMk id="8" creationId="{D91E1B21-2990-3A7B-5174-F2500EC3A215}"/>
          </ac:spMkLst>
        </pc:spChg>
      </pc:sldChg>
      <pc:sldChg chg="modSp mod">
        <pc:chgData name="Hussein  Samhat" userId="aaffc6b4-9d7e-4242-9708-71c8284b4db6" providerId="ADAL" clId="{7F07EA71-3643-4FFD-9959-8C0184A2B4BC}" dt="2024-12-11T21:27:32.037" v="196" actId="1035"/>
        <pc:sldMkLst>
          <pc:docMk/>
          <pc:sldMk cId="1750558319" sldId="507"/>
        </pc:sldMkLst>
        <pc:spChg chg="mod">
          <ac:chgData name="Hussein  Samhat" userId="aaffc6b4-9d7e-4242-9708-71c8284b4db6" providerId="ADAL" clId="{7F07EA71-3643-4FFD-9959-8C0184A2B4BC}" dt="2024-12-11T21:27:32.037" v="196" actId="1035"/>
          <ac:spMkLst>
            <pc:docMk/>
            <pc:sldMk cId="1750558319" sldId="507"/>
            <ac:spMk id="6" creationId="{1B6AFE65-2DC1-42F4-6C92-9D0C4E0FB623}"/>
          </ac:spMkLst>
        </pc:spChg>
      </pc:sldChg>
      <pc:sldChg chg="modSp mod">
        <pc:chgData name="Hussein  Samhat" userId="aaffc6b4-9d7e-4242-9708-71c8284b4db6" providerId="ADAL" clId="{7F07EA71-3643-4FFD-9959-8C0184A2B4BC}" dt="2024-12-11T21:11:43.949" v="27" actId="20577"/>
        <pc:sldMkLst>
          <pc:docMk/>
          <pc:sldMk cId="3346108317" sldId="513"/>
        </pc:sldMkLst>
        <pc:spChg chg="mod">
          <ac:chgData name="Hussein  Samhat" userId="aaffc6b4-9d7e-4242-9708-71c8284b4db6" providerId="ADAL" clId="{7F07EA71-3643-4FFD-9959-8C0184A2B4BC}" dt="2024-12-11T21:11:43.949" v="27" actId="20577"/>
          <ac:spMkLst>
            <pc:docMk/>
            <pc:sldMk cId="3346108317" sldId="513"/>
            <ac:spMk id="8" creationId="{092B24BC-EAF6-F388-A98F-714835246FBC}"/>
          </ac:spMkLst>
        </pc:spChg>
      </pc:sldChg>
      <pc:sldChg chg="modSp mod">
        <pc:chgData name="Hussein  Samhat" userId="aaffc6b4-9d7e-4242-9708-71c8284b4db6" providerId="ADAL" clId="{7F07EA71-3643-4FFD-9959-8C0184A2B4BC}" dt="2024-12-11T21:22:39.604" v="110" actId="403"/>
        <pc:sldMkLst>
          <pc:docMk/>
          <pc:sldMk cId="3915718042" sldId="542"/>
        </pc:sldMkLst>
        <pc:spChg chg="mod">
          <ac:chgData name="Hussein  Samhat" userId="aaffc6b4-9d7e-4242-9708-71c8284b4db6" providerId="ADAL" clId="{7F07EA71-3643-4FFD-9959-8C0184A2B4BC}" dt="2024-12-11T21:22:39.604" v="110" actId="403"/>
          <ac:spMkLst>
            <pc:docMk/>
            <pc:sldMk cId="3915718042" sldId="542"/>
            <ac:spMk id="3" creationId="{4A3177A0-643D-3C94-430D-CF31219FD1B1}"/>
          </ac:spMkLst>
        </pc:spChg>
      </pc:sldChg>
      <pc:sldChg chg="modSp mod">
        <pc:chgData name="Hussein  Samhat" userId="aaffc6b4-9d7e-4242-9708-71c8284b4db6" providerId="ADAL" clId="{7F07EA71-3643-4FFD-9959-8C0184A2B4BC}" dt="2024-12-11T21:25:11.986" v="169" actId="1036"/>
        <pc:sldMkLst>
          <pc:docMk/>
          <pc:sldMk cId="3011052426" sldId="543"/>
        </pc:sldMkLst>
        <pc:spChg chg="mod">
          <ac:chgData name="Hussein  Samhat" userId="aaffc6b4-9d7e-4242-9708-71c8284b4db6" providerId="ADAL" clId="{7F07EA71-3643-4FFD-9959-8C0184A2B4BC}" dt="2024-12-11T21:25:07.068" v="165" actId="403"/>
          <ac:spMkLst>
            <pc:docMk/>
            <pc:sldMk cId="3011052426" sldId="543"/>
            <ac:spMk id="3" creationId="{DE7DFF4D-9A61-54E0-29EC-268E73E54AEF}"/>
          </ac:spMkLst>
        </pc:spChg>
        <pc:spChg chg="mod">
          <ac:chgData name="Hussein  Samhat" userId="aaffc6b4-9d7e-4242-9708-71c8284b4db6" providerId="ADAL" clId="{7F07EA71-3643-4FFD-9959-8C0184A2B4BC}" dt="2024-12-11T21:25:11.986" v="169" actId="1036"/>
          <ac:spMkLst>
            <pc:docMk/>
            <pc:sldMk cId="3011052426" sldId="543"/>
            <ac:spMk id="6" creationId="{06F04359-6F4F-8016-CD83-F3BF5814C63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F2D5F-D594-4764-83E1-B49C5388A091}" type="doc">
      <dgm:prSet loTypeId="urn:microsoft.com/office/officeart/2005/8/layout/gear1" loCatId="relationship" qsTypeId="urn:microsoft.com/office/officeart/2005/8/quickstyle/simple1" qsCatId="simple" csTypeId="urn:microsoft.com/office/officeart/2005/8/colors/accent1_2" csCatId="accent1" phldr="1"/>
      <dgm:spPr/>
    </dgm:pt>
    <dgm:pt modelId="{508AA7EF-EF8D-4861-8E6C-401F707BBCE1}">
      <dgm:prSet phldrT="[Text]"/>
      <dgm:spPr>
        <a:solidFill>
          <a:schemeClr val="accent6">
            <a:lumMod val="75000"/>
          </a:schemeClr>
        </a:solidFill>
        <a:ln>
          <a:solidFill>
            <a:schemeClr val="tx1"/>
          </a:solidFill>
        </a:ln>
      </dgm:spPr>
      <dgm:t>
        <a:bodyPr/>
        <a:lstStyle/>
        <a:p>
          <a:r>
            <a:rPr lang="fr-FR" b="1" dirty="0"/>
            <a:t>People</a:t>
          </a:r>
          <a:endParaRPr lang="en-US" b="1" dirty="0"/>
        </a:p>
      </dgm:t>
    </dgm:pt>
    <dgm:pt modelId="{0FBA6D4A-8025-429D-B271-CA0D72D21EBB}" type="parTrans" cxnId="{4A7042E8-8274-4853-BF38-0EBE8E8614B0}">
      <dgm:prSet/>
      <dgm:spPr/>
      <dgm:t>
        <a:bodyPr/>
        <a:lstStyle/>
        <a:p>
          <a:endParaRPr lang="en-US" b="1"/>
        </a:p>
      </dgm:t>
    </dgm:pt>
    <dgm:pt modelId="{84E526C2-CCF7-413C-A704-3B91E20792C0}" type="sibTrans" cxnId="{4A7042E8-8274-4853-BF38-0EBE8E8614B0}">
      <dgm:prSet/>
      <dgm:spPr/>
      <dgm:t>
        <a:bodyPr/>
        <a:lstStyle/>
        <a:p>
          <a:endParaRPr lang="en-US" b="1"/>
        </a:p>
      </dgm:t>
    </dgm:pt>
    <dgm:pt modelId="{990C3B73-5E1F-444B-AA2D-AA6C8CCCDFA8}">
      <dgm:prSet phldrT="[Text]"/>
      <dgm:spPr>
        <a:solidFill>
          <a:schemeClr val="accent5">
            <a:lumMod val="75000"/>
          </a:schemeClr>
        </a:solidFill>
        <a:ln>
          <a:solidFill>
            <a:schemeClr val="tx1"/>
          </a:solidFill>
        </a:ln>
      </dgm:spPr>
      <dgm:t>
        <a:bodyPr/>
        <a:lstStyle/>
        <a:p>
          <a:r>
            <a:rPr lang="fr-FR" b="1" dirty="0"/>
            <a:t>Process</a:t>
          </a:r>
          <a:endParaRPr lang="en-US" b="1" dirty="0"/>
        </a:p>
      </dgm:t>
    </dgm:pt>
    <dgm:pt modelId="{D62195FA-E1DA-4138-9EF7-C42964D649B2}" type="parTrans" cxnId="{F8FAC8B7-F2E9-488F-90B7-BDF45A890145}">
      <dgm:prSet/>
      <dgm:spPr/>
      <dgm:t>
        <a:bodyPr/>
        <a:lstStyle/>
        <a:p>
          <a:endParaRPr lang="en-US" b="1"/>
        </a:p>
      </dgm:t>
    </dgm:pt>
    <dgm:pt modelId="{497F9000-E683-4CF1-8808-2F26466790B5}" type="sibTrans" cxnId="{F8FAC8B7-F2E9-488F-90B7-BDF45A890145}">
      <dgm:prSet/>
      <dgm:spPr/>
      <dgm:t>
        <a:bodyPr/>
        <a:lstStyle/>
        <a:p>
          <a:endParaRPr lang="en-US" b="1"/>
        </a:p>
      </dgm:t>
    </dgm:pt>
    <dgm:pt modelId="{F3CC517C-B44C-43C5-BB36-D54B5BA8821D}">
      <dgm:prSet phldrT="[Text]"/>
      <dgm:spPr>
        <a:solidFill>
          <a:schemeClr val="accent4">
            <a:lumMod val="75000"/>
          </a:schemeClr>
        </a:solidFill>
        <a:ln>
          <a:solidFill>
            <a:schemeClr val="tx1"/>
          </a:solidFill>
        </a:ln>
      </dgm:spPr>
      <dgm:t>
        <a:bodyPr/>
        <a:lstStyle/>
        <a:p>
          <a:r>
            <a:rPr lang="fr-FR" b="1" dirty="0"/>
            <a:t>Technology</a:t>
          </a:r>
          <a:endParaRPr lang="en-US" b="1" dirty="0"/>
        </a:p>
      </dgm:t>
    </dgm:pt>
    <dgm:pt modelId="{ADEDC0E7-0961-485E-A734-582DB409963E}" type="parTrans" cxnId="{1DDCB78B-9B7D-4E78-ADE9-052D56CF67A9}">
      <dgm:prSet/>
      <dgm:spPr/>
      <dgm:t>
        <a:bodyPr/>
        <a:lstStyle/>
        <a:p>
          <a:endParaRPr lang="en-US" b="1"/>
        </a:p>
      </dgm:t>
    </dgm:pt>
    <dgm:pt modelId="{731A0367-4BAB-4DAD-AA42-B8CB1E8D54D9}" type="sibTrans" cxnId="{1DDCB78B-9B7D-4E78-ADE9-052D56CF67A9}">
      <dgm:prSet/>
      <dgm:spPr/>
      <dgm:t>
        <a:bodyPr/>
        <a:lstStyle/>
        <a:p>
          <a:endParaRPr lang="en-US" b="1"/>
        </a:p>
      </dgm:t>
    </dgm:pt>
    <dgm:pt modelId="{F9E0813E-306B-4DF8-89A1-F44EEE10A6F9}" type="pres">
      <dgm:prSet presAssocID="{75BF2D5F-D594-4764-83E1-B49C5388A091}" presName="composite" presStyleCnt="0">
        <dgm:presLayoutVars>
          <dgm:chMax val="3"/>
          <dgm:animLvl val="lvl"/>
          <dgm:resizeHandles val="exact"/>
        </dgm:presLayoutVars>
      </dgm:prSet>
      <dgm:spPr/>
    </dgm:pt>
    <dgm:pt modelId="{C855011E-88B7-441D-B98D-139571B6BE84}" type="pres">
      <dgm:prSet presAssocID="{508AA7EF-EF8D-4861-8E6C-401F707BBCE1}" presName="gear1" presStyleLbl="node1" presStyleIdx="0" presStyleCnt="3">
        <dgm:presLayoutVars>
          <dgm:chMax val="1"/>
          <dgm:bulletEnabled val="1"/>
        </dgm:presLayoutVars>
      </dgm:prSet>
      <dgm:spPr/>
    </dgm:pt>
    <dgm:pt modelId="{1C22BFD7-4741-42AE-8620-B1F4B70B3920}" type="pres">
      <dgm:prSet presAssocID="{508AA7EF-EF8D-4861-8E6C-401F707BBCE1}" presName="gear1srcNode" presStyleLbl="node1" presStyleIdx="0" presStyleCnt="3"/>
      <dgm:spPr/>
    </dgm:pt>
    <dgm:pt modelId="{7D2E50D7-7EBA-4627-996B-B074986FC1EA}" type="pres">
      <dgm:prSet presAssocID="{508AA7EF-EF8D-4861-8E6C-401F707BBCE1}" presName="gear1dstNode" presStyleLbl="node1" presStyleIdx="0" presStyleCnt="3"/>
      <dgm:spPr/>
    </dgm:pt>
    <dgm:pt modelId="{56D3ED36-D8CE-484C-8E39-C3C58D6C8E69}" type="pres">
      <dgm:prSet presAssocID="{990C3B73-5E1F-444B-AA2D-AA6C8CCCDFA8}" presName="gear2" presStyleLbl="node1" presStyleIdx="1" presStyleCnt="3">
        <dgm:presLayoutVars>
          <dgm:chMax val="1"/>
          <dgm:bulletEnabled val="1"/>
        </dgm:presLayoutVars>
      </dgm:prSet>
      <dgm:spPr/>
    </dgm:pt>
    <dgm:pt modelId="{7AF19C94-A5CA-4A43-B472-E3808A79D055}" type="pres">
      <dgm:prSet presAssocID="{990C3B73-5E1F-444B-AA2D-AA6C8CCCDFA8}" presName="gear2srcNode" presStyleLbl="node1" presStyleIdx="1" presStyleCnt="3"/>
      <dgm:spPr/>
    </dgm:pt>
    <dgm:pt modelId="{BEE5BE6B-034E-4246-B6C6-5B9D946BDAA2}" type="pres">
      <dgm:prSet presAssocID="{990C3B73-5E1F-444B-AA2D-AA6C8CCCDFA8}" presName="gear2dstNode" presStyleLbl="node1" presStyleIdx="1" presStyleCnt="3"/>
      <dgm:spPr/>
    </dgm:pt>
    <dgm:pt modelId="{F36A9751-B6ED-4744-8725-CAF06E8312CA}" type="pres">
      <dgm:prSet presAssocID="{F3CC517C-B44C-43C5-BB36-D54B5BA8821D}" presName="gear3" presStyleLbl="node1" presStyleIdx="2" presStyleCnt="3"/>
      <dgm:spPr/>
    </dgm:pt>
    <dgm:pt modelId="{6DFBD7FF-5BA1-4ECB-83D6-03E3838ED9EC}" type="pres">
      <dgm:prSet presAssocID="{F3CC517C-B44C-43C5-BB36-D54B5BA8821D}" presName="gear3tx" presStyleLbl="node1" presStyleIdx="2" presStyleCnt="3">
        <dgm:presLayoutVars>
          <dgm:chMax val="1"/>
          <dgm:bulletEnabled val="1"/>
        </dgm:presLayoutVars>
      </dgm:prSet>
      <dgm:spPr/>
    </dgm:pt>
    <dgm:pt modelId="{DC34BEBC-8D22-4A23-858E-43383ACC3EE0}" type="pres">
      <dgm:prSet presAssocID="{F3CC517C-B44C-43C5-BB36-D54B5BA8821D}" presName="gear3srcNode" presStyleLbl="node1" presStyleIdx="2" presStyleCnt="3"/>
      <dgm:spPr/>
    </dgm:pt>
    <dgm:pt modelId="{833A67F0-4DFF-46A2-963A-D62DD066D70E}" type="pres">
      <dgm:prSet presAssocID="{F3CC517C-B44C-43C5-BB36-D54B5BA8821D}" presName="gear3dstNode" presStyleLbl="node1" presStyleIdx="2" presStyleCnt="3"/>
      <dgm:spPr/>
    </dgm:pt>
    <dgm:pt modelId="{EFBB5860-5369-4C8D-8812-2C81C5EEE1CF}" type="pres">
      <dgm:prSet presAssocID="{84E526C2-CCF7-413C-A704-3B91E20792C0}" presName="connector1" presStyleLbl="sibTrans2D1" presStyleIdx="0" presStyleCnt="3"/>
      <dgm:spPr/>
    </dgm:pt>
    <dgm:pt modelId="{768F8B3E-F35D-40AA-B1B0-2B284FF68AF6}" type="pres">
      <dgm:prSet presAssocID="{497F9000-E683-4CF1-8808-2F26466790B5}" presName="connector2" presStyleLbl="sibTrans2D1" presStyleIdx="1" presStyleCnt="3"/>
      <dgm:spPr/>
    </dgm:pt>
    <dgm:pt modelId="{A2EF5531-F0FD-451D-98EE-E2411BA02164}" type="pres">
      <dgm:prSet presAssocID="{731A0367-4BAB-4DAD-AA42-B8CB1E8D54D9}" presName="connector3" presStyleLbl="sibTrans2D1" presStyleIdx="2" presStyleCnt="3"/>
      <dgm:spPr/>
    </dgm:pt>
  </dgm:ptLst>
  <dgm:cxnLst>
    <dgm:cxn modelId="{B736C616-F26C-4168-BD2F-D40D32D2E3FF}" type="presOf" srcId="{F3CC517C-B44C-43C5-BB36-D54B5BA8821D}" destId="{6DFBD7FF-5BA1-4ECB-83D6-03E3838ED9EC}" srcOrd="1" destOrd="0" presId="urn:microsoft.com/office/officeart/2005/8/layout/gear1"/>
    <dgm:cxn modelId="{BE52741D-B89C-4F6C-AA92-2C2758E7F390}" type="presOf" srcId="{508AA7EF-EF8D-4861-8E6C-401F707BBCE1}" destId="{C855011E-88B7-441D-B98D-139571B6BE84}" srcOrd="0" destOrd="0" presId="urn:microsoft.com/office/officeart/2005/8/layout/gear1"/>
    <dgm:cxn modelId="{C53F9D22-3D92-4E83-8E80-51E7A03A77BB}" type="presOf" srcId="{F3CC517C-B44C-43C5-BB36-D54B5BA8821D}" destId="{F36A9751-B6ED-4744-8725-CAF06E8312CA}" srcOrd="0" destOrd="0" presId="urn:microsoft.com/office/officeart/2005/8/layout/gear1"/>
    <dgm:cxn modelId="{C28C5233-B260-4B68-9EDF-D8D139CADE4A}" type="presOf" srcId="{731A0367-4BAB-4DAD-AA42-B8CB1E8D54D9}" destId="{A2EF5531-F0FD-451D-98EE-E2411BA02164}" srcOrd="0" destOrd="0" presId="urn:microsoft.com/office/officeart/2005/8/layout/gear1"/>
    <dgm:cxn modelId="{098C5D3E-1E6C-4CE5-83DE-A2A76080D106}" type="presOf" srcId="{75BF2D5F-D594-4764-83E1-B49C5388A091}" destId="{F9E0813E-306B-4DF8-89A1-F44EEE10A6F9}" srcOrd="0" destOrd="0" presId="urn:microsoft.com/office/officeart/2005/8/layout/gear1"/>
    <dgm:cxn modelId="{DAD1D662-BE05-4CFA-A865-F1BFC2C53D28}" type="presOf" srcId="{508AA7EF-EF8D-4861-8E6C-401F707BBCE1}" destId="{1C22BFD7-4741-42AE-8620-B1F4B70B3920}" srcOrd="1" destOrd="0" presId="urn:microsoft.com/office/officeart/2005/8/layout/gear1"/>
    <dgm:cxn modelId="{60F40B47-965E-4AD8-8F11-ABC798964BE0}" type="presOf" srcId="{84E526C2-CCF7-413C-A704-3B91E20792C0}" destId="{EFBB5860-5369-4C8D-8812-2C81C5EEE1CF}" srcOrd="0" destOrd="0" presId="urn:microsoft.com/office/officeart/2005/8/layout/gear1"/>
    <dgm:cxn modelId="{DEAB4954-0750-4D54-A699-16815930B9A6}" type="presOf" srcId="{990C3B73-5E1F-444B-AA2D-AA6C8CCCDFA8}" destId="{BEE5BE6B-034E-4246-B6C6-5B9D946BDAA2}" srcOrd="2" destOrd="0" presId="urn:microsoft.com/office/officeart/2005/8/layout/gear1"/>
    <dgm:cxn modelId="{C676DE81-5B1C-4FFB-B0AE-01E6D9D50ACB}" type="presOf" srcId="{508AA7EF-EF8D-4861-8E6C-401F707BBCE1}" destId="{7D2E50D7-7EBA-4627-996B-B074986FC1EA}" srcOrd="2" destOrd="0" presId="urn:microsoft.com/office/officeart/2005/8/layout/gear1"/>
    <dgm:cxn modelId="{1DDCB78B-9B7D-4E78-ADE9-052D56CF67A9}" srcId="{75BF2D5F-D594-4764-83E1-B49C5388A091}" destId="{F3CC517C-B44C-43C5-BB36-D54B5BA8821D}" srcOrd="2" destOrd="0" parTransId="{ADEDC0E7-0961-485E-A734-582DB409963E}" sibTransId="{731A0367-4BAB-4DAD-AA42-B8CB1E8D54D9}"/>
    <dgm:cxn modelId="{868FE5A0-93D9-4E37-BD8D-41B467915536}" type="presOf" srcId="{F3CC517C-B44C-43C5-BB36-D54B5BA8821D}" destId="{DC34BEBC-8D22-4A23-858E-43383ACC3EE0}" srcOrd="2" destOrd="0" presId="urn:microsoft.com/office/officeart/2005/8/layout/gear1"/>
    <dgm:cxn modelId="{646FD2AB-C555-45B9-8E33-272FD8213838}" type="presOf" srcId="{F3CC517C-B44C-43C5-BB36-D54B5BA8821D}" destId="{833A67F0-4DFF-46A2-963A-D62DD066D70E}" srcOrd="3" destOrd="0" presId="urn:microsoft.com/office/officeart/2005/8/layout/gear1"/>
    <dgm:cxn modelId="{E8854EB3-A1DE-4BCE-89A1-2696F31735BD}" type="presOf" srcId="{497F9000-E683-4CF1-8808-2F26466790B5}" destId="{768F8B3E-F35D-40AA-B1B0-2B284FF68AF6}" srcOrd="0" destOrd="0" presId="urn:microsoft.com/office/officeart/2005/8/layout/gear1"/>
    <dgm:cxn modelId="{F8FAC8B7-F2E9-488F-90B7-BDF45A890145}" srcId="{75BF2D5F-D594-4764-83E1-B49C5388A091}" destId="{990C3B73-5E1F-444B-AA2D-AA6C8CCCDFA8}" srcOrd="1" destOrd="0" parTransId="{D62195FA-E1DA-4138-9EF7-C42964D649B2}" sibTransId="{497F9000-E683-4CF1-8808-2F26466790B5}"/>
    <dgm:cxn modelId="{687600BF-D926-4BF8-9166-2BCA9125BAF6}" type="presOf" srcId="{990C3B73-5E1F-444B-AA2D-AA6C8CCCDFA8}" destId="{7AF19C94-A5CA-4A43-B472-E3808A79D055}" srcOrd="1" destOrd="0" presId="urn:microsoft.com/office/officeart/2005/8/layout/gear1"/>
    <dgm:cxn modelId="{4A7042E8-8274-4853-BF38-0EBE8E8614B0}" srcId="{75BF2D5F-D594-4764-83E1-B49C5388A091}" destId="{508AA7EF-EF8D-4861-8E6C-401F707BBCE1}" srcOrd="0" destOrd="0" parTransId="{0FBA6D4A-8025-429D-B271-CA0D72D21EBB}" sibTransId="{84E526C2-CCF7-413C-A704-3B91E20792C0}"/>
    <dgm:cxn modelId="{7BC718EC-1EC3-482E-8A04-CEA1966359FF}" type="presOf" srcId="{990C3B73-5E1F-444B-AA2D-AA6C8CCCDFA8}" destId="{56D3ED36-D8CE-484C-8E39-C3C58D6C8E69}" srcOrd="0" destOrd="0" presId="urn:microsoft.com/office/officeart/2005/8/layout/gear1"/>
    <dgm:cxn modelId="{2A229836-47EC-4EA9-89DB-538B45BE62D6}" type="presParOf" srcId="{F9E0813E-306B-4DF8-89A1-F44EEE10A6F9}" destId="{C855011E-88B7-441D-B98D-139571B6BE84}" srcOrd="0" destOrd="0" presId="urn:microsoft.com/office/officeart/2005/8/layout/gear1"/>
    <dgm:cxn modelId="{DA663014-EFE2-43E8-82F2-1B0CDAB3216C}" type="presParOf" srcId="{F9E0813E-306B-4DF8-89A1-F44EEE10A6F9}" destId="{1C22BFD7-4741-42AE-8620-B1F4B70B3920}" srcOrd="1" destOrd="0" presId="urn:microsoft.com/office/officeart/2005/8/layout/gear1"/>
    <dgm:cxn modelId="{168441E6-9B51-468E-9626-9AAA003446B2}" type="presParOf" srcId="{F9E0813E-306B-4DF8-89A1-F44EEE10A6F9}" destId="{7D2E50D7-7EBA-4627-996B-B074986FC1EA}" srcOrd="2" destOrd="0" presId="urn:microsoft.com/office/officeart/2005/8/layout/gear1"/>
    <dgm:cxn modelId="{278407F0-F193-4F13-9A3C-0CA074B8DF8B}" type="presParOf" srcId="{F9E0813E-306B-4DF8-89A1-F44EEE10A6F9}" destId="{56D3ED36-D8CE-484C-8E39-C3C58D6C8E69}" srcOrd="3" destOrd="0" presId="urn:microsoft.com/office/officeart/2005/8/layout/gear1"/>
    <dgm:cxn modelId="{D5095C21-BD99-4C62-B31C-EB6DF74744E3}" type="presParOf" srcId="{F9E0813E-306B-4DF8-89A1-F44EEE10A6F9}" destId="{7AF19C94-A5CA-4A43-B472-E3808A79D055}" srcOrd="4" destOrd="0" presId="urn:microsoft.com/office/officeart/2005/8/layout/gear1"/>
    <dgm:cxn modelId="{5332FB25-AC55-4B74-B976-F404FDC07A60}" type="presParOf" srcId="{F9E0813E-306B-4DF8-89A1-F44EEE10A6F9}" destId="{BEE5BE6B-034E-4246-B6C6-5B9D946BDAA2}" srcOrd="5" destOrd="0" presId="urn:microsoft.com/office/officeart/2005/8/layout/gear1"/>
    <dgm:cxn modelId="{108F6726-F346-434E-9994-AFF3BF06147A}" type="presParOf" srcId="{F9E0813E-306B-4DF8-89A1-F44EEE10A6F9}" destId="{F36A9751-B6ED-4744-8725-CAF06E8312CA}" srcOrd="6" destOrd="0" presId="urn:microsoft.com/office/officeart/2005/8/layout/gear1"/>
    <dgm:cxn modelId="{B0EE6F00-5E91-4BC0-A494-EDEF0B950265}" type="presParOf" srcId="{F9E0813E-306B-4DF8-89A1-F44EEE10A6F9}" destId="{6DFBD7FF-5BA1-4ECB-83D6-03E3838ED9EC}" srcOrd="7" destOrd="0" presId="urn:microsoft.com/office/officeart/2005/8/layout/gear1"/>
    <dgm:cxn modelId="{45DB2149-C661-41D7-92A3-C8ABD7D37209}" type="presParOf" srcId="{F9E0813E-306B-4DF8-89A1-F44EEE10A6F9}" destId="{DC34BEBC-8D22-4A23-858E-43383ACC3EE0}" srcOrd="8" destOrd="0" presId="urn:microsoft.com/office/officeart/2005/8/layout/gear1"/>
    <dgm:cxn modelId="{02C24BD7-6CEA-42C2-B57E-C673C6167C9B}" type="presParOf" srcId="{F9E0813E-306B-4DF8-89A1-F44EEE10A6F9}" destId="{833A67F0-4DFF-46A2-963A-D62DD066D70E}" srcOrd="9" destOrd="0" presId="urn:microsoft.com/office/officeart/2005/8/layout/gear1"/>
    <dgm:cxn modelId="{678A8A04-CA20-4455-AB01-C9A460831A83}" type="presParOf" srcId="{F9E0813E-306B-4DF8-89A1-F44EEE10A6F9}" destId="{EFBB5860-5369-4C8D-8812-2C81C5EEE1CF}" srcOrd="10" destOrd="0" presId="urn:microsoft.com/office/officeart/2005/8/layout/gear1"/>
    <dgm:cxn modelId="{0E8512A9-1E61-4525-B6E7-F46B61B655FF}" type="presParOf" srcId="{F9E0813E-306B-4DF8-89A1-F44EEE10A6F9}" destId="{768F8B3E-F35D-40AA-B1B0-2B284FF68AF6}" srcOrd="11" destOrd="0" presId="urn:microsoft.com/office/officeart/2005/8/layout/gear1"/>
    <dgm:cxn modelId="{07BF7761-B778-432D-B124-F98B00D873EF}" type="presParOf" srcId="{F9E0813E-306B-4DF8-89A1-F44EEE10A6F9}" destId="{A2EF5531-F0FD-451D-98EE-E2411BA0216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BF2D5F-D594-4764-83E1-B49C5388A091}" type="doc">
      <dgm:prSet loTypeId="urn:microsoft.com/office/officeart/2005/8/layout/gear1" loCatId="relationship" qsTypeId="urn:microsoft.com/office/officeart/2005/8/quickstyle/simple1" qsCatId="simple" csTypeId="urn:microsoft.com/office/officeart/2005/8/colors/accent1_2" csCatId="accent1" phldr="1"/>
      <dgm:spPr/>
    </dgm:pt>
    <dgm:pt modelId="{508AA7EF-EF8D-4861-8E6C-401F707BBCE1}">
      <dgm:prSet phldrT="[Text]"/>
      <dgm:spPr>
        <a:solidFill>
          <a:schemeClr val="accent6">
            <a:lumMod val="75000"/>
          </a:schemeClr>
        </a:solidFill>
        <a:ln>
          <a:solidFill>
            <a:schemeClr val="tx1"/>
          </a:solidFill>
        </a:ln>
      </dgm:spPr>
      <dgm:t>
        <a:bodyPr/>
        <a:lstStyle/>
        <a:p>
          <a:r>
            <a:rPr lang="fr-FR" b="1" dirty="0"/>
            <a:t>People</a:t>
          </a:r>
          <a:endParaRPr lang="en-US" b="1" dirty="0"/>
        </a:p>
      </dgm:t>
    </dgm:pt>
    <dgm:pt modelId="{0FBA6D4A-8025-429D-B271-CA0D72D21EBB}" type="parTrans" cxnId="{4A7042E8-8274-4853-BF38-0EBE8E8614B0}">
      <dgm:prSet/>
      <dgm:spPr/>
      <dgm:t>
        <a:bodyPr/>
        <a:lstStyle/>
        <a:p>
          <a:endParaRPr lang="en-US" b="1"/>
        </a:p>
      </dgm:t>
    </dgm:pt>
    <dgm:pt modelId="{84E526C2-CCF7-413C-A704-3B91E20792C0}" type="sibTrans" cxnId="{4A7042E8-8274-4853-BF38-0EBE8E8614B0}">
      <dgm:prSet/>
      <dgm:spPr/>
      <dgm:t>
        <a:bodyPr/>
        <a:lstStyle/>
        <a:p>
          <a:endParaRPr lang="en-US" b="1"/>
        </a:p>
      </dgm:t>
    </dgm:pt>
    <dgm:pt modelId="{990C3B73-5E1F-444B-AA2D-AA6C8CCCDFA8}">
      <dgm:prSet phldrT="[Text]"/>
      <dgm:spPr>
        <a:solidFill>
          <a:schemeClr val="accent5">
            <a:lumMod val="75000"/>
          </a:schemeClr>
        </a:solidFill>
        <a:ln>
          <a:solidFill>
            <a:schemeClr val="tx1"/>
          </a:solidFill>
        </a:ln>
      </dgm:spPr>
      <dgm:t>
        <a:bodyPr/>
        <a:lstStyle/>
        <a:p>
          <a:r>
            <a:rPr lang="fr-FR" b="1" dirty="0"/>
            <a:t>Process</a:t>
          </a:r>
          <a:endParaRPr lang="en-US" b="1" dirty="0"/>
        </a:p>
      </dgm:t>
    </dgm:pt>
    <dgm:pt modelId="{D62195FA-E1DA-4138-9EF7-C42964D649B2}" type="parTrans" cxnId="{F8FAC8B7-F2E9-488F-90B7-BDF45A890145}">
      <dgm:prSet/>
      <dgm:spPr/>
      <dgm:t>
        <a:bodyPr/>
        <a:lstStyle/>
        <a:p>
          <a:endParaRPr lang="en-US" b="1"/>
        </a:p>
      </dgm:t>
    </dgm:pt>
    <dgm:pt modelId="{497F9000-E683-4CF1-8808-2F26466790B5}" type="sibTrans" cxnId="{F8FAC8B7-F2E9-488F-90B7-BDF45A890145}">
      <dgm:prSet/>
      <dgm:spPr/>
      <dgm:t>
        <a:bodyPr/>
        <a:lstStyle/>
        <a:p>
          <a:endParaRPr lang="en-US" b="1"/>
        </a:p>
      </dgm:t>
    </dgm:pt>
    <dgm:pt modelId="{F3CC517C-B44C-43C5-BB36-D54B5BA8821D}">
      <dgm:prSet phldrT="[Text]"/>
      <dgm:spPr>
        <a:solidFill>
          <a:schemeClr val="accent4">
            <a:lumMod val="75000"/>
          </a:schemeClr>
        </a:solidFill>
        <a:ln>
          <a:solidFill>
            <a:schemeClr val="tx1"/>
          </a:solidFill>
        </a:ln>
      </dgm:spPr>
      <dgm:t>
        <a:bodyPr/>
        <a:lstStyle/>
        <a:p>
          <a:r>
            <a:rPr lang="fr-FR" b="1" dirty="0"/>
            <a:t>Technology</a:t>
          </a:r>
          <a:endParaRPr lang="en-US" b="1" dirty="0"/>
        </a:p>
      </dgm:t>
    </dgm:pt>
    <dgm:pt modelId="{ADEDC0E7-0961-485E-A734-582DB409963E}" type="parTrans" cxnId="{1DDCB78B-9B7D-4E78-ADE9-052D56CF67A9}">
      <dgm:prSet/>
      <dgm:spPr/>
      <dgm:t>
        <a:bodyPr/>
        <a:lstStyle/>
        <a:p>
          <a:endParaRPr lang="en-US" b="1"/>
        </a:p>
      </dgm:t>
    </dgm:pt>
    <dgm:pt modelId="{731A0367-4BAB-4DAD-AA42-B8CB1E8D54D9}" type="sibTrans" cxnId="{1DDCB78B-9B7D-4E78-ADE9-052D56CF67A9}">
      <dgm:prSet/>
      <dgm:spPr/>
      <dgm:t>
        <a:bodyPr/>
        <a:lstStyle/>
        <a:p>
          <a:endParaRPr lang="en-US" b="1"/>
        </a:p>
      </dgm:t>
    </dgm:pt>
    <dgm:pt modelId="{F9E0813E-306B-4DF8-89A1-F44EEE10A6F9}" type="pres">
      <dgm:prSet presAssocID="{75BF2D5F-D594-4764-83E1-B49C5388A091}" presName="composite" presStyleCnt="0">
        <dgm:presLayoutVars>
          <dgm:chMax val="3"/>
          <dgm:animLvl val="lvl"/>
          <dgm:resizeHandles val="exact"/>
        </dgm:presLayoutVars>
      </dgm:prSet>
      <dgm:spPr/>
    </dgm:pt>
    <dgm:pt modelId="{C855011E-88B7-441D-B98D-139571B6BE84}" type="pres">
      <dgm:prSet presAssocID="{508AA7EF-EF8D-4861-8E6C-401F707BBCE1}" presName="gear1" presStyleLbl="node1" presStyleIdx="0" presStyleCnt="3">
        <dgm:presLayoutVars>
          <dgm:chMax val="1"/>
          <dgm:bulletEnabled val="1"/>
        </dgm:presLayoutVars>
      </dgm:prSet>
      <dgm:spPr/>
    </dgm:pt>
    <dgm:pt modelId="{1C22BFD7-4741-42AE-8620-B1F4B70B3920}" type="pres">
      <dgm:prSet presAssocID="{508AA7EF-EF8D-4861-8E6C-401F707BBCE1}" presName="gear1srcNode" presStyleLbl="node1" presStyleIdx="0" presStyleCnt="3"/>
      <dgm:spPr/>
    </dgm:pt>
    <dgm:pt modelId="{7D2E50D7-7EBA-4627-996B-B074986FC1EA}" type="pres">
      <dgm:prSet presAssocID="{508AA7EF-EF8D-4861-8E6C-401F707BBCE1}" presName="gear1dstNode" presStyleLbl="node1" presStyleIdx="0" presStyleCnt="3"/>
      <dgm:spPr/>
    </dgm:pt>
    <dgm:pt modelId="{56D3ED36-D8CE-484C-8E39-C3C58D6C8E69}" type="pres">
      <dgm:prSet presAssocID="{990C3B73-5E1F-444B-AA2D-AA6C8CCCDFA8}" presName="gear2" presStyleLbl="node1" presStyleIdx="1" presStyleCnt="3">
        <dgm:presLayoutVars>
          <dgm:chMax val="1"/>
          <dgm:bulletEnabled val="1"/>
        </dgm:presLayoutVars>
      </dgm:prSet>
      <dgm:spPr/>
    </dgm:pt>
    <dgm:pt modelId="{7AF19C94-A5CA-4A43-B472-E3808A79D055}" type="pres">
      <dgm:prSet presAssocID="{990C3B73-5E1F-444B-AA2D-AA6C8CCCDFA8}" presName="gear2srcNode" presStyleLbl="node1" presStyleIdx="1" presStyleCnt="3"/>
      <dgm:spPr/>
    </dgm:pt>
    <dgm:pt modelId="{BEE5BE6B-034E-4246-B6C6-5B9D946BDAA2}" type="pres">
      <dgm:prSet presAssocID="{990C3B73-5E1F-444B-AA2D-AA6C8CCCDFA8}" presName="gear2dstNode" presStyleLbl="node1" presStyleIdx="1" presStyleCnt="3"/>
      <dgm:spPr/>
    </dgm:pt>
    <dgm:pt modelId="{F36A9751-B6ED-4744-8725-CAF06E8312CA}" type="pres">
      <dgm:prSet presAssocID="{F3CC517C-B44C-43C5-BB36-D54B5BA8821D}" presName="gear3" presStyleLbl="node1" presStyleIdx="2" presStyleCnt="3"/>
      <dgm:spPr/>
    </dgm:pt>
    <dgm:pt modelId="{6DFBD7FF-5BA1-4ECB-83D6-03E3838ED9EC}" type="pres">
      <dgm:prSet presAssocID="{F3CC517C-B44C-43C5-BB36-D54B5BA8821D}" presName="gear3tx" presStyleLbl="node1" presStyleIdx="2" presStyleCnt="3">
        <dgm:presLayoutVars>
          <dgm:chMax val="1"/>
          <dgm:bulletEnabled val="1"/>
        </dgm:presLayoutVars>
      </dgm:prSet>
      <dgm:spPr/>
    </dgm:pt>
    <dgm:pt modelId="{DC34BEBC-8D22-4A23-858E-43383ACC3EE0}" type="pres">
      <dgm:prSet presAssocID="{F3CC517C-B44C-43C5-BB36-D54B5BA8821D}" presName="gear3srcNode" presStyleLbl="node1" presStyleIdx="2" presStyleCnt="3"/>
      <dgm:spPr/>
    </dgm:pt>
    <dgm:pt modelId="{833A67F0-4DFF-46A2-963A-D62DD066D70E}" type="pres">
      <dgm:prSet presAssocID="{F3CC517C-B44C-43C5-BB36-D54B5BA8821D}" presName="gear3dstNode" presStyleLbl="node1" presStyleIdx="2" presStyleCnt="3"/>
      <dgm:spPr/>
    </dgm:pt>
    <dgm:pt modelId="{EFBB5860-5369-4C8D-8812-2C81C5EEE1CF}" type="pres">
      <dgm:prSet presAssocID="{84E526C2-CCF7-413C-A704-3B91E20792C0}" presName="connector1" presStyleLbl="sibTrans2D1" presStyleIdx="0" presStyleCnt="3"/>
      <dgm:spPr/>
    </dgm:pt>
    <dgm:pt modelId="{768F8B3E-F35D-40AA-B1B0-2B284FF68AF6}" type="pres">
      <dgm:prSet presAssocID="{497F9000-E683-4CF1-8808-2F26466790B5}" presName="connector2" presStyleLbl="sibTrans2D1" presStyleIdx="1" presStyleCnt="3"/>
      <dgm:spPr/>
    </dgm:pt>
    <dgm:pt modelId="{A2EF5531-F0FD-451D-98EE-E2411BA02164}" type="pres">
      <dgm:prSet presAssocID="{731A0367-4BAB-4DAD-AA42-B8CB1E8D54D9}" presName="connector3" presStyleLbl="sibTrans2D1" presStyleIdx="2" presStyleCnt="3"/>
      <dgm:spPr/>
    </dgm:pt>
  </dgm:ptLst>
  <dgm:cxnLst>
    <dgm:cxn modelId="{B736C616-F26C-4168-BD2F-D40D32D2E3FF}" type="presOf" srcId="{F3CC517C-B44C-43C5-BB36-D54B5BA8821D}" destId="{6DFBD7FF-5BA1-4ECB-83D6-03E3838ED9EC}" srcOrd="1" destOrd="0" presId="urn:microsoft.com/office/officeart/2005/8/layout/gear1"/>
    <dgm:cxn modelId="{BE52741D-B89C-4F6C-AA92-2C2758E7F390}" type="presOf" srcId="{508AA7EF-EF8D-4861-8E6C-401F707BBCE1}" destId="{C855011E-88B7-441D-B98D-139571B6BE84}" srcOrd="0" destOrd="0" presId="urn:microsoft.com/office/officeart/2005/8/layout/gear1"/>
    <dgm:cxn modelId="{C53F9D22-3D92-4E83-8E80-51E7A03A77BB}" type="presOf" srcId="{F3CC517C-B44C-43C5-BB36-D54B5BA8821D}" destId="{F36A9751-B6ED-4744-8725-CAF06E8312CA}" srcOrd="0" destOrd="0" presId="urn:microsoft.com/office/officeart/2005/8/layout/gear1"/>
    <dgm:cxn modelId="{C28C5233-B260-4B68-9EDF-D8D139CADE4A}" type="presOf" srcId="{731A0367-4BAB-4DAD-AA42-B8CB1E8D54D9}" destId="{A2EF5531-F0FD-451D-98EE-E2411BA02164}" srcOrd="0" destOrd="0" presId="urn:microsoft.com/office/officeart/2005/8/layout/gear1"/>
    <dgm:cxn modelId="{098C5D3E-1E6C-4CE5-83DE-A2A76080D106}" type="presOf" srcId="{75BF2D5F-D594-4764-83E1-B49C5388A091}" destId="{F9E0813E-306B-4DF8-89A1-F44EEE10A6F9}" srcOrd="0" destOrd="0" presId="urn:microsoft.com/office/officeart/2005/8/layout/gear1"/>
    <dgm:cxn modelId="{DAD1D662-BE05-4CFA-A865-F1BFC2C53D28}" type="presOf" srcId="{508AA7EF-EF8D-4861-8E6C-401F707BBCE1}" destId="{1C22BFD7-4741-42AE-8620-B1F4B70B3920}" srcOrd="1" destOrd="0" presId="urn:microsoft.com/office/officeart/2005/8/layout/gear1"/>
    <dgm:cxn modelId="{60F40B47-965E-4AD8-8F11-ABC798964BE0}" type="presOf" srcId="{84E526C2-CCF7-413C-A704-3B91E20792C0}" destId="{EFBB5860-5369-4C8D-8812-2C81C5EEE1CF}" srcOrd="0" destOrd="0" presId="urn:microsoft.com/office/officeart/2005/8/layout/gear1"/>
    <dgm:cxn modelId="{DEAB4954-0750-4D54-A699-16815930B9A6}" type="presOf" srcId="{990C3B73-5E1F-444B-AA2D-AA6C8CCCDFA8}" destId="{BEE5BE6B-034E-4246-B6C6-5B9D946BDAA2}" srcOrd="2" destOrd="0" presId="urn:microsoft.com/office/officeart/2005/8/layout/gear1"/>
    <dgm:cxn modelId="{C676DE81-5B1C-4FFB-B0AE-01E6D9D50ACB}" type="presOf" srcId="{508AA7EF-EF8D-4861-8E6C-401F707BBCE1}" destId="{7D2E50D7-7EBA-4627-996B-B074986FC1EA}" srcOrd="2" destOrd="0" presId="urn:microsoft.com/office/officeart/2005/8/layout/gear1"/>
    <dgm:cxn modelId="{1DDCB78B-9B7D-4E78-ADE9-052D56CF67A9}" srcId="{75BF2D5F-D594-4764-83E1-B49C5388A091}" destId="{F3CC517C-B44C-43C5-BB36-D54B5BA8821D}" srcOrd="2" destOrd="0" parTransId="{ADEDC0E7-0961-485E-A734-582DB409963E}" sibTransId="{731A0367-4BAB-4DAD-AA42-B8CB1E8D54D9}"/>
    <dgm:cxn modelId="{868FE5A0-93D9-4E37-BD8D-41B467915536}" type="presOf" srcId="{F3CC517C-B44C-43C5-BB36-D54B5BA8821D}" destId="{DC34BEBC-8D22-4A23-858E-43383ACC3EE0}" srcOrd="2" destOrd="0" presId="urn:microsoft.com/office/officeart/2005/8/layout/gear1"/>
    <dgm:cxn modelId="{646FD2AB-C555-45B9-8E33-272FD8213838}" type="presOf" srcId="{F3CC517C-B44C-43C5-BB36-D54B5BA8821D}" destId="{833A67F0-4DFF-46A2-963A-D62DD066D70E}" srcOrd="3" destOrd="0" presId="urn:microsoft.com/office/officeart/2005/8/layout/gear1"/>
    <dgm:cxn modelId="{E8854EB3-A1DE-4BCE-89A1-2696F31735BD}" type="presOf" srcId="{497F9000-E683-4CF1-8808-2F26466790B5}" destId="{768F8B3E-F35D-40AA-B1B0-2B284FF68AF6}" srcOrd="0" destOrd="0" presId="urn:microsoft.com/office/officeart/2005/8/layout/gear1"/>
    <dgm:cxn modelId="{F8FAC8B7-F2E9-488F-90B7-BDF45A890145}" srcId="{75BF2D5F-D594-4764-83E1-B49C5388A091}" destId="{990C3B73-5E1F-444B-AA2D-AA6C8CCCDFA8}" srcOrd="1" destOrd="0" parTransId="{D62195FA-E1DA-4138-9EF7-C42964D649B2}" sibTransId="{497F9000-E683-4CF1-8808-2F26466790B5}"/>
    <dgm:cxn modelId="{687600BF-D926-4BF8-9166-2BCA9125BAF6}" type="presOf" srcId="{990C3B73-5E1F-444B-AA2D-AA6C8CCCDFA8}" destId="{7AF19C94-A5CA-4A43-B472-E3808A79D055}" srcOrd="1" destOrd="0" presId="urn:microsoft.com/office/officeart/2005/8/layout/gear1"/>
    <dgm:cxn modelId="{4A7042E8-8274-4853-BF38-0EBE8E8614B0}" srcId="{75BF2D5F-D594-4764-83E1-B49C5388A091}" destId="{508AA7EF-EF8D-4861-8E6C-401F707BBCE1}" srcOrd="0" destOrd="0" parTransId="{0FBA6D4A-8025-429D-B271-CA0D72D21EBB}" sibTransId="{84E526C2-CCF7-413C-A704-3B91E20792C0}"/>
    <dgm:cxn modelId="{7BC718EC-1EC3-482E-8A04-CEA1966359FF}" type="presOf" srcId="{990C3B73-5E1F-444B-AA2D-AA6C8CCCDFA8}" destId="{56D3ED36-D8CE-484C-8E39-C3C58D6C8E69}" srcOrd="0" destOrd="0" presId="urn:microsoft.com/office/officeart/2005/8/layout/gear1"/>
    <dgm:cxn modelId="{2A229836-47EC-4EA9-89DB-538B45BE62D6}" type="presParOf" srcId="{F9E0813E-306B-4DF8-89A1-F44EEE10A6F9}" destId="{C855011E-88B7-441D-B98D-139571B6BE84}" srcOrd="0" destOrd="0" presId="urn:microsoft.com/office/officeart/2005/8/layout/gear1"/>
    <dgm:cxn modelId="{DA663014-EFE2-43E8-82F2-1B0CDAB3216C}" type="presParOf" srcId="{F9E0813E-306B-4DF8-89A1-F44EEE10A6F9}" destId="{1C22BFD7-4741-42AE-8620-B1F4B70B3920}" srcOrd="1" destOrd="0" presId="urn:microsoft.com/office/officeart/2005/8/layout/gear1"/>
    <dgm:cxn modelId="{168441E6-9B51-468E-9626-9AAA003446B2}" type="presParOf" srcId="{F9E0813E-306B-4DF8-89A1-F44EEE10A6F9}" destId="{7D2E50D7-7EBA-4627-996B-B074986FC1EA}" srcOrd="2" destOrd="0" presId="urn:microsoft.com/office/officeart/2005/8/layout/gear1"/>
    <dgm:cxn modelId="{278407F0-F193-4F13-9A3C-0CA074B8DF8B}" type="presParOf" srcId="{F9E0813E-306B-4DF8-89A1-F44EEE10A6F9}" destId="{56D3ED36-D8CE-484C-8E39-C3C58D6C8E69}" srcOrd="3" destOrd="0" presId="urn:microsoft.com/office/officeart/2005/8/layout/gear1"/>
    <dgm:cxn modelId="{D5095C21-BD99-4C62-B31C-EB6DF74744E3}" type="presParOf" srcId="{F9E0813E-306B-4DF8-89A1-F44EEE10A6F9}" destId="{7AF19C94-A5CA-4A43-B472-E3808A79D055}" srcOrd="4" destOrd="0" presId="urn:microsoft.com/office/officeart/2005/8/layout/gear1"/>
    <dgm:cxn modelId="{5332FB25-AC55-4B74-B976-F404FDC07A60}" type="presParOf" srcId="{F9E0813E-306B-4DF8-89A1-F44EEE10A6F9}" destId="{BEE5BE6B-034E-4246-B6C6-5B9D946BDAA2}" srcOrd="5" destOrd="0" presId="urn:microsoft.com/office/officeart/2005/8/layout/gear1"/>
    <dgm:cxn modelId="{108F6726-F346-434E-9994-AFF3BF06147A}" type="presParOf" srcId="{F9E0813E-306B-4DF8-89A1-F44EEE10A6F9}" destId="{F36A9751-B6ED-4744-8725-CAF06E8312CA}" srcOrd="6" destOrd="0" presId="urn:microsoft.com/office/officeart/2005/8/layout/gear1"/>
    <dgm:cxn modelId="{B0EE6F00-5E91-4BC0-A494-EDEF0B950265}" type="presParOf" srcId="{F9E0813E-306B-4DF8-89A1-F44EEE10A6F9}" destId="{6DFBD7FF-5BA1-4ECB-83D6-03E3838ED9EC}" srcOrd="7" destOrd="0" presId="urn:microsoft.com/office/officeart/2005/8/layout/gear1"/>
    <dgm:cxn modelId="{45DB2149-C661-41D7-92A3-C8ABD7D37209}" type="presParOf" srcId="{F9E0813E-306B-4DF8-89A1-F44EEE10A6F9}" destId="{DC34BEBC-8D22-4A23-858E-43383ACC3EE0}" srcOrd="8" destOrd="0" presId="urn:microsoft.com/office/officeart/2005/8/layout/gear1"/>
    <dgm:cxn modelId="{02C24BD7-6CEA-42C2-B57E-C673C6167C9B}" type="presParOf" srcId="{F9E0813E-306B-4DF8-89A1-F44EEE10A6F9}" destId="{833A67F0-4DFF-46A2-963A-D62DD066D70E}" srcOrd="9" destOrd="0" presId="urn:microsoft.com/office/officeart/2005/8/layout/gear1"/>
    <dgm:cxn modelId="{678A8A04-CA20-4455-AB01-C9A460831A83}" type="presParOf" srcId="{F9E0813E-306B-4DF8-89A1-F44EEE10A6F9}" destId="{EFBB5860-5369-4C8D-8812-2C81C5EEE1CF}" srcOrd="10" destOrd="0" presId="urn:microsoft.com/office/officeart/2005/8/layout/gear1"/>
    <dgm:cxn modelId="{0E8512A9-1E61-4525-B6E7-F46B61B655FF}" type="presParOf" srcId="{F9E0813E-306B-4DF8-89A1-F44EEE10A6F9}" destId="{768F8B3E-F35D-40AA-B1B0-2B284FF68AF6}" srcOrd="11" destOrd="0" presId="urn:microsoft.com/office/officeart/2005/8/layout/gear1"/>
    <dgm:cxn modelId="{07BF7761-B778-432D-B124-F98B00D873EF}" type="presParOf" srcId="{F9E0813E-306B-4DF8-89A1-F44EEE10A6F9}" destId="{A2EF5531-F0FD-451D-98EE-E2411BA0216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BF2D5F-D594-4764-83E1-B49C5388A091}" type="doc">
      <dgm:prSet loTypeId="urn:microsoft.com/office/officeart/2005/8/layout/gear1" loCatId="relationship" qsTypeId="urn:microsoft.com/office/officeart/2005/8/quickstyle/simple1" qsCatId="simple" csTypeId="urn:microsoft.com/office/officeart/2005/8/colors/accent1_2" csCatId="accent1" phldr="1"/>
      <dgm:spPr/>
    </dgm:pt>
    <dgm:pt modelId="{508AA7EF-EF8D-4861-8E6C-401F707BBCE1}">
      <dgm:prSet phldrT="[Text]"/>
      <dgm:spPr>
        <a:solidFill>
          <a:schemeClr val="accent6">
            <a:lumMod val="75000"/>
          </a:schemeClr>
        </a:solidFill>
        <a:ln>
          <a:solidFill>
            <a:schemeClr val="tx1"/>
          </a:solidFill>
        </a:ln>
      </dgm:spPr>
      <dgm:t>
        <a:bodyPr/>
        <a:lstStyle/>
        <a:p>
          <a:r>
            <a:rPr lang="fr-FR" b="1" dirty="0"/>
            <a:t>People</a:t>
          </a:r>
          <a:endParaRPr lang="en-US" b="1" dirty="0"/>
        </a:p>
      </dgm:t>
    </dgm:pt>
    <dgm:pt modelId="{0FBA6D4A-8025-429D-B271-CA0D72D21EBB}" type="parTrans" cxnId="{4A7042E8-8274-4853-BF38-0EBE8E8614B0}">
      <dgm:prSet/>
      <dgm:spPr/>
      <dgm:t>
        <a:bodyPr/>
        <a:lstStyle/>
        <a:p>
          <a:endParaRPr lang="en-US" b="1"/>
        </a:p>
      </dgm:t>
    </dgm:pt>
    <dgm:pt modelId="{84E526C2-CCF7-413C-A704-3B91E20792C0}" type="sibTrans" cxnId="{4A7042E8-8274-4853-BF38-0EBE8E8614B0}">
      <dgm:prSet/>
      <dgm:spPr/>
      <dgm:t>
        <a:bodyPr/>
        <a:lstStyle/>
        <a:p>
          <a:endParaRPr lang="en-US" b="1"/>
        </a:p>
      </dgm:t>
    </dgm:pt>
    <dgm:pt modelId="{990C3B73-5E1F-444B-AA2D-AA6C8CCCDFA8}">
      <dgm:prSet phldrT="[Text]"/>
      <dgm:spPr>
        <a:solidFill>
          <a:schemeClr val="accent5">
            <a:lumMod val="75000"/>
          </a:schemeClr>
        </a:solidFill>
        <a:ln>
          <a:solidFill>
            <a:schemeClr val="tx1"/>
          </a:solidFill>
        </a:ln>
      </dgm:spPr>
      <dgm:t>
        <a:bodyPr/>
        <a:lstStyle/>
        <a:p>
          <a:r>
            <a:rPr lang="fr-FR" b="1" dirty="0"/>
            <a:t>Process</a:t>
          </a:r>
          <a:endParaRPr lang="en-US" b="1" dirty="0"/>
        </a:p>
      </dgm:t>
    </dgm:pt>
    <dgm:pt modelId="{D62195FA-E1DA-4138-9EF7-C42964D649B2}" type="parTrans" cxnId="{F8FAC8B7-F2E9-488F-90B7-BDF45A890145}">
      <dgm:prSet/>
      <dgm:spPr/>
      <dgm:t>
        <a:bodyPr/>
        <a:lstStyle/>
        <a:p>
          <a:endParaRPr lang="en-US" b="1"/>
        </a:p>
      </dgm:t>
    </dgm:pt>
    <dgm:pt modelId="{497F9000-E683-4CF1-8808-2F26466790B5}" type="sibTrans" cxnId="{F8FAC8B7-F2E9-488F-90B7-BDF45A890145}">
      <dgm:prSet/>
      <dgm:spPr/>
      <dgm:t>
        <a:bodyPr/>
        <a:lstStyle/>
        <a:p>
          <a:endParaRPr lang="en-US" b="1"/>
        </a:p>
      </dgm:t>
    </dgm:pt>
    <dgm:pt modelId="{F3CC517C-B44C-43C5-BB36-D54B5BA8821D}">
      <dgm:prSet phldrT="[Text]"/>
      <dgm:spPr>
        <a:solidFill>
          <a:schemeClr val="accent4">
            <a:lumMod val="75000"/>
          </a:schemeClr>
        </a:solidFill>
        <a:ln>
          <a:solidFill>
            <a:schemeClr val="tx1"/>
          </a:solidFill>
        </a:ln>
      </dgm:spPr>
      <dgm:t>
        <a:bodyPr/>
        <a:lstStyle/>
        <a:p>
          <a:r>
            <a:rPr lang="fr-FR" b="1" dirty="0"/>
            <a:t>Technology</a:t>
          </a:r>
          <a:endParaRPr lang="en-US" b="1" dirty="0"/>
        </a:p>
      </dgm:t>
    </dgm:pt>
    <dgm:pt modelId="{ADEDC0E7-0961-485E-A734-582DB409963E}" type="parTrans" cxnId="{1DDCB78B-9B7D-4E78-ADE9-052D56CF67A9}">
      <dgm:prSet/>
      <dgm:spPr/>
      <dgm:t>
        <a:bodyPr/>
        <a:lstStyle/>
        <a:p>
          <a:endParaRPr lang="en-US" b="1"/>
        </a:p>
      </dgm:t>
    </dgm:pt>
    <dgm:pt modelId="{731A0367-4BAB-4DAD-AA42-B8CB1E8D54D9}" type="sibTrans" cxnId="{1DDCB78B-9B7D-4E78-ADE9-052D56CF67A9}">
      <dgm:prSet/>
      <dgm:spPr/>
      <dgm:t>
        <a:bodyPr/>
        <a:lstStyle/>
        <a:p>
          <a:endParaRPr lang="en-US" b="1"/>
        </a:p>
      </dgm:t>
    </dgm:pt>
    <dgm:pt modelId="{F9E0813E-306B-4DF8-89A1-F44EEE10A6F9}" type="pres">
      <dgm:prSet presAssocID="{75BF2D5F-D594-4764-83E1-B49C5388A091}" presName="composite" presStyleCnt="0">
        <dgm:presLayoutVars>
          <dgm:chMax val="3"/>
          <dgm:animLvl val="lvl"/>
          <dgm:resizeHandles val="exact"/>
        </dgm:presLayoutVars>
      </dgm:prSet>
      <dgm:spPr/>
    </dgm:pt>
    <dgm:pt modelId="{C855011E-88B7-441D-B98D-139571B6BE84}" type="pres">
      <dgm:prSet presAssocID="{508AA7EF-EF8D-4861-8E6C-401F707BBCE1}" presName="gear1" presStyleLbl="node1" presStyleIdx="0" presStyleCnt="3">
        <dgm:presLayoutVars>
          <dgm:chMax val="1"/>
          <dgm:bulletEnabled val="1"/>
        </dgm:presLayoutVars>
      </dgm:prSet>
      <dgm:spPr/>
    </dgm:pt>
    <dgm:pt modelId="{1C22BFD7-4741-42AE-8620-B1F4B70B3920}" type="pres">
      <dgm:prSet presAssocID="{508AA7EF-EF8D-4861-8E6C-401F707BBCE1}" presName="gear1srcNode" presStyleLbl="node1" presStyleIdx="0" presStyleCnt="3"/>
      <dgm:spPr/>
    </dgm:pt>
    <dgm:pt modelId="{7D2E50D7-7EBA-4627-996B-B074986FC1EA}" type="pres">
      <dgm:prSet presAssocID="{508AA7EF-EF8D-4861-8E6C-401F707BBCE1}" presName="gear1dstNode" presStyleLbl="node1" presStyleIdx="0" presStyleCnt="3"/>
      <dgm:spPr/>
    </dgm:pt>
    <dgm:pt modelId="{56D3ED36-D8CE-484C-8E39-C3C58D6C8E69}" type="pres">
      <dgm:prSet presAssocID="{990C3B73-5E1F-444B-AA2D-AA6C8CCCDFA8}" presName="gear2" presStyleLbl="node1" presStyleIdx="1" presStyleCnt="3">
        <dgm:presLayoutVars>
          <dgm:chMax val="1"/>
          <dgm:bulletEnabled val="1"/>
        </dgm:presLayoutVars>
      </dgm:prSet>
      <dgm:spPr/>
    </dgm:pt>
    <dgm:pt modelId="{7AF19C94-A5CA-4A43-B472-E3808A79D055}" type="pres">
      <dgm:prSet presAssocID="{990C3B73-5E1F-444B-AA2D-AA6C8CCCDFA8}" presName="gear2srcNode" presStyleLbl="node1" presStyleIdx="1" presStyleCnt="3"/>
      <dgm:spPr/>
    </dgm:pt>
    <dgm:pt modelId="{BEE5BE6B-034E-4246-B6C6-5B9D946BDAA2}" type="pres">
      <dgm:prSet presAssocID="{990C3B73-5E1F-444B-AA2D-AA6C8CCCDFA8}" presName="gear2dstNode" presStyleLbl="node1" presStyleIdx="1" presStyleCnt="3"/>
      <dgm:spPr/>
    </dgm:pt>
    <dgm:pt modelId="{F36A9751-B6ED-4744-8725-CAF06E8312CA}" type="pres">
      <dgm:prSet presAssocID="{F3CC517C-B44C-43C5-BB36-D54B5BA8821D}" presName="gear3" presStyleLbl="node1" presStyleIdx="2" presStyleCnt="3"/>
      <dgm:spPr/>
    </dgm:pt>
    <dgm:pt modelId="{6DFBD7FF-5BA1-4ECB-83D6-03E3838ED9EC}" type="pres">
      <dgm:prSet presAssocID="{F3CC517C-B44C-43C5-BB36-D54B5BA8821D}" presName="gear3tx" presStyleLbl="node1" presStyleIdx="2" presStyleCnt="3">
        <dgm:presLayoutVars>
          <dgm:chMax val="1"/>
          <dgm:bulletEnabled val="1"/>
        </dgm:presLayoutVars>
      </dgm:prSet>
      <dgm:spPr/>
    </dgm:pt>
    <dgm:pt modelId="{DC34BEBC-8D22-4A23-858E-43383ACC3EE0}" type="pres">
      <dgm:prSet presAssocID="{F3CC517C-B44C-43C5-BB36-D54B5BA8821D}" presName="gear3srcNode" presStyleLbl="node1" presStyleIdx="2" presStyleCnt="3"/>
      <dgm:spPr/>
    </dgm:pt>
    <dgm:pt modelId="{833A67F0-4DFF-46A2-963A-D62DD066D70E}" type="pres">
      <dgm:prSet presAssocID="{F3CC517C-B44C-43C5-BB36-D54B5BA8821D}" presName="gear3dstNode" presStyleLbl="node1" presStyleIdx="2" presStyleCnt="3"/>
      <dgm:spPr/>
    </dgm:pt>
    <dgm:pt modelId="{EFBB5860-5369-4C8D-8812-2C81C5EEE1CF}" type="pres">
      <dgm:prSet presAssocID="{84E526C2-CCF7-413C-A704-3B91E20792C0}" presName="connector1" presStyleLbl="sibTrans2D1" presStyleIdx="0" presStyleCnt="3"/>
      <dgm:spPr/>
    </dgm:pt>
    <dgm:pt modelId="{768F8B3E-F35D-40AA-B1B0-2B284FF68AF6}" type="pres">
      <dgm:prSet presAssocID="{497F9000-E683-4CF1-8808-2F26466790B5}" presName="connector2" presStyleLbl="sibTrans2D1" presStyleIdx="1" presStyleCnt="3"/>
      <dgm:spPr/>
    </dgm:pt>
    <dgm:pt modelId="{A2EF5531-F0FD-451D-98EE-E2411BA02164}" type="pres">
      <dgm:prSet presAssocID="{731A0367-4BAB-4DAD-AA42-B8CB1E8D54D9}" presName="connector3" presStyleLbl="sibTrans2D1" presStyleIdx="2" presStyleCnt="3"/>
      <dgm:spPr/>
    </dgm:pt>
  </dgm:ptLst>
  <dgm:cxnLst>
    <dgm:cxn modelId="{B736C616-F26C-4168-BD2F-D40D32D2E3FF}" type="presOf" srcId="{F3CC517C-B44C-43C5-BB36-D54B5BA8821D}" destId="{6DFBD7FF-5BA1-4ECB-83D6-03E3838ED9EC}" srcOrd="1" destOrd="0" presId="urn:microsoft.com/office/officeart/2005/8/layout/gear1"/>
    <dgm:cxn modelId="{BE52741D-B89C-4F6C-AA92-2C2758E7F390}" type="presOf" srcId="{508AA7EF-EF8D-4861-8E6C-401F707BBCE1}" destId="{C855011E-88B7-441D-B98D-139571B6BE84}" srcOrd="0" destOrd="0" presId="urn:microsoft.com/office/officeart/2005/8/layout/gear1"/>
    <dgm:cxn modelId="{C53F9D22-3D92-4E83-8E80-51E7A03A77BB}" type="presOf" srcId="{F3CC517C-B44C-43C5-BB36-D54B5BA8821D}" destId="{F36A9751-B6ED-4744-8725-CAF06E8312CA}" srcOrd="0" destOrd="0" presId="urn:microsoft.com/office/officeart/2005/8/layout/gear1"/>
    <dgm:cxn modelId="{C28C5233-B260-4B68-9EDF-D8D139CADE4A}" type="presOf" srcId="{731A0367-4BAB-4DAD-AA42-B8CB1E8D54D9}" destId="{A2EF5531-F0FD-451D-98EE-E2411BA02164}" srcOrd="0" destOrd="0" presId="urn:microsoft.com/office/officeart/2005/8/layout/gear1"/>
    <dgm:cxn modelId="{098C5D3E-1E6C-4CE5-83DE-A2A76080D106}" type="presOf" srcId="{75BF2D5F-D594-4764-83E1-B49C5388A091}" destId="{F9E0813E-306B-4DF8-89A1-F44EEE10A6F9}" srcOrd="0" destOrd="0" presId="urn:microsoft.com/office/officeart/2005/8/layout/gear1"/>
    <dgm:cxn modelId="{DAD1D662-BE05-4CFA-A865-F1BFC2C53D28}" type="presOf" srcId="{508AA7EF-EF8D-4861-8E6C-401F707BBCE1}" destId="{1C22BFD7-4741-42AE-8620-B1F4B70B3920}" srcOrd="1" destOrd="0" presId="urn:microsoft.com/office/officeart/2005/8/layout/gear1"/>
    <dgm:cxn modelId="{60F40B47-965E-4AD8-8F11-ABC798964BE0}" type="presOf" srcId="{84E526C2-CCF7-413C-A704-3B91E20792C0}" destId="{EFBB5860-5369-4C8D-8812-2C81C5EEE1CF}" srcOrd="0" destOrd="0" presId="urn:microsoft.com/office/officeart/2005/8/layout/gear1"/>
    <dgm:cxn modelId="{DEAB4954-0750-4D54-A699-16815930B9A6}" type="presOf" srcId="{990C3B73-5E1F-444B-AA2D-AA6C8CCCDFA8}" destId="{BEE5BE6B-034E-4246-B6C6-5B9D946BDAA2}" srcOrd="2" destOrd="0" presId="urn:microsoft.com/office/officeart/2005/8/layout/gear1"/>
    <dgm:cxn modelId="{C676DE81-5B1C-4FFB-B0AE-01E6D9D50ACB}" type="presOf" srcId="{508AA7EF-EF8D-4861-8E6C-401F707BBCE1}" destId="{7D2E50D7-7EBA-4627-996B-B074986FC1EA}" srcOrd="2" destOrd="0" presId="urn:microsoft.com/office/officeart/2005/8/layout/gear1"/>
    <dgm:cxn modelId="{1DDCB78B-9B7D-4E78-ADE9-052D56CF67A9}" srcId="{75BF2D5F-D594-4764-83E1-B49C5388A091}" destId="{F3CC517C-B44C-43C5-BB36-D54B5BA8821D}" srcOrd="2" destOrd="0" parTransId="{ADEDC0E7-0961-485E-A734-582DB409963E}" sibTransId="{731A0367-4BAB-4DAD-AA42-B8CB1E8D54D9}"/>
    <dgm:cxn modelId="{868FE5A0-93D9-4E37-BD8D-41B467915536}" type="presOf" srcId="{F3CC517C-B44C-43C5-BB36-D54B5BA8821D}" destId="{DC34BEBC-8D22-4A23-858E-43383ACC3EE0}" srcOrd="2" destOrd="0" presId="urn:microsoft.com/office/officeart/2005/8/layout/gear1"/>
    <dgm:cxn modelId="{646FD2AB-C555-45B9-8E33-272FD8213838}" type="presOf" srcId="{F3CC517C-B44C-43C5-BB36-D54B5BA8821D}" destId="{833A67F0-4DFF-46A2-963A-D62DD066D70E}" srcOrd="3" destOrd="0" presId="urn:microsoft.com/office/officeart/2005/8/layout/gear1"/>
    <dgm:cxn modelId="{E8854EB3-A1DE-4BCE-89A1-2696F31735BD}" type="presOf" srcId="{497F9000-E683-4CF1-8808-2F26466790B5}" destId="{768F8B3E-F35D-40AA-B1B0-2B284FF68AF6}" srcOrd="0" destOrd="0" presId="urn:microsoft.com/office/officeart/2005/8/layout/gear1"/>
    <dgm:cxn modelId="{F8FAC8B7-F2E9-488F-90B7-BDF45A890145}" srcId="{75BF2D5F-D594-4764-83E1-B49C5388A091}" destId="{990C3B73-5E1F-444B-AA2D-AA6C8CCCDFA8}" srcOrd="1" destOrd="0" parTransId="{D62195FA-E1DA-4138-9EF7-C42964D649B2}" sibTransId="{497F9000-E683-4CF1-8808-2F26466790B5}"/>
    <dgm:cxn modelId="{687600BF-D926-4BF8-9166-2BCA9125BAF6}" type="presOf" srcId="{990C3B73-5E1F-444B-AA2D-AA6C8CCCDFA8}" destId="{7AF19C94-A5CA-4A43-B472-E3808A79D055}" srcOrd="1" destOrd="0" presId="urn:microsoft.com/office/officeart/2005/8/layout/gear1"/>
    <dgm:cxn modelId="{4A7042E8-8274-4853-BF38-0EBE8E8614B0}" srcId="{75BF2D5F-D594-4764-83E1-B49C5388A091}" destId="{508AA7EF-EF8D-4861-8E6C-401F707BBCE1}" srcOrd="0" destOrd="0" parTransId="{0FBA6D4A-8025-429D-B271-CA0D72D21EBB}" sibTransId="{84E526C2-CCF7-413C-A704-3B91E20792C0}"/>
    <dgm:cxn modelId="{7BC718EC-1EC3-482E-8A04-CEA1966359FF}" type="presOf" srcId="{990C3B73-5E1F-444B-AA2D-AA6C8CCCDFA8}" destId="{56D3ED36-D8CE-484C-8E39-C3C58D6C8E69}" srcOrd="0" destOrd="0" presId="urn:microsoft.com/office/officeart/2005/8/layout/gear1"/>
    <dgm:cxn modelId="{2A229836-47EC-4EA9-89DB-538B45BE62D6}" type="presParOf" srcId="{F9E0813E-306B-4DF8-89A1-F44EEE10A6F9}" destId="{C855011E-88B7-441D-B98D-139571B6BE84}" srcOrd="0" destOrd="0" presId="urn:microsoft.com/office/officeart/2005/8/layout/gear1"/>
    <dgm:cxn modelId="{DA663014-EFE2-43E8-82F2-1B0CDAB3216C}" type="presParOf" srcId="{F9E0813E-306B-4DF8-89A1-F44EEE10A6F9}" destId="{1C22BFD7-4741-42AE-8620-B1F4B70B3920}" srcOrd="1" destOrd="0" presId="urn:microsoft.com/office/officeart/2005/8/layout/gear1"/>
    <dgm:cxn modelId="{168441E6-9B51-468E-9626-9AAA003446B2}" type="presParOf" srcId="{F9E0813E-306B-4DF8-89A1-F44EEE10A6F9}" destId="{7D2E50D7-7EBA-4627-996B-B074986FC1EA}" srcOrd="2" destOrd="0" presId="urn:microsoft.com/office/officeart/2005/8/layout/gear1"/>
    <dgm:cxn modelId="{278407F0-F193-4F13-9A3C-0CA074B8DF8B}" type="presParOf" srcId="{F9E0813E-306B-4DF8-89A1-F44EEE10A6F9}" destId="{56D3ED36-D8CE-484C-8E39-C3C58D6C8E69}" srcOrd="3" destOrd="0" presId="urn:microsoft.com/office/officeart/2005/8/layout/gear1"/>
    <dgm:cxn modelId="{D5095C21-BD99-4C62-B31C-EB6DF74744E3}" type="presParOf" srcId="{F9E0813E-306B-4DF8-89A1-F44EEE10A6F9}" destId="{7AF19C94-A5CA-4A43-B472-E3808A79D055}" srcOrd="4" destOrd="0" presId="urn:microsoft.com/office/officeart/2005/8/layout/gear1"/>
    <dgm:cxn modelId="{5332FB25-AC55-4B74-B976-F404FDC07A60}" type="presParOf" srcId="{F9E0813E-306B-4DF8-89A1-F44EEE10A6F9}" destId="{BEE5BE6B-034E-4246-B6C6-5B9D946BDAA2}" srcOrd="5" destOrd="0" presId="urn:microsoft.com/office/officeart/2005/8/layout/gear1"/>
    <dgm:cxn modelId="{108F6726-F346-434E-9994-AFF3BF06147A}" type="presParOf" srcId="{F9E0813E-306B-4DF8-89A1-F44EEE10A6F9}" destId="{F36A9751-B6ED-4744-8725-CAF06E8312CA}" srcOrd="6" destOrd="0" presId="urn:microsoft.com/office/officeart/2005/8/layout/gear1"/>
    <dgm:cxn modelId="{B0EE6F00-5E91-4BC0-A494-EDEF0B950265}" type="presParOf" srcId="{F9E0813E-306B-4DF8-89A1-F44EEE10A6F9}" destId="{6DFBD7FF-5BA1-4ECB-83D6-03E3838ED9EC}" srcOrd="7" destOrd="0" presId="urn:microsoft.com/office/officeart/2005/8/layout/gear1"/>
    <dgm:cxn modelId="{45DB2149-C661-41D7-92A3-C8ABD7D37209}" type="presParOf" srcId="{F9E0813E-306B-4DF8-89A1-F44EEE10A6F9}" destId="{DC34BEBC-8D22-4A23-858E-43383ACC3EE0}" srcOrd="8" destOrd="0" presId="urn:microsoft.com/office/officeart/2005/8/layout/gear1"/>
    <dgm:cxn modelId="{02C24BD7-6CEA-42C2-B57E-C673C6167C9B}" type="presParOf" srcId="{F9E0813E-306B-4DF8-89A1-F44EEE10A6F9}" destId="{833A67F0-4DFF-46A2-963A-D62DD066D70E}" srcOrd="9" destOrd="0" presId="urn:microsoft.com/office/officeart/2005/8/layout/gear1"/>
    <dgm:cxn modelId="{678A8A04-CA20-4455-AB01-C9A460831A83}" type="presParOf" srcId="{F9E0813E-306B-4DF8-89A1-F44EEE10A6F9}" destId="{EFBB5860-5369-4C8D-8812-2C81C5EEE1CF}" srcOrd="10" destOrd="0" presId="urn:microsoft.com/office/officeart/2005/8/layout/gear1"/>
    <dgm:cxn modelId="{0E8512A9-1E61-4525-B6E7-F46B61B655FF}" type="presParOf" srcId="{F9E0813E-306B-4DF8-89A1-F44EEE10A6F9}" destId="{768F8B3E-F35D-40AA-B1B0-2B284FF68AF6}" srcOrd="11" destOrd="0" presId="urn:microsoft.com/office/officeart/2005/8/layout/gear1"/>
    <dgm:cxn modelId="{07BF7761-B778-432D-B124-F98B00D873EF}" type="presParOf" srcId="{F9E0813E-306B-4DF8-89A1-F44EEE10A6F9}" destId="{A2EF5531-F0FD-451D-98EE-E2411BA0216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BF2D5F-D594-4764-83E1-B49C5388A091}" type="doc">
      <dgm:prSet loTypeId="urn:microsoft.com/office/officeart/2005/8/layout/gear1" loCatId="relationship" qsTypeId="urn:microsoft.com/office/officeart/2005/8/quickstyle/simple1" qsCatId="simple" csTypeId="urn:microsoft.com/office/officeart/2005/8/colors/accent1_2" csCatId="accent1" phldr="1"/>
      <dgm:spPr/>
    </dgm:pt>
    <dgm:pt modelId="{508AA7EF-EF8D-4861-8E6C-401F707BBCE1}">
      <dgm:prSet phldrT="[Text]"/>
      <dgm:spPr>
        <a:solidFill>
          <a:schemeClr val="accent6">
            <a:lumMod val="75000"/>
          </a:schemeClr>
        </a:solidFill>
        <a:ln>
          <a:solidFill>
            <a:schemeClr val="tx1"/>
          </a:solidFill>
        </a:ln>
      </dgm:spPr>
      <dgm:t>
        <a:bodyPr/>
        <a:lstStyle/>
        <a:p>
          <a:r>
            <a:rPr lang="fr-FR" b="1" dirty="0"/>
            <a:t>People</a:t>
          </a:r>
          <a:endParaRPr lang="en-US" b="1" dirty="0"/>
        </a:p>
      </dgm:t>
    </dgm:pt>
    <dgm:pt modelId="{0FBA6D4A-8025-429D-B271-CA0D72D21EBB}" type="parTrans" cxnId="{4A7042E8-8274-4853-BF38-0EBE8E8614B0}">
      <dgm:prSet/>
      <dgm:spPr/>
      <dgm:t>
        <a:bodyPr/>
        <a:lstStyle/>
        <a:p>
          <a:endParaRPr lang="en-US" b="1"/>
        </a:p>
      </dgm:t>
    </dgm:pt>
    <dgm:pt modelId="{84E526C2-CCF7-413C-A704-3B91E20792C0}" type="sibTrans" cxnId="{4A7042E8-8274-4853-BF38-0EBE8E8614B0}">
      <dgm:prSet/>
      <dgm:spPr/>
      <dgm:t>
        <a:bodyPr/>
        <a:lstStyle/>
        <a:p>
          <a:endParaRPr lang="en-US" b="1"/>
        </a:p>
      </dgm:t>
    </dgm:pt>
    <dgm:pt modelId="{990C3B73-5E1F-444B-AA2D-AA6C8CCCDFA8}">
      <dgm:prSet phldrT="[Text]"/>
      <dgm:spPr>
        <a:solidFill>
          <a:schemeClr val="accent5">
            <a:lumMod val="75000"/>
          </a:schemeClr>
        </a:solidFill>
        <a:ln>
          <a:solidFill>
            <a:schemeClr val="tx1"/>
          </a:solidFill>
        </a:ln>
      </dgm:spPr>
      <dgm:t>
        <a:bodyPr/>
        <a:lstStyle/>
        <a:p>
          <a:r>
            <a:rPr lang="fr-FR" b="1" dirty="0"/>
            <a:t>Process</a:t>
          </a:r>
          <a:endParaRPr lang="en-US" b="1" dirty="0"/>
        </a:p>
      </dgm:t>
    </dgm:pt>
    <dgm:pt modelId="{D62195FA-E1DA-4138-9EF7-C42964D649B2}" type="parTrans" cxnId="{F8FAC8B7-F2E9-488F-90B7-BDF45A890145}">
      <dgm:prSet/>
      <dgm:spPr/>
      <dgm:t>
        <a:bodyPr/>
        <a:lstStyle/>
        <a:p>
          <a:endParaRPr lang="en-US" b="1"/>
        </a:p>
      </dgm:t>
    </dgm:pt>
    <dgm:pt modelId="{497F9000-E683-4CF1-8808-2F26466790B5}" type="sibTrans" cxnId="{F8FAC8B7-F2E9-488F-90B7-BDF45A890145}">
      <dgm:prSet/>
      <dgm:spPr/>
      <dgm:t>
        <a:bodyPr/>
        <a:lstStyle/>
        <a:p>
          <a:endParaRPr lang="en-US" b="1"/>
        </a:p>
      </dgm:t>
    </dgm:pt>
    <dgm:pt modelId="{F3CC517C-B44C-43C5-BB36-D54B5BA8821D}">
      <dgm:prSet phldrT="[Text]"/>
      <dgm:spPr>
        <a:solidFill>
          <a:schemeClr val="accent4">
            <a:lumMod val="75000"/>
          </a:schemeClr>
        </a:solidFill>
        <a:ln>
          <a:solidFill>
            <a:schemeClr val="tx1"/>
          </a:solidFill>
        </a:ln>
      </dgm:spPr>
      <dgm:t>
        <a:bodyPr/>
        <a:lstStyle/>
        <a:p>
          <a:r>
            <a:rPr lang="fr-FR" b="1" dirty="0"/>
            <a:t>Technology</a:t>
          </a:r>
          <a:endParaRPr lang="en-US" b="1" dirty="0"/>
        </a:p>
      </dgm:t>
    </dgm:pt>
    <dgm:pt modelId="{ADEDC0E7-0961-485E-A734-582DB409963E}" type="parTrans" cxnId="{1DDCB78B-9B7D-4E78-ADE9-052D56CF67A9}">
      <dgm:prSet/>
      <dgm:spPr/>
      <dgm:t>
        <a:bodyPr/>
        <a:lstStyle/>
        <a:p>
          <a:endParaRPr lang="en-US" b="1"/>
        </a:p>
      </dgm:t>
    </dgm:pt>
    <dgm:pt modelId="{731A0367-4BAB-4DAD-AA42-B8CB1E8D54D9}" type="sibTrans" cxnId="{1DDCB78B-9B7D-4E78-ADE9-052D56CF67A9}">
      <dgm:prSet/>
      <dgm:spPr/>
      <dgm:t>
        <a:bodyPr/>
        <a:lstStyle/>
        <a:p>
          <a:endParaRPr lang="en-US" b="1"/>
        </a:p>
      </dgm:t>
    </dgm:pt>
    <dgm:pt modelId="{F9E0813E-306B-4DF8-89A1-F44EEE10A6F9}" type="pres">
      <dgm:prSet presAssocID="{75BF2D5F-D594-4764-83E1-B49C5388A091}" presName="composite" presStyleCnt="0">
        <dgm:presLayoutVars>
          <dgm:chMax val="3"/>
          <dgm:animLvl val="lvl"/>
          <dgm:resizeHandles val="exact"/>
        </dgm:presLayoutVars>
      </dgm:prSet>
      <dgm:spPr/>
    </dgm:pt>
    <dgm:pt modelId="{C855011E-88B7-441D-B98D-139571B6BE84}" type="pres">
      <dgm:prSet presAssocID="{508AA7EF-EF8D-4861-8E6C-401F707BBCE1}" presName="gear1" presStyleLbl="node1" presStyleIdx="0" presStyleCnt="3">
        <dgm:presLayoutVars>
          <dgm:chMax val="1"/>
          <dgm:bulletEnabled val="1"/>
        </dgm:presLayoutVars>
      </dgm:prSet>
      <dgm:spPr/>
    </dgm:pt>
    <dgm:pt modelId="{1C22BFD7-4741-42AE-8620-B1F4B70B3920}" type="pres">
      <dgm:prSet presAssocID="{508AA7EF-EF8D-4861-8E6C-401F707BBCE1}" presName="gear1srcNode" presStyleLbl="node1" presStyleIdx="0" presStyleCnt="3"/>
      <dgm:spPr/>
    </dgm:pt>
    <dgm:pt modelId="{7D2E50D7-7EBA-4627-996B-B074986FC1EA}" type="pres">
      <dgm:prSet presAssocID="{508AA7EF-EF8D-4861-8E6C-401F707BBCE1}" presName="gear1dstNode" presStyleLbl="node1" presStyleIdx="0" presStyleCnt="3"/>
      <dgm:spPr/>
    </dgm:pt>
    <dgm:pt modelId="{56D3ED36-D8CE-484C-8E39-C3C58D6C8E69}" type="pres">
      <dgm:prSet presAssocID="{990C3B73-5E1F-444B-AA2D-AA6C8CCCDFA8}" presName="gear2" presStyleLbl="node1" presStyleIdx="1" presStyleCnt="3">
        <dgm:presLayoutVars>
          <dgm:chMax val="1"/>
          <dgm:bulletEnabled val="1"/>
        </dgm:presLayoutVars>
      </dgm:prSet>
      <dgm:spPr/>
    </dgm:pt>
    <dgm:pt modelId="{7AF19C94-A5CA-4A43-B472-E3808A79D055}" type="pres">
      <dgm:prSet presAssocID="{990C3B73-5E1F-444B-AA2D-AA6C8CCCDFA8}" presName="gear2srcNode" presStyleLbl="node1" presStyleIdx="1" presStyleCnt="3"/>
      <dgm:spPr/>
    </dgm:pt>
    <dgm:pt modelId="{BEE5BE6B-034E-4246-B6C6-5B9D946BDAA2}" type="pres">
      <dgm:prSet presAssocID="{990C3B73-5E1F-444B-AA2D-AA6C8CCCDFA8}" presName="gear2dstNode" presStyleLbl="node1" presStyleIdx="1" presStyleCnt="3"/>
      <dgm:spPr/>
    </dgm:pt>
    <dgm:pt modelId="{F36A9751-B6ED-4744-8725-CAF06E8312CA}" type="pres">
      <dgm:prSet presAssocID="{F3CC517C-B44C-43C5-BB36-D54B5BA8821D}" presName="gear3" presStyleLbl="node1" presStyleIdx="2" presStyleCnt="3"/>
      <dgm:spPr/>
    </dgm:pt>
    <dgm:pt modelId="{6DFBD7FF-5BA1-4ECB-83D6-03E3838ED9EC}" type="pres">
      <dgm:prSet presAssocID="{F3CC517C-B44C-43C5-BB36-D54B5BA8821D}" presName="gear3tx" presStyleLbl="node1" presStyleIdx="2" presStyleCnt="3">
        <dgm:presLayoutVars>
          <dgm:chMax val="1"/>
          <dgm:bulletEnabled val="1"/>
        </dgm:presLayoutVars>
      </dgm:prSet>
      <dgm:spPr/>
    </dgm:pt>
    <dgm:pt modelId="{DC34BEBC-8D22-4A23-858E-43383ACC3EE0}" type="pres">
      <dgm:prSet presAssocID="{F3CC517C-B44C-43C5-BB36-D54B5BA8821D}" presName="gear3srcNode" presStyleLbl="node1" presStyleIdx="2" presStyleCnt="3"/>
      <dgm:spPr/>
    </dgm:pt>
    <dgm:pt modelId="{833A67F0-4DFF-46A2-963A-D62DD066D70E}" type="pres">
      <dgm:prSet presAssocID="{F3CC517C-B44C-43C5-BB36-D54B5BA8821D}" presName="gear3dstNode" presStyleLbl="node1" presStyleIdx="2" presStyleCnt="3"/>
      <dgm:spPr/>
    </dgm:pt>
    <dgm:pt modelId="{EFBB5860-5369-4C8D-8812-2C81C5EEE1CF}" type="pres">
      <dgm:prSet presAssocID="{84E526C2-CCF7-413C-A704-3B91E20792C0}" presName="connector1" presStyleLbl="sibTrans2D1" presStyleIdx="0" presStyleCnt="3"/>
      <dgm:spPr/>
    </dgm:pt>
    <dgm:pt modelId="{768F8B3E-F35D-40AA-B1B0-2B284FF68AF6}" type="pres">
      <dgm:prSet presAssocID="{497F9000-E683-4CF1-8808-2F26466790B5}" presName="connector2" presStyleLbl="sibTrans2D1" presStyleIdx="1" presStyleCnt="3"/>
      <dgm:spPr/>
    </dgm:pt>
    <dgm:pt modelId="{A2EF5531-F0FD-451D-98EE-E2411BA02164}" type="pres">
      <dgm:prSet presAssocID="{731A0367-4BAB-4DAD-AA42-B8CB1E8D54D9}" presName="connector3" presStyleLbl="sibTrans2D1" presStyleIdx="2" presStyleCnt="3"/>
      <dgm:spPr/>
    </dgm:pt>
  </dgm:ptLst>
  <dgm:cxnLst>
    <dgm:cxn modelId="{B736C616-F26C-4168-BD2F-D40D32D2E3FF}" type="presOf" srcId="{F3CC517C-B44C-43C5-BB36-D54B5BA8821D}" destId="{6DFBD7FF-5BA1-4ECB-83D6-03E3838ED9EC}" srcOrd="1" destOrd="0" presId="urn:microsoft.com/office/officeart/2005/8/layout/gear1"/>
    <dgm:cxn modelId="{BE52741D-B89C-4F6C-AA92-2C2758E7F390}" type="presOf" srcId="{508AA7EF-EF8D-4861-8E6C-401F707BBCE1}" destId="{C855011E-88B7-441D-B98D-139571B6BE84}" srcOrd="0" destOrd="0" presId="urn:microsoft.com/office/officeart/2005/8/layout/gear1"/>
    <dgm:cxn modelId="{C53F9D22-3D92-4E83-8E80-51E7A03A77BB}" type="presOf" srcId="{F3CC517C-B44C-43C5-BB36-D54B5BA8821D}" destId="{F36A9751-B6ED-4744-8725-CAF06E8312CA}" srcOrd="0" destOrd="0" presId="urn:microsoft.com/office/officeart/2005/8/layout/gear1"/>
    <dgm:cxn modelId="{C28C5233-B260-4B68-9EDF-D8D139CADE4A}" type="presOf" srcId="{731A0367-4BAB-4DAD-AA42-B8CB1E8D54D9}" destId="{A2EF5531-F0FD-451D-98EE-E2411BA02164}" srcOrd="0" destOrd="0" presId="urn:microsoft.com/office/officeart/2005/8/layout/gear1"/>
    <dgm:cxn modelId="{098C5D3E-1E6C-4CE5-83DE-A2A76080D106}" type="presOf" srcId="{75BF2D5F-D594-4764-83E1-B49C5388A091}" destId="{F9E0813E-306B-4DF8-89A1-F44EEE10A6F9}" srcOrd="0" destOrd="0" presId="urn:microsoft.com/office/officeart/2005/8/layout/gear1"/>
    <dgm:cxn modelId="{DAD1D662-BE05-4CFA-A865-F1BFC2C53D28}" type="presOf" srcId="{508AA7EF-EF8D-4861-8E6C-401F707BBCE1}" destId="{1C22BFD7-4741-42AE-8620-B1F4B70B3920}" srcOrd="1" destOrd="0" presId="urn:microsoft.com/office/officeart/2005/8/layout/gear1"/>
    <dgm:cxn modelId="{60F40B47-965E-4AD8-8F11-ABC798964BE0}" type="presOf" srcId="{84E526C2-CCF7-413C-A704-3B91E20792C0}" destId="{EFBB5860-5369-4C8D-8812-2C81C5EEE1CF}" srcOrd="0" destOrd="0" presId="urn:microsoft.com/office/officeart/2005/8/layout/gear1"/>
    <dgm:cxn modelId="{DEAB4954-0750-4D54-A699-16815930B9A6}" type="presOf" srcId="{990C3B73-5E1F-444B-AA2D-AA6C8CCCDFA8}" destId="{BEE5BE6B-034E-4246-B6C6-5B9D946BDAA2}" srcOrd="2" destOrd="0" presId="urn:microsoft.com/office/officeart/2005/8/layout/gear1"/>
    <dgm:cxn modelId="{C676DE81-5B1C-4FFB-B0AE-01E6D9D50ACB}" type="presOf" srcId="{508AA7EF-EF8D-4861-8E6C-401F707BBCE1}" destId="{7D2E50D7-7EBA-4627-996B-B074986FC1EA}" srcOrd="2" destOrd="0" presId="urn:microsoft.com/office/officeart/2005/8/layout/gear1"/>
    <dgm:cxn modelId="{1DDCB78B-9B7D-4E78-ADE9-052D56CF67A9}" srcId="{75BF2D5F-D594-4764-83E1-B49C5388A091}" destId="{F3CC517C-B44C-43C5-BB36-D54B5BA8821D}" srcOrd="2" destOrd="0" parTransId="{ADEDC0E7-0961-485E-A734-582DB409963E}" sibTransId="{731A0367-4BAB-4DAD-AA42-B8CB1E8D54D9}"/>
    <dgm:cxn modelId="{868FE5A0-93D9-4E37-BD8D-41B467915536}" type="presOf" srcId="{F3CC517C-B44C-43C5-BB36-D54B5BA8821D}" destId="{DC34BEBC-8D22-4A23-858E-43383ACC3EE0}" srcOrd="2" destOrd="0" presId="urn:microsoft.com/office/officeart/2005/8/layout/gear1"/>
    <dgm:cxn modelId="{646FD2AB-C555-45B9-8E33-272FD8213838}" type="presOf" srcId="{F3CC517C-B44C-43C5-BB36-D54B5BA8821D}" destId="{833A67F0-4DFF-46A2-963A-D62DD066D70E}" srcOrd="3" destOrd="0" presId="urn:microsoft.com/office/officeart/2005/8/layout/gear1"/>
    <dgm:cxn modelId="{E8854EB3-A1DE-4BCE-89A1-2696F31735BD}" type="presOf" srcId="{497F9000-E683-4CF1-8808-2F26466790B5}" destId="{768F8B3E-F35D-40AA-B1B0-2B284FF68AF6}" srcOrd="0" destOrd="0" presId="urn:microsoft.com/office/officeart/2005/8/layout/gear1"/>
    <dgm:cxn modelId="{F8FAC8B7-F2E9-488F-90B7-BDF45A890145}" srcId="{75BF2D5F-D594-4764-83E1-B49C5388A091}" destId="{990C3B73-5E1F-444B-AA2D-AA6C8CCCDFA8}" srcOrd="1" destOrd="0" parTransId="{D62195FA-E1DA-4138-9EF7-C42964D649B2}" sibTransId="{497F9000-E683-4CF1-8808-2F26466790B5}"/>
    <dgm:cxn modelId="{687600BF-D926-4BF8-9166-2BCA9125BAF6}" type="presOf" srcId="{990C3B73-5E1F-444B-AA2D-AA6C8CCCDFA8}" destId="{7AF19C94-A5CA-4A43-B472-E3808A79D055}" srcOrd="1" destOrd="0" presId="urn:microsoft.com/office/officeart/2005/8/layout/gear1"/>
    <dgm:cxn modelId="{4A7042E8-8274-4853-BF38-0EBE8E8614B0}" srcId="{75BF2D5F-D594-4764-83E1-B49C5388A091}" destId="{508AA7EF-EF8D-4861-8E6C-401F707BBCE1}" srcOrd="0" destOrd="0" parTransId="{0FBA6D4A-8025-429D-B271-CA0D72D21EBB}" sibTransId="{84E526C2-CCF7-413C-A704-3B91E20792C0}"/>
    <dgm:cxn modelId="{7BC718EC-1EC3-482E-8A04-CEA1966359FF}" type="presOf" srcId="{990C3B73-5E1F-444B-AA2D-AA6C8CCCDFA8}" destId="{56D3ED36-D8CE-484C-8E39-C3C58D6C8E69}" srcOrd="0" destOrd="0" presId="urn:microsoft.com/office/officeart/2005/8/layout/gear1"/>
    <dgm:cxn modelId="{2A229836-47EC-4EA9-89DB-538B45BE62D6}" type="presParOf" srcId="{F9E0813E-306B-4DF8-89A1-F44EEE10A6F9}" destId="{C855011E-88B7-441D-B98D-139571B6BE84}" srcOrd="0" destOrd="0" presId="urn:microsoft.com/office/officeart/2005/8/layout/gear1"/>
    <dgm:cxn modelId="{DA663014-EFE2-43E8-82F2-1B0CDAB3216C}" type="presParOf" srcId="{F9E0813E-306B-4DF8-89A1-F44EEE10A6F9}" destId="{1C22BFD7-4741-42AE-8620-B1F4B70B3920}" srcOrd="1" destOrd="0" presId="urn:microsoft.com/office/officeart/2005/8/layout/gear1"/>
    <dgm:cxn modelId="{168441E6-9B51-468E-9626-9AAA003446B2}" type="presParOf" srcId="{F9E0813E-306B-4DF8-89A1-F44EEE10A6F9}" destId="{7D2E50D7-7EBA-4627-996B-B074986FC1EA}" srcOrd="2" destOrd="0" presId="urn:microsoft.com/office/officeart/2005/8/layout/gear1"/>
    <dgm:cxn modelId="{278407F0-F193-4F13-9A3C-0CA074B8DF8B}" type="presParOf" srcId="{F9E0813E-306B-4DF8-89A1-F44EEE10A6F9}" destId="{56D3ED36-D8CE-484C-8E39-C3C58D6C8E69}" srcOrd="3" destOrd="0" presId="urn:microsoft.com/office/officeart/2005/8/layout/gear1"/>
    <dgm:cxn modelId="{D5095C21-BD99-4C62-B31C-EB6DF74744E3}" type="presParOf" srcId="{F9E0813E-306B-4DF8-89A1-F44EEE10A6F9}" destId="{7AF19C94-A5CA-4A43-B472-E3808A79D055}" srcOrd="4" destOrd="0" presId="urn:microsoft.com/office/officeart/2005/8/layout/gear1"/>
    <dgm:cxn modelId="{5332FB25-AC55-4B74-B976-F404FDC07A60}" type="presParOf" srcId="{F9E0813E-306B-4DF8-89A1-F44EEE10A6F9}" destId="{BEE5BE6B-034E-4246-B6C6-5B9D946BDAA2}" srcOrd="5" destOrd="0" presId="urn:microsoft.com/office/officeart/2005/8/layout/gear1"/>
    <dgm:cxn modelId="{108F6726-F346-434E-9994-AFF3BF06147A}" type="presParOf" srcId="{F9E0813E-306B-4DF8-89A1-F44EEE10A6F9}" destId="{F36A9751-B6ED-4744-8725-CAF06E8312CA}" srcOrd="6" destOrd="0" presId="urn:microsoft.com/office/officeart/2005/8/layout/gear1"/>
    <dgm:cxn modelId="{B0EE6F00-5E91-4BC0-A494-EDEF0B950265}" type="presParOf" srcId="{F9E0813E-306B-4DF8-89A1-F44EEE10A6F9}" destId="{6DFBD7FF-5BA1-4ECB-83D6-03E3838ED9EC}" srcOrd="7" destOrd="0" presId="urn:microsoft.com/office/officeart/2005/8/layout/gear1"/>
    <dgm:cxn modelId="{45DB2149-C661-41D7-92A3-C8ABD7D37209}" type="presParOf" srcId="{F9E0813E-306B-4DF8-89A1-F44EEE10A6F9}" destId="{DC34BEBC-8D22-4A23-858E-43383ACC3EE0}" srcOrd="8" destOrd="0" presId="urn:microsoft.com/office/officeart/2005/8/layout/gear1"/>
    <dgm:cxn modelId="{02C24BD7-6CEA-42C2-B57E-C673C6167C9B}" type="presParOf" srcId="{F9E0813E-306B-4DF8-89A1-F44EEE10A6F9}" destId="{833A67F0-4DFF-46A2-963A-D62DD066D70E}" srcOrd="9" destOrd="0" presId="urn:microsoft.com/office/officeart/2005/8/layout/gear1"/>
    <dgm:cxn modelId="{678A8A04-CA20-4455-AB01-C9A460831A83}" type="presParOf" srcId="{F9E0813E-306B-4DF8-89A1-F44EEE10A6F9}" destId="{EFBB5860-5369-4C8D-8812-2C81C5EEE1CF}" srcOrd="10" destOrd="0" presId="urn:microsoft.com/office/officeart/2005/8/layout/gear1"/>
    <dgm:cxn modelId="{0E8512A9-1E61-4525-B6E7-F46B61B655FF}" type="presParOf" srcId="{F9E0813E-306B-4DF8-89A1-F44EEE10A6F9}" destId="{768F8B3E-F35D-40AA-B1B0-2B284FF68AF6}" srcOrd="11" destOrd="0" presId="urn:microsoft.com/office/officeart/2005/8/layout/gear1"/>
    <dgm:cxn modelId="{07BF7761-B778-432D-B124-F98B00D873EF}" type="presParOf" srcId="{F9E0813E-306B-4DF8-89A1-F44EEE10A6F9}" destId="{A2EF5531-F0FD-451D-98EE-E2411BA0216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ADC2F-A394-4839-AC66-40581AF3216C}"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467C3736-BDE6-49DF-8217-CF2F30ECF0EC}">
      <dgm:prSet phldrT="[Text]" phldr="1"/>
      <dgm:spPr>
        <a:ln>
          <a:solidFill>
            <a:schemeClr val="accent4">
              <a:lumMod val="75000"/>
            </a:schemeClr>
          </a:solidFill>
        </a:ln>
      </dgm:spPr>
      <dgm:t>
        <a:bodyPr/>
        <a:lstStyle/>
        <a:p>
          <a:endParaRPr lang="en-US" dirty="0"/>
        </a:p>
      </dgm:t>
    </dgm:pt>
    <dgm:pt modelId="{FFAD0D9D-65BD-4BC6-86D4-DA6ECA6B63C5}" type="parTrans" cxnId="{BA800612-3552-4FAB-9EA1-7C7AE0D9EDD1}">
      <dgm:prSet/>
      <dgm:spPr/>
      <dgm:t>
        <a:bodyPr/>
        <a:lstStyle/>
        <a:p>
          <a:endParaRPr lang="en-US"/>
        </a:p>
      </dgm:t>
    </dgm:pt>
    <dgm:pt modelId="{33BDB665-76A2-4445-B866-1F20221AED92}" type="sibTrans" cxnId="{BA800612-3552-4FAB-9EA1-7C7AE0D9EDD1}">
      <dgm:prSet/>
      <dgm:spPr/>
      <dgm:t>
        <a:bodyPr/>
        <a:lstStyle/>
        <a:p>
          <a:endParaRPr lang="en-US"/>
        </a:p>
      </dgm:t>
    </dgm:pt>
    <dgm:pt modelId="{C640EA96-5CDC-46A2-BBA0-AEBEA325E504}">
      <dgm:prSet phldrT="[Text]" phldr="1"/>
      <dgm:spPr>
        <a:ln>
          <a:solidFill>
            <a:srgbClr val="C00000"/>
          </a:solidFill>
        </a:ln>
      </dgm:spPr>
      <dgm:t>
        <a:bodyPr/>
        <a:lstStyle/>
        <a:p>
          <a:endParaRPr lang="en-US"/>
        </a:p>
      </dgm:t>
    </dgm:pt>
    <dgm:pt modelId="{4E652364-D49F-4009-A275-57B92A7775A0}" type="parTrans" cxnId="{8E8D14EC-CF3C-4027-9468-F656D6C53624}">
      <dgm:prSet/>
      <dgm:spPr/>
      <dgm:t>
        <a:bodyPr/>
        <a:lstStyle/>
        <a:p>
          <a:endParaRPr lang="en-US"/>
        </a:p>
      </dgm:t>
    </dgm:pt>
    <dgm:pt modelId="{EDDF6763-6DCE-4E03-A674-D5D2EC53BAC3}" type="sibTrans" cxnId="{8E8D14EC-CF3C-4027-9468-F656D6C53624}">
      <dgm:prSet/>
      <dgm:spPr/>
      <dgm:t>
        <a:bodyPr/>
        <a:lstStyle/>
        <a:p>
          <a:endParaRPr lang="en-US"/>
        </a:p>
      </dgm:t>
    </dgm:pt>
    <dgm:pt modelId="{765B79FF-5FD3-497F-866E-A0C50A820E12}">
      <dgm:prSet phldrT="[Text]" phldr="1"/>
      <dgm:spPr>
        <a:ln>
          <a:solidFill>
            <a:schemeClr val="tx1">
              <a:lumMod val="65000"/>
              <a:lumOff val="35000"/>
            </a:schemeClr>
          </a:solidFill>
        </a:ln>
      </dgm:spPr>
      <dgm:t>
        <a:bodyPr/>
        <a:lstStyle/>
        <a:p>
          <a:endParaRPr lang="en-US" dirty="0"/>
        </a:p>
      </dgm:t>
    </dgm:pt>
    <dgm:pt modelId="{E0EC4D4B-9B53-4327-9087-4C1A5A55857F}" type="parTrans" cxnId="{086B2CB0-6906-4737-B1DC-85F601335971}">
      <dgm:prSet/>
      <dgm:spPr/>
      <dgm:t>
        <a:bodyPr/>
        <a:lstStyle/>
        <a:p>
          <a:endParaRPr lang="en-US"/>
        </a:p>
      </dgm:t>
    </dgm:pt>
    <dgm:pt modelId="{13E1AEDE-19D7-4FF5-99F8-482CC74AE6B4}" type="sibTrans" cxnId="{086B2CB0-6906-4737-B1DC-85F601335971}">
      <dgm:prSet/>
      <dgm:spPr/>
      <dgm:t>
        <a:bodyPr/>
        <a:lstStyle/>
        <a:p>
          <a:endParaRPr lang="en-US"/>
        </a:p>
      </dgm:t>
    </dgm:pt>
    <dgm:pt modelId="{A345B9B8-A6B4-4B23-9A95-AC88AA9E5DCD}">
      <dgm:prSet/>
      <dgm:spPr>
        <a:ln>
          <a:solidFill>
            <a:schemeClr val="accent6">
              <a:lumMod val="75000"/>
            </a:schemeClr>
          </a:solidFill>
        </a:ln>
      </dgm:spPr>
      <dgm:t>
        <a:bodyPr/>
        <a:lstStyle/>
        <a:p>
          <a:endParaRPr lang="en-US"/>
        </a:p>
      </dgm:t>
    </dgm:pt>
    <dgm:pt modelId="{3C701706-BB9C-43C3-BC37-E4E54747A99E}" type="parTrans" cxnId="{8C13C961-96D7-40F0-A0E5-27A18B15A3BA}">
      <dgm:prSet/>
      <dgm:spPr/>
      <dgm:t>
        <a:bodyPr/>
        <a:lstStyle/>
        <a:p>
          <a:endParaRPr lang="en-US"/>
        </a:p>
      </dgm:t>
    </dgm:pt>
    <dgm:pt modelId="{09FFB277-01E4-4984-B0ED-5908330959DB}" type="sibTrans" cxnId="{8C13C961-96D7-40F0-A0E5-27A18B15A3BA}">
      <dgm:prSet/>
      <dgm:spPr/>
      <dgm:t>
        <a:bodyPr/>
        <a:lstStyle/>
        <a:p>
          <a:endParaRPr lang="en-US"/>
        </a:p>
      </dgm:t>
    </dgm:pt>
    <dgm:pt modelId="{37760B21-B0B7-4C0B-A182-73288F711789}">
      <dgm:prSet/>
      <dgm:spPr>
        <a:ln>
          <a:solidFill>
            <a:srgbClr val="7030A0"/>
          </a:solidFill>
        </a:ln>
      </dgm:spPr>
      <dgm:t>
        <a:bodyPr/>
        <a:lstStyle/>
        <a:p>
          <a:endParaRPr lang="en-US"/>
        </a:p>
      </dgm:t>
    </dgm:pt>
    <dgm:pt modelId="{15F59F5E-D137-465F-8DCF-C23C9C018BDB}" type="parTrans" cxnId="{F0428FEB-0AF6-4DDA-8809-ACDD0E7A09C3}">
      <dgm:prSet/>
      <dgm:spPr/>
      <dgm:t>
        <a:bodyPr/>
        <a:lstStyle/>
        <a:p>
          <a:endParaRPr lang="en-US"/>
        </a:p>
      </dgm:t>
    </dgm:pt>
    <dgm:pt modelId="{BCB273D0-E2B0-4C29-8019-1F6A3EEA5FB4}" type="sibTrans" cxnId="{F0428FEB-0AF6-4DDA-8809-ACDD0E7A09C3}">
      <dgm:prSet/>
      <dgm:spPr/>
      <dgm:t>
        <a:bodyPr/>
        <a:lstStyle/>
        <a:p>
          <a:endParaRPr lang="en-US"/>
        </a:p>
      </dgm:t>
    </dgm:pt>
    <dgm:pt modelId="{19CCED0F-9B0B-4DC5-9A69-AA731BA69F46}">
      <dgm:prSet/>
      <dgm:spPr>
        <a:ln>
          <a:solidFill>
            <a:schemeClr val="accent1">
              <a:lumMod val="60000"/>
              <a:lumOff val="40000"/>
            </a:schemeClr>
          </a:solidFill>
        </a:ln>
      </dgm:spPr>
      <dgm:t>
        <a:bodyPr/>
        <a:lstStyle/>
        <a:p>
          <a:endParaRPr lang="en-US"/>
        </a:p>
      </dgm:t>
    </dgm:pt>
    <dgm:pt modelId="{C34B692B-68F1-40B3-879A-25E1B1E99C18}" type="parTrans" cxnId="{37B8D6D1-072D-4108-ACFD-4E7CECEF16F8}">
      <dgm:prSet/>
      <dgm:spPr/>
      <dgm:t>
        <a:bodyPr/>
        <a:lstStyle/>
        <a:p>
          <a:endParaRPr lang="en-US"/>
        </a:p>
      </dgm:t>
    </dgm:pt>
    <dgm:pt modelId="{B7A75BCF-8617-4F86-B255-1B6A86EF4942}" type="sibTrans" cxnId="{37B8D6D1-072D-4108-ACFD-4E7CECEF16F8}">
      <dgm:prSet/>
      <dgm:spPr/>
      <dgm:t>
        <a:bodyPr/>
        <a:lstStyle/>
        <a:p>
          <a:endParaRPr lang="en-US"/>
        </a:p>
      </dgm:t>
    </dgm:pt>
    <dgm:pt modelId="{B89CA837-B6BB-4815-90C2-66B04EEE1FD7}">
      <dgm:prSet/>
      <dgm:spPr>
        <a:ln>
          <a:solidFill>
            <a:schemeClr val="bg2">
              <a:lumMod val="50000"/>
            </a:schemeClr>
          </a:solidFill>
        </a:ln>
      </dgm:spPr>
      <dgm:t>
        <a:bodyPr/>
        <a:lstStyle/>
        <a:p>
          <a:endParaRPr lang="en-US"/>
        </a:p>
      </dgm:t>
    </dgm:pt>
    <dgm:pt modelId="{0D431F92-FFBB-4AFC-9029-C022D5F740CA}" type="parTrans" cxnId="{CD86A3FE-8D7B-4BF0-AD0A-87877668B356}">
      <dgm:prSet/>
      <dgm:spPr/>
      <dgm:t>
        <a:bodyPr/>
        <a:lstStyle/>
        <a:p>
          <a:endParaRPr lang="en-US"/>
        </a:p>
      </dgm:t>
    </dgm:pt>
    <dgm:pt modelId="{8C411976-2D72-49E9-9BDA-F23AF3E98E32}" type="sibTrans" cxnId="{CD86A3FE-8D7B-4BF0-AD0A-87877668B356}">
      <dgm:prSet/>
      <dgm:spPr/>
      <dgm:t>
        <a:bodyPr/>
        <a:lstStyle/>
        <a:p>
          <a:endParaRPr lang="en-US"/>
        </a:p>
      </dgm:t>
    </dgm:pt>
    <dgm:pt modelId="{6793B70A-0FF1-4B4F-A4EB-5A4F85E16B3E}" type="pres">
      <dgm:prSet presAssocID="{130ADC2F-A394-4839-AC66-40581AF3216C}" presName="Name0" presStyleCnt="0">
        <dgm:presLayoutVars>
          <dgm:chMax val="11"/>
          <dgm:chPref val="11"/>
          <dgm:dir/>
          <dgm:resizeHandles/>
        </dgm:presLayoutVars>
      </dgm:prSet>
      <dgm:spPr/>
    </dgm:pt>
    <dgm:pt modelId="{E011B165-5940-4D96-9530-E360A1A6E7AF}" type="pres">
      <dgm:prSet presAssocID="{B89CA837-B6BB-4815-90C2-66B04EEE1FD7}" presName="Accent7" presStyleCnt="0"/>
      <dgm:spPr/>
    </dgm:pt>
    <dgm:pt modelId="{9CA821B0-D3F6-424C-825B-8ED1D680A9A6}" type="pres">
      <dgm:prSet presAssocID="{B89CA837-B6BB-4815-90C2-66B04EEE1FD7}" presName="Accent" presStyleLbl="node1" presStyleIdx="0" presStyleCnt="7"/>
      <dgm:spPr>
        <a:solidFill>
          <a:schemeClr val="bg2">
            <a:lumMod val="50000"/>
          </a:schemeClr>
        </a:solidFill>
        <a:ln>
          <a:solidFill>
            <a:schemeClr val="bg2">
              <a:lumMod val="50000"/>
            </a:schemeClr>
          </a:solidFill>
        </a:ln>
      </dgm:spPr>
    </dgm:pt>
    <dgm:pt modelId="{0F3A1C19-27C8-45CC-9CAE-8FB96D0290D4}" type="pres">
      <dgm:prSet presAssocID="{B89CA837-B6BB-4815-90C2-66B04EEE1FD7}" presName="ParentBackground7" presStyleCnt="0"/>
      <dgm:spPr/>
    </dgm:pt>
    <dgm:pt modelId="{02B215BC-4159-46DC-88E4-C210F57CB0F6}" type="pres">
      <dgm:prSet presAssocID="{B89CA837-B6BB-4815-90C2-66B04EEE1FD7}" presName="ParentBackground" presStyleLbl="fgAcc1" presStyleIdx="0" presStyleCnt="7"/>
      <dgm:spPr/>
    </dgm:pt>
    <dgm:pt modelId="{558FFD04-A332-4AC0-BDA0-C0914CB54E20}" type="pres">
      <dgm:prSet presAssocID="{B89CA837-B6BB-4815-90C2-66B04EEE1FD7}" presName="Parent7" presStyleLbl="revTx" presStyleIdx="0" presStyleCnt="0">
        <dgm:presLayoutVars>
          <dgm:chMax val="1"/>
          <dgm:chPref val="1"/>
          <dgm:bulletEnabled val="1"/>
        </dgm:presLayoutVars>
      </dgm:prSet>
      <dgm:spPr/>
    </dgm:pt>
    <dgm:pt modelId="{4BEB8ABC-19FA-413F-9BA1-7D338BB92B90}" type="pres">
      <dgm:prSet presAssocID="{19CCED0F-9B0B-4DC5-9A69-AA731BA69F46}" presName="Accent6" presStyleCnt="0"/>
      <dgm:spPr/>
    </dgm:pt>
    <dgm:pt modelId="{56AA6C4C-96C4-49C4-A9C1-A6A95AAEFF06}" type="pres">
      <dgm:prSet presAssocID="{19CCED0F-9B0B-4DC5-9A69-AA731BA69F46}" presName="Accent" presStyleLbl="node1" presStyleIdx="1" presStyleCnt="7"/>
      <dgm:spPr>
        <a:solidFill>
          <a:schemeClr val="accent1">
            <a:lumMod val="60000"/>
            <a:lumOff val="40000"/>
          </a:schemeClr>
        </a:solidFill>
        <a:ln>
          <a:solidFill>
            <a:schemeClr val="accent1">
              <a:lumMod val="60000"/>
              <a:lumOff val="40000"/>
            </a:schemeClr>
          </a:solidFill>
        </a:ln>
      </dgm:spPr>
    </dgm:pt>
    <dgm:pt modelId="{E939E16E-B895-48DB-8316-46FCB168F558}" type="pres">
      <dgm:prSet presAssocID="{19CCED0F-9B0B-4DC5-9A69-AA731BA69F46}" presName="ParentBackground6" presStyleCnt="0"/>
      <dgm:spPr/>
    </dgm:pt>
    <dgm:pt modelId="{AF7F7FBC-ED18-4310-8BCE-616F49A78DD0}" type="pres">
      <dgm:prSet presAssocID="{19CCED0F-9B0B-4DC5-9A69-AA731BA69F46}" presName="ParentBackground" presStyleLbl="fgAcc1" presStyleIdx="1" presStyleCnt="7"/>
      <dgm:spPr/>
    </dgm:pt>
    <dgm:pt modelId="{B2FEA9B3-38CD-4DE1-9655-EC6EBF012292}" type="pres">
      <dgm:prSet presAssocID="{19CCED0F-9B0B-4DC5-9A69-AA731BA69F46}" presName="Parent6" presStyleLbl="revTx" presStyleIdx="0" presStyleCnt="0">
        <dgm:presLayoutVars>
          <dgm:chMax val="1"/>
          <dgm:chPref val="1"/>
          <dgm:bulletEnabled val="1"/>
        </dgm:presLayoutVars>
      </dgm:prSet>
      <dgm:spPr/>
    </dgm:pt>
    <dgm:pt modelId="{85F7B47A-C58D-4EAE-BC9B-2007D196E95B}" type="pres">
      <dgm:prSet presAssocID="{A345B9B8-A6B4-4B23-9A95-AC88AA9E5DCD}" presName="Accent5" presStyleCnt="0"/>
      <dgm:spPr/>
    </dgm:pt>
    <dgm:pt modelId="{E475788B-A452-4D44-95FF-F7C839CC363E}" type="pres">
      <dgm:prSet presAssocID="{A345B9B8-A6B4-4B23-9A95-AC88AA9E5DCD}" presName="Accent" presStyleLbl="node1" presStyleIdx="2" presStyleCnt="7"/>
      <dgm:spPr>
        <a:solidFill>
          <a:schemeClr val="accent6">
            <a:lumMod val="75000"/>
          </a:schemeClr>
        </a:solidFill>
        <a:ln>
          <a:solidFill>
            <a:schemeClr val="accent6">
              <a:lumMod val="75000"/>
            </a:schemeClr>
          </a:solidFill>
        </a:ln>
      </dgm:spPr>
    </dgm:pt>
    <dgm:pt modelId="{4F5F26BD-C0EA-4A00-87E1-520736EDC6D8}" type="pres">
      <dgm:prSet presAssocID="{A345B9B8-A6B4-4B23-9A95-AC88AA9E5DCD}" presName="ParentBackground5" presStyleCnt="0"/>
      <dgm:spPr/>
    </dgm:pt>
    <dgm:pt modelId="{0D9E9CE3-EC31-4E0E-88FD-C7A3F39078E2}" type="pres">
      <dgm:prSet presAssocID="{A345B9B8-A6B4-4B23-9A95-AC88AA9E5DCD}" presName="ParentBackground" presStyleLbl="fgAcc1" presStyleIdx="2" presStyleCnt="7"/>
      <dgm:spPr/>
    </dgm:pt>
    <dgm:pt modelId="{EC87C878-0479-4E6E-B88A-E93B4179D0D6}" type="pres">
      <dgm:prSet presAssocID="{A345B9B8-A6B4-4B23-9A95-AC88AA9E5DCD}" presName="Parent5" presStyleLbl="revTx" presStyleIdx="0" presStyleCnt="0">
        <dgm:presLayoutVars>
          <dgm:chMax val="1"/>
          <dgm:chPref val="1"/>
          <dgm:bulletEnabled val="1"/>
        </dgm:presLayoutVars>
      </dgm:prSet>
      <dgm:spPr/>
    </dgm:pt>
    <dgm:pt modelId="{D36B5017-A5E3-4138-AECC-2F59029E8993}" type="pres">
      <dgm:prSet presAssocID="{37760B21-B0B7-4C0B-A182-73288F711789}" presName="Accent4" presStyleCnt="0"/>
      <dgm:spPr/>
    </dgm:pt>
    <dgm:pt modelId="{614D1A20-0C67-4AC6-B1F8-C6B7EDEF158A}" type="pres">
      <dgm:prSet presAssocID="{37760B21-B0B7-4C0B-A182-73288F711789}" presName="Accent" presStyleLbl="node1" presStyleIdx="3" presStyleCnt="7"/>
      <dgm:spPr>
        <a:solidFill>
          <a:srgbClr val="7030A0"/>
        </a:solidFill>
        <a:ln>
          <a:solidFill>
            <a:srgbClr val="7030A0"/>
          </a:solidFill>
        </a:ln>
      </dgm:spPr>
    </dgm:pt>
    <dgm:pt modelId="{72DEBF06-1337-43A6-BA77-308EA7234FC8}" type="pres">
      <dgm:prSet presAssocID="{37760B21-B0B7-4C0B-A182-73288F711789}" presName="ParentBackground4" presStyleCnt="0"/>
      <dgm:spPr/>
    </dgm:pt>
    <dgm:pt modelId="{49C939FA-234D-45CD-970F-0DC90A97F15C}" type="pres">
      <dgm:prSet presAssocID="{37760B21-B0B7-4C0B-A182-73288F711789}" presName="ParentBackground" presStyleLbl="fgAcc1" presStyleIdx="3" presStyleCnt="7" custLinFactNeighborX="-699"/>
      <dgm:spPr/>
    </dgm:pt>
    <dgm:pt modelId="{BE32AEEF-458F-4867-9F13-B9A0FC4D34CD}" type="pres">
      <dgm:prSet presAssocID="{37760B21-B0B7-4C0B-A182-73288F711789}" presName="Parent4" presStyleLbl="revTx" presStyleIdx="0" presStyleCnt="0">
        <dgm:presLayoutVars>
          <dgm:chMax val="1"/>
          <dgm:chPref val="1"/>
          <dgm:bulletEnabled val="1"/>
        </dgm:presLayoutVars>
      </dgm:prSet>
      <dgm:spPr/>
    </dgm:pt>
    <dgm:pt modelId="{4D5BBBCD-BC74-4D4D-B13C-68558B83763F}" type="pres">
      <dgm:prSet presAssocID="{765B79FF-5FD3-497F-866E-A0C50A820E12}" presName="Accent3" presStyleCnt="0"/>
      <dgm:spPr/>
    </dgm:pt>
    <dgm:pt modelId="{5BD4931B-BBE8-495A-BCCA-07761F6A04B6}" type="pres">
      <dgm:prSet presAssocID="{765B79FF-5FD3-497F-866E-A0C50A820E12}" presName="Accent" presStyleLbl="node1" presStyleIdx="4" presStyleCnt="7"/>
      <dgm:spPr>
        <a:solidFill>
          <a:schemeClr val="tx1">
            <a:lumMod val="65000"/>
            <a:lumOff val="35000"/>
          </a:schemeClr>
        </a:solidFill>
        <a:ln>
          <a:solidFill>
            <a:schemeClr val="tx1">
              <a:lumMod val="65000"/>
              <a:lumOff val="35000"/>
            </a:schemeClr>
          </a:solidFill>
        </a:ln>
      </dgm:spPr>
    </dgm:pt>
    <dgm:pt modelId="{710020B8-F579-4E47-8F2B-0E6DF472BB21}" type="pres">
      <dgm:prSet presAssocID="{765B79FF-5FD3-497F-866E-A0C50A820E12}" presName="ParentBackground3" presStyleCnt="0"/>
      <dgm:spPr/>
    </dgm:pt>
    <dgm:pt modelId="{DE0FC63E-743C-4454-AA22-03322CBF0915}" type="pres">
      <dgm:prSet presAssocID="{765B79FF-5FD3-497F-866E-A0C50A820E12}" presName="ParentBackground" presStyleLbl="fgAcc1" presStyleIdx="4" presStyleCnt="7"/>
      <dgm:spPr/>
    </dgm:pt>
    <dgm:pt modelId="{14BEEA9E-25BA-4478-A207-BE4C749342DE}" type="pres">
      <dgm:prSet presAssocID="{765B79FF-5FD3-497F-866E-A0C50A820E12}" presName="Parent3" presStyleLbl="revTx" presStyleIdx="0" presStyleCnt="0">
        <dgm:presLayoutVars>
          <dgm:chMax val="1"/>
          <dgm:chPref val="1"/>
          <dgm:bulletEnabled val="1"/>
        </dgm:presLayoutVars>
      </dgm:prSet>
      <dgm:spPr/>
    </dgm:pt>
    <dgm:pt modelId="{98A4F3EF-A72E-4487-B98D-6F18A68BB762}" type="pres">
      <dgm:prSet presAssocID="{C640EA96-5CDC-46A2-BBA0-AEBEA325E504}" presName="Accent2" presStyleCnt="0"/>
      <dgm:spPr/>
    </dgm:pt>
    <dgm:pt modelId="{565CFDE8-6607-4B66-A7C0-1E254BC888F4}" type="pres">
      <dgm:prSet presAssocID="{C640EA96-5CDC-46A2-BBA0-AEBEA325E504}" presName="Accent" presStyleLbl="node1" presStyleIdx="5" presStyleCnt="7"/>
      <dgm:spPr>
        <a:solidFill>
          <a:srgbClr val="C00000"/>
        </a:solidFill>
        <a:ln>
          <a:solidFill>
            <a:srgbClr val="C00000"/>
          </a:solidFill>
        </a:ln>
      </dgm:spPr>
    </dgm:pt>
    <dgm:pt modelId="{A0AB3068-4625-4FEE-AA0B-70F7F83AA90C}" type="pres">
      <dgm:prSet presAssocID="{C640EA96-5CDC-46A2-BBA0-AEBEA325E504}" presName="ParentBackground2" presStyleCnt="0"/>
      <dgm:spPr/>
    </dgm:pt>
    <dgm:pt modelId="{510C9B91-6C0D-43CF-9679-AD9112D91053}" type="pres">
      <dgm:prSet presAssocID="{C640EA96-5CDC-46A2-BBA0-AEBEA325E504}" presName="ParentBackground" presStyleLbl="fgAcc1" presStyleIdx="5" presStyleCnt="7"/>
      <dgm:spPr/>
    </dgm:pt>
    <dgm:pt modelId="{A1887BBD-5389-42A9-9321-EE1D7CAD9CF6}" type="pres">
      <dgm:prSet presAssocID="{C640EA96-5CDC-46A2-BBA0-AEBEA325E504}" presName="Parent2" presStyleLbl="revTx" presStyleIdx="0" presStyleCnt="0">
        <dgm:presLayoutVars>
          <dgm:chMax val="1"/>
          <dgm:chPref val="1"/>
          <dgm:bulletEnabled val="1"/>
        </dgm:presLayoutVars>
      </dgm:prSet>
      <dgm:spPr/>
    </dgm:pt>
    <dgm:pt modelId="{37EA88B2-C277-4322-8C59-E8A6B853E1D6}" type="pres">
      <dgm:prSet presAssocID="{467C3736-BDE6-49DF-8217-CF2F30ECF0EC}" presName="Accent1" presStyleCnt="0"/>
      <dgm:spPr/>
    </dgm:pt>
    <dgm:pt modelId="{6848F994-7325-46C9-A19A-865F18E2157C}" type="pres">
      <dgm:prSet presAssocID="{467C3736-BDE6-49DF-8217-CF2F30ECF0EC}" presName="Accent" presStyleLbl="node1" presStyleIdx="6" presStyleCnt="7"/>
      <dgm:spPr>
        <a:solidFill>
          <a:schemeClr val="accent4">
            <a:lumMod val="75000"/>
          </a:schemeClr>
        </a:solidFill>
        <a:ln>
          <a:solidFill>
            <a:schemeClr val="accent4">
              <a:lumMod val="75000"/>
            </a:schemeClr>
          </a:solidFill>
        </a:ln>
      </dgm:spPr>
    </dgm:pt>
    <dgm:pt modelId="{C75378A3-6EDC-4309-80C2-8EA479D2FC7D}" type="pres">
      <dgm:prSet presAssocID="{467C3736-BDE6-49DF-8217-CF2F30ECF0EC}" presName="ParentBackground1" presStyleCnt="0"/>
      <dgm:spPr/>
    </dgm:pt>
    <dgm:pt modelId="{B7E7865F-B9D5-4B30-B2B8-E5E931F2B331}" type="pres">
      <dgm:prSet presAssocID="{467C3736-BDE6-49DF-8217-CF2F30ECF0EC}" presName="ParentBackground" presStyleLbl="fgAcc1" presStyleIdx="6" presStyleCnt="7"/>
      <dgm:spPr/>
    </dgm:pt>
    <dgm:pt modelId="{38271AB8-1F41-4051-9AC0-43FA7A023017}" type="pres">
      <dgm:prSet presAssocID="{467C3736-BDE6-49DF-8217-CF2F30ECF0EC}" presName="Parent1" presStyleLbl="revTx" presStyleIdx="0" presStyleCnt="0">
        <dgm:presLayoutVars>
          <dgm:chMax val="1"/>
          <dgm:chPref val="1"/>
          <dgm:bulletEnabled val="1"/>
        </dgm:presLayoutVars>
      </dgm:prSet>
      <dgm:spPr/>
    </dgm:pt>
  </dgm:ptLst>
  <dgm:cxnLst>
    <dgm:cxn modelId="{8A4A3301-0314-4B24-BBA6-86FC1AEDCFBA}" type="presOf" srcId="{C640EA96-5CDC-46A2-BBA0-AEBEA325E504}" destId="{A1887BBD-5389-42A9-9321-EE1D7CAD9CF6}" srcOrd="1" destOrd="0" presId="urn:microsoft.com/office/officeart/2011/layout/CircleProcess"/>
    <dgm:cxn modelId="{8DC1A00C-1712-44AD-8B9B-CD1A64BC651B}" type="presOf" srcId="{765B79FF-5FD3-497F-866E-A0C50A820E12}" destId="{DE0FC63E-743C-4454-AA22-03322CBF0915}" srcOrd="0" destOrd="0" presId="urn:microsoft.com/office/officeart/2011/layout/CircleProcess"/>
    <dgm:cxn modelId="{BA800612-3552-4FAB-9EA1-7C7AE0D9EDD1}" srcId="{130ADC2F-A394-4839-AC66-40581AF3216C}" destId="{467C3736-BDE6-49DF-8217-CF2F30ECF0EC}" srcOrd="0" destOrd="0" parTransId="{FFAD0D9D-65BD-4BC6-86D4-DA6ECA6B63C5}" sibTransId="{33BDB665-76A2-4445-B866-1F20221AED92}"/>
    <dgm:cxn modelId="{2ADC0637-EA17-49B2-8BBE-AC2729343499}" type="presOf" srcId="{37760B21-B0B7-4C0B-A182-73288F711789}" destId="{49C939FA-234D-45CD-970F-0DC90A97F15C}" srcOrd="0" destOrd="0" presId="urn:microsoft.com/office/officeart/2011/layout/CircleProcess"/>
    <dgm:cxn modelId="{8C13C961-96D7-40F0-A0E5-27A18B15A3BA}" srcId="{130ADC2F-A394-4839-AC66-40581AF3216C}" destId="{A345B9B8-A6B4-4B23-9A95-AC88AA9E5DCD}" srcOrd="4" destOrd="0" parTransId="{3C701706-BB9C-43C3-BC37-E4E54747A99E}" sibTransId="{09FFB277-01E4-4984-B0ED-5908330959DB}"/>
    <dgm:cxn modelId="{476C187E-9B8E-47D0-B2AC-A33132EB98CB}" type="presOf" srcId="{19CCED0F-9B0B-4DC5-9A69-AA731BA69F46}" destId="{AF7F7FBC-ED18-4310-8BCE-616F49A78DD0}" srcOrd="0" destOrd="0" presId="urn:microsoft.com/office/officeart/2011/layout/CircleProcess"/>
    <dgm:cxn modelId="{9C064D82-CB03-4E25-B599-FD936490801C}" type="presOf" srcId="{467C3736-BDE6-49DF-8217-CF2F30ECF0EC}" destId="{38271AB8-1F41-4051-9AC0-43FA7A023017}" srcOrd="1" destOrd="0" presId="urn:microsoft.com/office/officeart/2011/layout/CircleProcess"/>
    <dgm:cxn modelId="{881D3F83-0035-4D4D-BC75-2ABDDEE6E75B}" type="presOf" srcId="{A345B9B8-A6B4-4B23-9A95-AC88AA9E5DCD}" destId="{0D9E9CE3-EC31-4E0E-88FD-C7A3F39078E2}" srcOrd="0" destOrd="0" presId="urn:microsoft.com/office/officeart/2011/layout/CircleProcess"/>
    <dgm:cxn modelId="{8875C086-9C8D-40A9-9C78-25A0BD5907A7}" type="presOf" srcId="{B89CA837-B6BB-4815-90C2-66B04EEE1FD7}" destId="{558FFD04-A332-4AC0-BDA0-C0914CB54E20}" srcOrd="1" destOrd="0" presId="urn:microsoft.com/office/officeart/2011/layout/CircleProcess"/>
    <dgm:cxn modelId="{9B755293-F5C2-4CB5-80B8-062852CD33BA}" type="presOf" srcId="{467C3736-BDE6-49DF-8217-CF2F30ECF0EC}" destId="{B7E7865F-B9D5-4B30-B2B8-E5E931F2B331}" srcOrd="0" destOrd="0" presId="urn:microsoft.com/office/officeart/2011/layout/CircleProcess"/>
    <dgm:cxn modelId="{23EB79AE-903E-495E-89AB-4370CB832FBE}" type="presOf" srcId="{B89CA837-B6BB-4815-90C2-66B04EEE1FD7}" destId="{02B215BC-4159-46DC-88E4-C210F57CB0F6}" srcOrd="0" destOrd="0" presId="urn:microsoft.com/office/officeart/2011/layout/CircleProcess"/>
    <dgm:cxn modelId="{086B2CB0-6906-4737-B1DC-85F601335971}" srcId="{130ADC2F-A394-4839-AC66-40581AF3216C}" destId="{765B79FF-5FD3-497F-866E-A0C50A820E12}" srcOrd="2" destOrd="0" parTransId="{E0EC4D4B-9B53-4327-9087-4C1A5A55857F}" sibTransId="{13E1AEDE-19D7-4FF5-99F8-482CC74AE6B4}"/>
    <dgm:cxn modelId="{124042B6-E93E-403B-ACF6-33ED53DC23D3}" type="presOf" srcId="{A345B9B8-A6B4-4B23-9A95-AC88AA9E5DCD}" destId="{EC87C878-0479-4E6E-B88A-E93B4179D0D6}" srcOrd="1" destOrd="0" presId="urn:microsoft.com/office/officeart/2011/layout/CircleProcess"/>
    <dgm:cxn modelId="{B601E1B7-2D2C-4539-BA1F-127356D5CE79}" type="presOf" srcId="{37760B21-B0B7-4C0B-A182-73288F711789}" destId="{BE32AEEF-458F-4867-9F13-B9A0FC4D34CD}" srcOrd="1" destOrd="0" presId="urn:microsoft.com/office/officeart/2011/layout/CircleProcess"/>
    <dgm:cxn modelId="{41FDF6CC-581C-420F-9C85-0B1D127DEE26}" type="presOf" srcId="{765B79FF-5FD3-497F-866E-A0C50A820E12}" destId="{14BEEA9E-25BA-4478-A207-BE4C749342DE}" srcOrd="1" destOrd="0" presId="urn:microsoft.com/office/officeart/2011/layout/CircleProcess"/>
    <dgm:cxn modelId="{37B8D6D1-072D-4108-ACFD-4E7CECEF16F8}" srcId="{130ADC2F-A394-4839-AC66-40581AF3216C}" destId="{19CCED0F-9B0B-4DC5-9A69-AA731BA69F46}" srcOrd="5" destOrd="0" parTransId="{C34B692B-68F1-40B3-879A-25E1B1E99C18}" sibTransId="{B7A75BCF-8617-4F86-B255-1B6A86EF4942}"/>
    <dgm:cxn modelId="{5C8FDEDF-F869-46E0-A860-F296DC13CA33}" type="presOf" srcId="{C640EA96-5CDC-46A2-BBA0-AEBEA325E504}" destId="{510C9B91-6C0D-43CF-9679-AD9112D91053}" srcOrd="0" destOrd="0" presId="urn:microsoft.com/office/officeart/2011/layout/CircleProcess"/>
    <dgm:cxn modelId="{35A6A5E4-E709-4F3C-BA98-A0E2D8D07A39}" type="presOf" srcId="{130ADC2F-A394-4839-AC66-40581AF3216C}" destId="{6793B70A-0FF1-4B4F-A4EB-5A4F85E16B3E}" srcOrd="0" destOrd="0" presId="urn:microsoft.com/office/officeart/2011/layout/CircleProcess"/>
    <dgm:cxn modelId="{F0428FEB-0AF6-4DDA-8809-ACDD0E7A09C3}" srcId="{130ADC2F-A394-4839-AC66-40581AF3216C}" destId="{37760B21-B0B7-4C0B-A182-73288F711789}" srcOrd="3" destOrd="0" parTransId="{15F59F5E-D137-465F-8DCF-C23C9C018BDB}" sibTransId="{BCB273D0-E2B0-4C29-8019-1F6A3EEA5FB4}"/>
    <dgm:cxn modelId="{8E8D14EC-CF3C-4027-9468-F656D6C53624}" srcId="{130ADC2F-A394-4839-AC66-40581AF3216C}" destId="{C640EA96-5CDC-46A2-BBA0-AEBEA325E504}" srcOrd="1" destOrd="0" parTransId="{4E652364-D49F-4009-A275-57B92A7775A0}" sibTransId="{EDDF6763-6DCE-4E03-A674-D5D2EC53BAC3}"/>
    <dgm:cxn modelId="{26FBE9EE-70C1-4897-9433-D704926CF4BA}" type="presOf" srcId="{19CCED0F-9B0B-4DC5-9A69-AA731BA69F46}" destId="{B2FEA9B3-38CD-4DE1-9655-EC6EBF012292}" srcOrd="1" destOrd="0" presId="urn:microsoft.com/office/officeart/2011/layout/CircleProcess"/>
    <dgm:cxn modelId="{CD86A3FE-8D7B-4BF0-AD0A-87877668B356}" srcId="{130ADC2F-A394-4839-AC66-40581AF3216C}" destId="{B89CA837-B6BB-4815-90C2-66B04EEE1FD7}" srcOrd="6" destOrd="0" parTransId="{0D431F92-FFBB-4AFC-9029-C022D5F740CA}" sibTransId="{8C411976-2D72-49E9-9BDA-F23AF3E98E32}"/>
    <dgm:cxn modelId="{5C649CC6-AAB9-4426-A8CB-BE82D1DF4E58}" type="presParOf" srcId="{6793B70A-0FF1-4B4F-A4EB-5A4F85E16B3E}" destId="{E011B165-5940-4D96-9530-E360A1A6E7AF}" srcOrd="0" destOrd="0" presId="urn:microsoft.com/office/officeart/2011/layout/CircleProcess"/>
    <dgm:cxn modelId="{A27CD08A-B939-4E86-BA16-DCE9517BC75F}" type="presParOf" srcId="{E011B165-5940-4D96-9530-E360A1A6E7AF}" destId="{9CA821B0-D3F6-424C-825B-8ED1D680A9A6}" srcOrd="0" destOrd="0" presId="urn:microsoft.com/office/officeart/2011/layout/CircleProcess"/>
    <dgm:cxn modelId="{33FC6FF5-F022-4E24-B55B-970D2935BA5C}" type="presParOf" srcId="{6793B70A-0FF1-4B4F-A4EB-5A4F85E16B3E}" destId="{0F3A1C19-27C8-45CC-9CAE-8FB96D0290D4}" srcOrd="1" destOrd="0" presId="urn:microsoft.com/office/officeart/2011/layout/CircleProcess"/>
    <dgm:cxn modelId="{9FC22F46-1454-4523-AD06-43F88B2DA65C}" type="presParOf" srcId="{0F3A1C19-27C8-45CC-9CAE-8FB96D0290D4}" destId="{02B215BC-4159-46DC-88E4-C210F57CB0F6}" srcOrd="0" destOrd="0" presId="urn:microsoft.com/office/officeart/2011/layout/CircleProcess"/>
    <dgm:cxn modelId="{4A6E9AC8-5EE1-440F-A868-9D59F1DCD618}" type="presParOf" srcId="{6793B70A-0FF1-4B4F-A4EB-5A4F85E16B3E}" destId="{558FFD04-A332-4AC0-BDA0-C0914CB54E20}" srcOrd="2" destOrd="0" presId="urn:microsoft.com/office/officeart/2011/layout/CircleProcess"/>
    <dgm:cxn modelId="{A5A3BC5F-56F3-4230-A5A1-F461260F56AA}" type="presParOf" srcId="{6793B70A-0FF1-4B4F-A4EB-5A4F85E16B3E}" destId="{4BEB8ABC-19FA-413F-9BA1-7D338BB92B90}" srcOrd="3" destOrd="0" presId="urn:microsoft.com/office/officeart/2011/layout/CircleProcess"/>
    <dgm:cxn modelId="{7B0B30A9-AEE9-42D5-A1B4-839344FD2B93}" type="presParOf" srcId="{4BEB8ABC-19FA-413F-9BA1-7D338BB92B90}" destId="{56AA6C4C-96C4-49C4-A9C1-A6A95AAEFF06}" srcOrd="0" destOrd="0" presId="urn:microsoft.com/office/officeart/2011/layout/CircleProcess"/>
    <dgm:cxn modelId="{CD01E784-45AE-4B0C-ACB0-952E369B78FC}" type="presParOf" srcId="{6793B70A-0FF1-4B4F-A4EB-5A4F85E16B3E}" destId="{E939E16E-B895-48DB-8316-46FCB168F558}" srcOrd="4" destOrd="0" presId="urn:microsoft.com/office/officeart/2011/layout/CircleProcess"/>
    <dgm:cxn modelId="{82980CC6-6E72-4F35-9A74-29FEF62FD87E}" type="presParOf" srcId="{E939E16E-B895-48DB-8316-46FCB168F558}" destId="{AF7F7FBC-ED18-4310-8BCE-616F49A78DD0}" srcOrd="0" destOrd="0" presId="urn:microsoft.com/office/officeart/2011/layout/CircleProcess"/>
    <dgm:cxn modelId="{9D9CF3CB-1AF5-4DC4-9DD0-9ED8C12C3E6F}" type="presParOf" srcId="{6793B70A-0FF1-4B4F-A4EB-5A4F85E16B3E}" destId="{B2FEA9B3-38CD-4DE1-9655-EC6EBF012292}" srcOrd="5" destOrd="0" presId="urn:microsoft.com/office/officeart/2011/layout/CircleProcess"/>
    <dgm:cxn modelId="{DEAEF93C-3BFC-4FD9-9089-D140C1A5223B}" type="presParOf" srcId="{6793B70A-0FF1-4B4F-A4EB-5A4F85E16B3E}" destId="{85F7B47A-C58D-4EAE-BC9B-2007D196E95B}" srcOrd="6" destOrd="0" presId="urn:microsoft.com/office/officeart/2011/layout/CircleProcess"/>
    <dgm:cxn modelId="{D3803EC3-C98A-427B-A806-4F1D826CBA6B}" type="presParOf" srcId="{85F7B47A-C58D-4EAE-BC9B-2007D196E95B}" destId="{E475788B-A452-4D44-95FF-F7C839CC363E}" srcOrd="0" destOrd="0" presId="urn:microsoft.com/office/officeart/2011/layout/CircleProcess"/>
    <dgm:cxn modelId="{FC40E414-437B-4AFE-BE56-293FB3CA12DD}" type="presParOf" srcId="{6793B70A-0FF1-4B4F-A4EB-5A4F85E16B3E}" destId="{4F5F26BD-C0EA-4A00-87E1-520736EDC6D8}" srcOrd="7" destOrd="0" presId="urn:microsoft.com/office/officeart/2011/layout/CircleProcess"/>
    <dgm:cxn modelId="{0F36D599-438E-4CFC-9978-813A37F0AB46}" type="presParOf" srcId="{4F5F26BD-C0EA-4A00-87E1-520736EDC6D8}" destId="{0D9E9CE3-EC31-4E0E-88FD-C7A3F39078E2}" srcOrd="0" destOrd="0" presId="urn:microsoft.com/office/officeart/2011/layout/CircleProcess"/>
    <dgm:cxn modelId="{B6814B81-4576-4097-A2C7-EBE2AC7A1328}" type="presParOf" srcId="{6793B70A-0FF1-4B4F-A4EB-5A4F85E16B3E}" destId="{EC87C878-0479-4E6E-B88A-E93B4179D0D6}" srcOrd="8" destOrd="0" presId="urn:microsoft.com/office/officeart/2011/layout/CircleProcess"/>
    <dgm:cxn modelId="{683445A0-3CAE-4314-AA61-52C75125848B}" type="presParOf" srcId="{6793B70A-0FF1-4B4F-A4EB-5A4F85E16B3E}" destId="{D36B5017-A5E3-4138-AECC-2F59029E8993}" srcOrd="9" destOrd="0" presId="urn:microsoft.com/office/officeart/2011/layout/CircleProcess"/>
    <dgm:cxn modelId="{C2204A61-F069-475E-A2C9-49B1BA814A67}" type="presParOf" srcId="{D36B5017-A5E3-4138-AECC-2F59029E8993}" destId="{614D1A20-0C67-4AC6-B1F8-C6B7EDEF158A}" srcOrd="0" destOrd="0" presId="urn:microsoft.com/office/officeart/2011/layout/CircleProcess"/>
    <dgm:cxn modelId="{4A8788E2-9B89-4E04-AAC7-9BAD703F1085}" type="presParOf" srcId="{6793B70A-0FF1-4B4F-A4EB-5A4F85E16B3E}" destId="{72DEBF06-1337-43A6-BA77-308EA7234FC8}" srcOrd="10" destOrd="0" presId="urn:microsoft.com/office/officeart/2011/layout/CircleProcess"/>
    <dgm:cxn modelId="{E474F67F-3DED-4273-AE30-60948A6180AB}" type="presParOf" srcId="{72DEBF06-1337-43A6-BA77-308EA7234FC8}" destId="{49C939FA-234D-45CD-970F-0DC90A97F15C}" srcOrd="0" destOrd="0" presId="urn:microsoft.com/office/officeart/2011/layout/CircleProcess"/>
    <dgm:cxn modelId="{4906DD62-A3E3-41F4-B666-91D9E589511D}" type="presParOf" srcId="{6793B70A-0FF1-4B4F-A4EB-5A4F85E16B3E}" destId="{BE32AEEF-458F-4867-9F13-B9A0FC4D34CD}" srcOrd="11" destOrd="0" presId="urn:microsoft.com/office/officeart/2011/layout/CircleProcess"/>
    <dgm:cxn modelId="{C93F7273-23C4-4E84-8AA8-7D254DC8169A}" type="presParOf" srcId="{6793B70A-0FF1-4B4F-A4EB-5A4F85E16B3E}" destId="{4D5BBBCD-BC74-4D4D-B13C-68558B83763F}" srcOrd="12" destOrd="0" presId="urn:microsoft.com/office/officeart/2011/layout/CircleProcess"/>
    <dgm:cxn modelId="{FB752376-1E9E-4982-A536-529F3DC69E85}" type="presParOf" srcId="{4D5BBBCD-BC74-4D4D-B13C-68558B83763F}" destId="{5BD4931B-BBE8-495A-BCCA-07761F6A04B6}" srcOrd="0" destOrd="0" presId="urn:microsoft.com/office/officeart/2011/layout/CircleProcess"/>
    <dgm:cxn modelId="{B36D90D6-DED6-4605-B570-CCF3D7073D21}" type="presParOf" srcId="{6793B70A-0FF1-4B4F-A4EB-5A4F85E16B3E}" destId="{710020B8-F579-4E47-8F2B-0E6DF472BB21}" srcOrd="13" destOrd="0" presId="urn:microsoft.com/office/officeart/2011/layout/CircleProcess"/>
    <dgm:cxn modelId="{34DD58BD-6FB2-41D7-AD02-517FFE003616}" type="presParOf" srcId="{710020B8-F579-4E47-8F2B-0E6DF472BB21}" destId="{DE0FC63E-743C-4454-AA22-03322CBF0915}" srcOrd="0" destOrd="0" presId="urn:microsoft.com/office/officeart/2011/layout/CircleProcess"/>
    <dgm:cxn modelId="{A777D2EF-DCED-44A1-8DD7-15250CD8B292}" type="presParOf" srcId="{6793B70A-0FF1-4B4F-A4EB-5A4F85E16B3E}" destId="{14BEEA9E-25BA-4478-A207-BE4C749342DE}" srcOrd="14" destOrd="0" presId="urn:microsoft.com/office/officeart/2011/layout/CircleProcess"/>
    <dgm:cxn modelId="{69A98631-96A2-43F1-83AB-586D4F1947C3}" type="presParOf" srcId="{6793B70A-0FF1-4B4F-A4EB-5A4F85E16B3E}" destId="{98A4F3EF-A72E-4487-B98D-6F18A68BB762}" srcOrd="15" destOrd="0" presId="urn:microsoft.com/office/officeart/2011/layout/CircleProcess"/>
    <dgm:cxn modelId="{ACF3AAB4-87E0-47C5-A2E6-EB38752B76C4}" type="presParOf" srcId="{98A4F3EF-A72E-4487-B98D-6F18A68BB762}" destId="{565CFDE8-6607-4B66-A7C0-1E254BC888F4}" srcOrd="0" destOrd="0" presId="urn:microsoft.com/office/officeart/2011/layout/CircleProcess"/>
    <dgm:cxn modelId="{E89869D1-32AB-49E1-9813-0E18C548BB1D}" type="presParOf" srcId="{6793B70A-0FF1-4B4F-A4EB-5A4F85E16B3E}" destId="{A0AB3068-4625-4FEE-AA0B-70F7F83AA90C}" srcOrd="16" destOrd="0" presId="urn:microsoft.com/office/officeart/2011/layout/CircleProcess"/>
    <dgm:cxn modelId="{47360299-915F-45F6-9792-C97323A8467C}" type="presParOf" srcId="{A0AB3068-4625-4FEE-AA0B-70F7F83AA90C}" destId="{510C9B91-6C0D-43CF-9679-AD9112D91053}" srcOrd="0" destOrd="0" presId="urn:microsoft.com/office/officeart/2011/layout/CircleProcess"/>
    <dgm:cxn modelId="{B0615C69-04D8-42BD-B2E4-E5E528348DE0}" type="presParOf" srcId="{6793B70A-0FF1-4B4F-A4EB-5A4F85E16B3E}" destId="{A1887BBD-5389-42A9-9321-EE1D7CAD9CF6}" srcOrd="17" destOrd="0" presId="urn:microsoft.com/office/officeart/2011/layout/CircleProcess"/>
    <dgm:cxn modelId="{6F4D826C-202F-40CF-84BB-426E4CA4027B}" type="presParOf" srcId="{6793B70A-0FF1-4B4F-A4EB-5A4F85E16B3E}" destId="{37EA88B2-C277-4322-8C59-E8A6B853E1D6}" srcOrd="18" destOrd="0" presId="urn:microsoft.com/office/officeart/2011/layout/CircleProcess"/>
    <dgm:cxn modelId="{16CBDACE-7377-4BD0-A73A-24EC9F998ECD}" type="presParOf" srcId="{37EA88B2-C277-4322-8C59-E8A6B853E1D6}" destId="{6848F994-7325-46C9-A19A-865F18E2157C}" srcOrd="0" destOrd="0" presId="urn:microsoft.com/office/officeart/2011/layout/CircleProcess"/>
    <dgm:cxn modelId="{B33F8313-8980-4FBC-9750-B14B43FF11E3}" type="presParOf" srcId="{6793B70A-0FF1-4B4F-A4EB-5A4F85E16B3E}" destId="{C75378A3-6EDC-4309-80C2-8EA479D2FC7D}" srcOrd="19" destOrd="0" presId="urn:microsoft.com/office/officeart/2011/layout/CircleProcess"/>
    <dgm:cxn modelId="{6DC3F86A-3F2C-4D49-A89B-63EA6BB9EDE1}" type="presParOf" srcId="{C75378A3-6EDC-4309-80C2-8EA479D2FC7D}" destId="{B7E7865F-B9D5-4B30-B2B8-E5E931F2B331}" srcOrd="0" destOrd="0" presId="urn:microsoft.com/office/officeart/2011/layout/CircleProcess"/>
    <dgm:cxn modelId="{407A5B60-F8D8-4A7A-B4FA-374AC2270DF9}" type="presParOf" srcId="{6793B70A-0FF1-4B4F-A4EB-5A4F85E16B3E}" destId="{38271AB8-1F41-4051-9AC0-43FA7A023017}"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5011E-88B7-441D-B98D-139571B6BE84}">
      <dsp:nvSpPr>
        <dsp:cNvPr id="0" name=""/>
        <dsp:cNvSpPr/>
      </dsp:nvSpPr>
      <dsp:spPr>
        <a:xfrm>
          <a:off x="1414377" y="1430685"/>
          <a:ext cx="1728683" cy="1728683"/>
        </a:xfrm>
        <a:prstGeom prst="gear9">
          <a:avLst/>
        </a:prstGeom>
        <a:solidFill>
          <a:schemeClr val="accent6">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People</a:t>
          </a:r>
          <a:endParaRPr lang="en-US" sz="900" b="1" kern="1200" dirty="0"/>
        </a:p>
      </dsp:txBody>
      <dsp:txXfrm>
        <a:off x="1761919" y="1835621"/>
        <a:ext cx="1033599" cy="888579"/>
      </dsp:txXfrm>
    </dsp:sp>
    <dsp:sp modelId="{56D3ED36-D8CE-484C-8E39-C3C58D6C8E69}">
      <dsp:nvSpPr>
        <dsp:cNvPr id="0" name=""/>
        <dsp:cNvSpPr/>
      </dsp:nvSpPr>
      <dsp:spPr>
        <a:xfrm>
          <a:off x="408597" y="1022087"/>
          <a:ext cx="1257224" cy="1257224"/>
        </a:xfrm>
        <a:prstGeom prst="gear6">
          <a:avLst/>
        </a:prstGeom>
        <a:solidFill>
          <a:schemeClr val="accent5">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Process</a:t>
          </a:r>
          <a:endParaRPr lang="en-US" sz="900" b="1" kern="1200" dirty="0"/>
        </a:p>
      </dsp:txBody>
      <dsp:txXfrm>
        <a:off x="725107" y="1340510"/>
        <a:ext cx="624204" cy="620378"/>
      </dsp:txXfrm>
    </dsp:sp>
    <dsp:sp modelId="{F36A9751-B6ED-4744-8725-CAF06E8312CA}">
      <dsp:nvSpPr>
        <dsp:cNvPr id="0" name=""/>
        <dsp:cNvSpPr/>
      </dsp:nvSpPr>
      <dsp:spPr>
        <a:xfrm rot="20700000">
          <a:off x="1112771" y="154731"/>
          <a:ext cx="1231822" cy="1231822"/>
        </a:xfrm>
        <a:prstGeom prst="gear6">
          <a:avLst/>
        </a:prstGeom>
        <a:solidFill>
          <a:schemeClr val="accent4">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Technology</a:t>
          </a:r>
          <a:endParaRPr lang="en-US" sz="900" b="1" kern="1200" dirty="0"/>
        </a:p>
      </dsp:txBody>
      <dsp:txXfrm rot="-20700000">
        <a:off x="1382946" y="424906"/>
        <a:ext cx="691473" cy="691473"/>
      </dsp:txXfrm>
    </dsp:sp>
    <dsp:sp modelId="{EFBB5860-5369-4C8D-8812-2C81C5EEE1CF}">
      <dsp:nvSpPr>
        <dsp:cNvPr id="0" name=""/>
        <dsp:cNvSpPr/>
      </dsp:nvSpPr>
      <dsp:spPr>
        <a:xfrm>
          <a:off x="1270263" y="1176133"/>
          <a:ext cx="2212714" cy="2212714"/>
        </a:xfrm>
        <a:prstGeom prst="circularArrow">
          <a:avLst>
            <a:gd name="adj1" fmla="val 4687"/>
            <a:gd name="adj2" fmla="val 299029"/>
            <a:gd name="adj3" fmla="val 2484489"/>
            <a:gd name="adj4" fmla="val 1593128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F8B3E-F35D-40AA-B1B0-2B284FF68AF6}">
      <dsp:nvSpPr>
        <dsp:cNvPr id="0" name=""/>
        <dsp:cNvSpPr/>
      </dsp:nvSpPr>
      <dsp:spPr>
        <a:xfrm>
          <a:off x="185945" y="748423"/>
          <a:ext cx="1607675" cy="16076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EF5531-F0FD-451D-98EE-E2411BA02164}">
      <dsp:nvSpPr>
        <dsp:cNvPr id="0" name=""/>
        <dsp:cNvSpPr/>
      </dsp:nvSpPr>
      <dsp:spPr>
        <a:xfrm>
          <a:off x="827838" y="-110572"/>
          <a:ext cx="1733397" cy="173339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5011E-88B7-441D-B98D-139571B6BE84}">
      <dsp:nvSpPr>
        <dsp:cNvPr id="0" name=""/>
        <dsp:cNvSpPr/>
      </dsp:nvSpPr>
      <dsp:spPr>
        <a:xfrm>
          <a:off x="1414377" y="1430685"/>
          <a:ext cx="1728683" cy="1728683"/>
        </a:xfrm>
        <a:prstGeom prst="gear9">
          <a:avLst/>
        </a:prstGeom>
        <a:solidFill>
          <a:schemeClr val="accent6">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People</a:t>
          </a:r>
          <a:endParaRPr lang="en-US" sz="900" b="1" kern="1200" dirty="0"/>
        </a:p>
      </dsp:txBody>
      <dsp:txXfrm>
        <a:off x="1761919" y="1835621"/>
        <a:ext cx="1033599" cy="888579"/>
      </dsp:txXfrm>
    </dsp:sp>
    <dsp:sp modelId="{56D3ED36-D8CE-484C-8E39-C3C58D6C8E69}">
      <dsp:nvSpPr>
        <dsp:cNvPr id="0" name=""/>
        <dsp:cNvSpPr/>
      </dsp:nvSpPr>
      <dsp:spPr>
        <a:xfrm>
          <a:off x="408597" y="1022087"/>
          <a:ext cx="1257224" cy="1257224"/>
        </a:xfrm>
        <a:prstGeom prst="gear6">
          <a:avLst/>
        </a:prstGeom>
        <a:solidFill>
          <a:schemeClr val="accent5">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Process</a:t>
          </a:r>
          <a:endParaRPr lang="en-US" sz="900" b="1" kern="1200" dirty="0"/>
        </a:p>
      </dsp:txBody>
      <dsp:txXfrm>
        <a:off x="725107" y="1340510"/>
        <a:ext cx="624204" cy="620378"/>
      </dsp:txXfrm>
    </dsp:sp>
    <dsp:sp modelId="{F36A9751-B6ED-4744-8725-CAF06E8312CA}">
      <dsp:nvSpPr>
        <dsp:cNvPr id="0" name=""/>
        <dsp:cNvSpPr/>
      </dsp:nvSpPr>
      <dsp:spPr>
        <a:xfrm rot="20700000">
          <a:off x="1112771" y="154731"/>
          <a:ext cx="1231822" cy="1231822"/>
        </a:xfrm>
        <a:prstGeom prst="gear6">
          <a:avLst/>
        </a:prstGeom>
        <a:solidFill>
          <a:schemeClr val="accent4">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Technology</a:t>
          </a:r>
          <a:endParaRPr lang="en-US" sz="900" b="1" kern="1200" dirty="0"/>
        </a:p>
      </dsp:txBody>
      <dsp:txXfrm rot="-20700000">
        <a:off x="1382946" y="424906"/>
        <a:ext cx="691473" cy="691473"/>
      </dsp:txXfrm>
    </dsp:sp>
    <dsp:sp modelId="{EFBB5860-5369-4C8D-8812-2C81C5EEE1CF}">
      <dsp:nvSpPr>
        <dsp:cNvPr id="0" name=""/>
        <dsp:cNvSpPr/>
      </dsp:nvSpPr>
      <dsp:spPr>
        <a:xfrm>
          <a:off x="1270263" y="1176133"/>
          <a:ext cx="2212714" cy="2212714"/>
        </a:xfrm>
        <a:prstGeom prst="circularArrow">
          <a:avLst>
            <a:gd name="adj1" fmla="val 4687"/>
            <a:gd name="adj2" fmla="val 299029"/>
            <a:gd name="adj3" fmla="val 2484489"/>
            <a:gd name="adj4" fmla="val 1593128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F8B3E-F35D-40AA-B1B0-2B284FF68AF6}">
      <dsp:nvSpPr>
        <dsp:cNvPr id="0" name=""/>
        <dsp:cNvSpPr/>
      </dsp:nvSpPr>
      <dsp:spPr>
        <a:xfrm>
          <a:off x="185945" y="748423"/>
          <a:ext cx="1607675" cy="16076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EF5531-F0FD-451D-98EE-E2411BA02164}">
      <dsp:nvSpPr>
        <dsp:cNvPr id="0" name=""/>
        <dsp:cNvSpPr/>
      </dsp:nvSpPr>
      <dsp:spPr>
        <a:xfrm>
          <a:off x="827838" y="-110572"/>
          <a:ext cx="1733397" cy="173339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5011E-88B7-441D-B98D-139571B6BE84}">
      <dsp:nvSpPr>
        <dsp:cNvPr id="0" name=""/>
        <dsp:cNvSpPr/>
      </dsp:nvSpPr>
      <dsp:spPr>
        <a:xfrm>
          <a:off x="1414377" y="1430685"/>
          <a:ext cx="1728683" cy="1728683"/>
        </a:xfrm>
        <a:prstGeom prst="gear9">
          <a:avLst/>
        </a:prstGeom>
        <a:solidFill>
          <a:schemeClr val="accent6">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People</a:t>
          </a:r>
          <a:endParaRPr lang="en-US" sz="900" b="1" kern="1200" dirty="0"/>
        </a:p>
      </dsp:txBody>
      <dsp:txXfrm>
        <a:off x="1761919" y="1835621"/>
        <a:ext cx="1033599" cy="888579"/>
      </dsp:txXfrm>
    </dsp:sp>
    <dsp:sp modelId="{56D3ED36-D8CE-484C-8E39-C3C58D6C8E69}">
      <dsp:nvSpPr>
        <dsp:cNvPr id="0" name=""/>
        <dsp:cNvSpPr/>
      </dsp:nvSpPr>
      <dsp:spPr>
        <a:xfrm>
          <a:off x="408597" y="1022087"/>
          <a:ext cx="1257224" cy="1257224"/>
        </a:xfrm>
        <a:prstGeom prst="gear6">
          <a:avLst/>
        </a:prstGeom>
        <a:solidFill>
          <a:schemeClr val="accent5">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Process</a:t>
          </a:r>
          <a:endParaRPr lang="en-US" sz="900" b="1" kern="1200" dirty="0"/>
        </a:p>
      </dsp:txBody>
      <dsp:txXfrm>
        <a:off x="725107" y="1340510"/>
        <a:ext cx="624204" cy="620378"/>
      </dsp:txXfrm>
    </dsp:sp>
    <dsp:sp modelId="{F36A9751-B6ED-4744-8725-CAF06E8312CA}">
      <dsp:nvSpPr>
        <dsp:cNvPr id="0" name=""/>
        <dsp:cNvSpPr/>
      </dsp:nvSpPr>
      <dsp:spPr>
        <a:xfrm rot="20700000">
          <a:off x="1112771" y="154731"/>
          <a:ext cx="1231822" cy="1231822"/>
        </a:xfrm>
        <a:prstGeom prst="gear6">
          <a:avLst/>
        </a:prstGeom>
        <a:solidFill>
          <a:schemeClr val="accent4">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Technology</a:t>
          </a:r>
          <a:endParaRPr lang="en-US" sz="900" b="1" kern="1200" dirty="0"/>
        </a:p>
      </dsp:txBody>
      <dsp:txXfrm rot="-20700000">
        <a:off x="1382946" y="424906"/>
        <a:ext cx="691473" cy="691473"/>
      </dsp:txXfrm>
    </dsp:sp>
    <dsp:sp modelId="{EFBB5860-5369-4C8D-8812-2C81C5EEE1CF}">
      <dsp:nvSpPr>
        <dsp:cNvPr id="0" name=""/>
        <dsp:cNvSpPr/>
      </dsp:nvSpPr>
      <dsp:spPr>
        <a:xfrm>
          <a:off x="1270263" y="1176133"/>
          <a:ext cx="2212714" cy="2212714"/>
        </a:xfrm>
        <a:prstGeom prst="circularArrow">
          <a:avLst>
            <a:gd name="adj1" fmla="val 4687"/>
            <a:gd name="adj2" fmla="val 299029"/>
            <a:gd name="adj3" fmla="val 2484489"/>
            <a:gd name="adj4" fmla="val 1593128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F8B3E-F35D-40AA-B1B0-2B284FF68AF6}">
      <dsp:nvSpPr>
        <dsp:cNvPr id="0" name=""/>
        <dsp:cNvSpPr/>
      </dsp:nvSpPr>
      <dsp:spPr>
        <a:xfrm>
          <a:off x="185945" y="748423"/>
          <a:ext cx="1607675" cy="16076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EF5531-F0FD-451D-98EE-E2411BA02164}">
      <dsp:nvSpPr>
        <dsp:cNvPr id="0" name=""/>
        <dsp:cNvSpPr/>
      </dsp:nvSpPr>
      <dsp:spPr>
        <a:xfrm>
          <a:off x="827838" y="-110572"/>
          <a:ext cx="1733397" cy="173339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5011E-88B7-441D-B98D-139571B6BE84}">
      <dsp:nvSpPr>
        <dsp:cNvPr id="0" name=""/>
        <dsp:cNvSpPr/>
      </dsp:nvSpPr>
      <dsp:spPr>
        <a:xfrm>
          <a:off x="1414377" y="1430685"/>
          <a:ext cx="1728683" cy="1728683"/>
        </a:xfrm>
        <a:prstGeom prst="gear9">
          <a:avLst/>
        </a:prstGeom>
        <a:solidFill>
          <a:schemeClr val="accent6">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People</a:t>
          </a:r>
          <a:endParaRPr lang="en-US" sz="900" b="1" kern="1200" dirty="0"/>
        </a:p>
      </dsp:txBody>
      <dsp:txXfrm>
        <a:off x="1761919" y="1835621"/>
        <a:ext cx="1033599" cy="888579"/>
      </dsp:txXfrm>
    </dsp:sp>
    <dsp:sp modelId="{56D3ED36-D8CE-484C-8E39-C3C58D6C8E69}">
      <dsp:nvSpPr>
        <dsp:cNvPr id="0" name=""/>
        <dsp:cNvSpPr/>
      </dsp:nvSpPr>
      <dsp:spPr>
        <a:xfrm>
          <a:off x="408597" y="1022087"/>
          <a:ext cx="1257224" cy="1257224"/>
        </a:xfrm>
        <a:prstGeom prst="gear6">
          <a:avLst/>
        </a:prstGeom>
        <a:solidFill>
          <a:schemeClr val="accent5">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Process</a:t>
          </a:r>
          <a:endParaRPr lang="en-US" sz="900" b="1" kern="1200" dirty="0"/>
        </a:p>
      </dsp:txBody>
      <dsp:txXfrm>
        <a:off x="725107" y="1340510"/>
        <a:ext cx="624204" cy="620378"/>
      </dsp:txXfrm>
    </dsp:sp>
    <dsp:sp modelId="{F36A9751-B6ED-4744-8725-CAF06E8312CA}">
      <dsp:nvSpPr>
        <dsp:cNvPr id="0" name=""/>
        <dsp:cNvSpPr/>
      </dsp:nvSpPr>
      <dsp:spPr>
        <a:xfrm rot="20700000">
          <a:off x="1112771" y="154731"/>
          <a:ext cx="1231822" cy="1231822"/>
        </a:xfrm>
        <a:prstGeom prst="gear6">
          <a:avLst/>
        </a:prstGeom>
        <a:solidFill>
          <a:schemeClr val="accent4">
            <a:lumMod val="75000"/>
          </a:schemeClr>
        </a:solidFill>
        <a:ln w="127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b="1" kern="1200" dirty="0"/>
            <a:t>Technology</a:t>
          </a:r>
          <a:endParaRPr lang="en-US" sz="900" b="1" kern="1200" dirty="0"/>
        </a:p>
      </dsp:txBody>
      <dsp:txXfrm rot="-20700000">
        <a:off x="1382946" y="424906"/>
        <a:ext cx="691473" cy="691473"/>
      </dsp:txXfrm>
    </dsp:sp>
    <dsp:sp modelId="{EFBB5860-5369-4C8D-8812-2C81C5EEE1CF}">
      <dsp:nvSpPr>
        <dsp:cNvPr id="0" name=""/>
        <dsp:cNvSpPr/>
      </dsp:nvSpPr>
      <dsp:spPr>
        <a:xfrm>
          <a:off x="1270263" y="1176133"/>
          <a:ext cx="2212714" cy="2212714"/>
        </a:xfrm>
        <a:prstGeom prst="circularArrow">
          <a:avLst>
            <a:gd name="adj1" fmla="val 4687"/>
            <a:gd name="adj2" fmla="val 299029"/>
            <a:gd name="adj3" fmla="val 2484489"/>
            <a:gd name="adj4" fmla="val 1593128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8F8B3E-F35D-40AA-B1B0-2B284FF68AF6}">
      <dsp:nvSpPr>
        <dsp:cNvPr id="0" name=""/>
        <dsp:cNvSpPr/>
      </dsp:nvSpPr>
      <dsp:spPr>
        <a:xfrm>
          <a:off x="185945" y="748423"/>
          <a:ext cx="1607675" cy="16076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EF5531-F0FD-451D-98EE-E2411BA02164}">
      <dsp:nvSpPr>
        <dsp:cNvPr id="0" name=""/>
        <dsp:cNvSpPr/>
      </dsp:nvSpPr>
      <dsp:spPr>
        <a:xfrm>
          <a:off x="827838" y="-110572"/>
          <a:ext cx="1733397" cy="1733397"/>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821B0-D3F6-424C-825B-8ED1D680A9A6}">
      <dsp:nvSpPr>
        <dsp:cNvPr id="0" name=""/>
        <dsp:cNvSpPr/>
      </dsp:nvSpPr>
      <dsp:spPr>
        <a:xfrm>
          <a:off x="9946336" y="746906"/>
          <a:ext cx="1537205" cy="1536734"/>
        </a:xfrm>
        <a:prstGeom prst="ellipse">
          <a:avLst/>
        </a:prstGeom>
        <a:solidFill>
          <a:schemeClr val="bg2">
            <a:lumMod val="50000"/>
          </a:schemeClr>
        </a:solidFill>
        <a:ln w="127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sp>
    <dsp:sp modelId="{02B215BC-4159-46DC-88E4-C210F57CB0F6}">
      <dsp:nvSpPr>
        <dsp:cNvPr id="0" name=""/>
        <dsp:cNvSpPr/>
      </dsp:nvSpPr>
      <dsp:spPr>
        <a:xfrm>
          <a:off x="9998560" y="798140"/>
          <a:ext cx="1433892" cy="1434267"/>
        </a:xfrm>
        <a:prstGeom prst="ellipse">
          <a:avLst/>
        </a:prstGeom>
        <a:solidFill>
          <a:schemeClr val="lt1">
            <a:alpha val="90000"/>
            <a:hueOff val="0"/>
            <a:satOff val="0"/>
            <a:lumOff val="0"/>
            <a:alphaOff val="0"/>
          </a:schemeClr>
        </a:solidFill>
        <a:ln w="127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p>
      </dsp:txBody>
      <dsp:txXfrm>
        <a:off x="10202915" y="1003074"/>
        <a:ext cx="1024046" cy="1024400"/>
      </dsp:txXfrm>
    </dsp:sp>
    <dsp:sp modelId="{56AA6C4C-96C4-49C4-A9C1-A6A95AAEFF06}">
      <dsp:nvSpPr>
        <dsp:cNvPr id="0" name=""/>
        <dsp:cNvSpPr/>
      </dsp:nvSpPr>
      <dsp:spPr>
        <a:xfrm rot="2700000">
          <a:off x="8358807" y="746734"/>
          <a:ext cx="1536810" cy="1536810"/>
        </a:xfrm>
        <a:prstGeom prst="teardrop">
          <a:avLst>
            <a:gd name="adj" fmla="val 100000"/>
          </a:avLst>
        </a:prstGeom>
        <a:solidFill>
          <a:schemeClr val="accent1">
            <a:lumMod val="60000"/>
            <a:lumOff val="40000"/>
          </a:schemeClr>
        </a:solidFill>
        <a:ln w="127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AF7F7FBC-ED18-4310-8BCE-616F49A78DD0}">
      <dsp:nvSpPr>
        <dsp:cNvPr id="0" name=""/>
        <dsp:cNvSpPr/>
      </dsp:nvSpPr>
      <dsp:spPr>
        <a:xfrm>
          <a:off x="8410266" y="798140"/>
          <a:ext cx="1433892" cy="1434267"/>
        </a:xfrm>
        <a:prstGeom prst="ellipse">
          <a:avLst/>
        </a:prstGeom>
        <a:solidFill>
          <a:schemeClr val="lt1">
            <a:alpha val="90000"/>
            <a:hueOff val="0"/>
            <a:satOff val="0"/>
            <a:lumOff val="0"/>
            <a:alphaOff val="0"/>
          </a:schemeClr>
        </a:solidFill>
        <a:ln w="127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p>
      </dsp:txBody>
      <dsp:txXfrm>
        <a:off x="8614621" y="1003074"/>
        <a:ext cx="1024046" cy="1024400"/>
      </dsp:txXfrm>
    </dsp:sp>
    <dsp:sp modelId="{E475788B-A452-4D44-95FF-F7C839CC363E}">
      <dsp:nvSpPr>
        <dsp:cNvPr id="0" name=""/>
        <dsp:cNvSpPr/>
      </dsp:nvSpPr>
      <dsp:spPr>
        <a:xfrm rot="2700000">
          <a:off x="6771647" y="746734"/>
          <a:ext cx="1536810" cy="1536810"/>
        </a:xfrm>
        <a:prstGeom prst="teardrop">
          <a:avLst>
            <a:gd name="adj" fmla="val 100000"/>
          </a:avLst>
        </a:prstGeom>
        <a:solidFill>
          <a:schemeClr val="accent6">
            <a:lumMod val="75000"/>
          </a:schemeClr>
        </a:solidFill>
        <a:ln w="127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sp>
    <dsp:sp modelId="{0D9E9CE3-EC31-4E0E-88FD-C7A3F39078E2}">
      <dsp:nvSpPr>
        <dsp:cNvPr id="0" name=""/>
        <dsp:cNvSpPr/>
      </dsp:nvSpPr>
      <dsp:spPr>
        <a:xfrm>
          <a:off x="6821971" y="798140"/>
          <a:ext cx="1433892" cy="1434267"/>
        </a:xfrm>
        <a:prstGeom prst="ellipse">
          <a:avLst/>
        </a:prstGeom>
        <a:solidFill>
          <a:schemeClr val="lt1">
            <a:alpha val="90000"/>
            <a:hueOff val="0"/>
            <a:satOff val="0"/>
            <a:lumOff val="0"/>
            <a:alphaOff val="0"/>
          </a:schemeClr>
        </a:solidFill>
        <a:ln w="127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p>
      </dsp:txBody>
      <dsp:txXfrm>
        <a:off x="7027462" y="1003074"/>
        <a:ext cx="1024046" cy="1024400"/>
      </dsp:txXfrm>
    </dsp:sp>
    <dsp:sp modelId="{614D1A20-0C67-4AC6-B1F8-C6B7EDEF158A}">
      <dsp:nvSpPr>
        <dsp:cNvPr id="0" name=""/>
        <dsp:cNvSpPr/>
      </dsp:nvSpPr>
      <dsp:spPr>
        <a:xfrm rot="2700000">
          <a:off x="5183353" y="746734"/>
          <a:ext cx="1536810" cy="1536810"/>
        </a:xfrm>
        <a:prstGeom prst="teardrop">
          <a:avLst>
            <a:gd name="adj" fmla="val 100000"/>
          </a:avLst>
        </a:prstGeom>
        <a:solidFill>
          <a:srgbClr val="7030A0"/>
        </a:solidFill>
        <a:ln w="12700" cap="flat" cmpd="sng" algn="ctr">
          <a:solidFill>
            <a:srgbClr val="7030A0"/>
          </a:solidFill>
          <a:prstDash val="solid"/>
        </a:ln>
        <a:effectLst/>
      </dsp:spPr>
      <dsp:style>
        <a:lnRef idx="2">
          <a:scrgbClr r="0" g="0" b="0"/>
        </a:lnRef>
        <a:fillRef idx="1">
          <a:scrgbClr r="0" g="0" b="0"/>
        </a:fillRef>
        <a:effectRef idx="0">
          <a:scrgbClr r="0" g="0" b="0"/>
        </a:effectRef>
        <a:fontRef idx="minor">
          <a:schemeClr val="lt1"/>
        </a:fontRef>
      </dsp:style>
    </dsp:sp>
    <dsp:sp modelId="{49C939FA-234D-45CD-970F-0DC90A97F15C}">
      <dsp:nvSpPr>
        <dsp:cNvPr id="0" name=""/>
        <dsp:cNvSpPr/>
      </dsp:nvSpPr>
      <dsp:spPr>
        <a:xfrm>
          <a:off x="5224789" y="798140"/>
          <a:ext cx="1433892" cy="1434267"/>
        </a:xfrm>
        <a:prstGeom prst="ellipse">
          <a:avLst/>
        </a:prstGeom>
        <a:solidFill>
          <a:schemeClr val="lt1">
            <a:alpha val="90000"/>
            <a:hueOff val="0"/>
            <a:satOff val="0"/>
            <a:lumOff val="0"/>
            <a:alphaOff val="0"/>
          </a:schemeClr>
        </a:solidFill>
        <a:ln w="127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endParaRPr lang="en-US" sz="6400" kern="1200"/>
        </a:p>
      </dsp:txBody>
      <dsp:txXfrm>
        <a:off x="5429144" y="1003074"/>
        <a:ext cx="1024046" cy="1024400"/>
      </dsp:txXfrm>
    </dsp:sp>
    <dsp:sp modelId="{5BD4931B-BBE8-495A-BCCA-07761F6A04B6}">
      <dsp:nvSpPr>
        <dsp:cNvPr id="0" name=""/>
        <dsp:cNvSpPr/>
      </dsp:nvSpPr>
      <dsp:spPr>
        <a:xfrm rot="2700000">
          <a:off x="3595058" y="746734"/>
          <a:ext cx="1536810" cy="1536810"/>
        </a:xfrm>
        <a:prstGeom prst="teardrop">
          <a:avLst>
            <a:gd name="adj" fmla="val 100000"/>
          </a:avLst>
        </a:prstGeom>
        <a:solidFill>
          <a:schemeClr val="tx1">
            <a:lumMod val="65000"/>
            <a:lumOff val="35000"/>
          </a:schemeClr>
        </a:solidFill>
        <a:ln w="127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a:schemeClr val="lt1"/>
        </a:fontRef>
      </dsp:style>
    </dsp:sp>
    <dsp:sp modelId="{DE0FC63E-743C-4454-AA22-03322CBF0915}">
      <dsp:nvSpPr>
        <dsp:cNvPr id="0" name=""/>
        <dsp:cNvSpPr/>
      </dsp:nvSpPr>
      <dsp:spPr>
        <a:xfrm>
          <a:off x="3646517" y="798140"/>
          <a:ext cx="1433892" cy="1434267"/>
        </a:xfrm>
        <a:prstGeom prst="ellipse">
          <a:avLst/>
        </a:prstGeom>
        <a:solidFill>
          <a:schemeClr val="lt1">
            <a:alpha val="90000"/>
            <a:hueOff val="0"/>
            <a:satOff val="0"/>
            <a:lumOff val="0"/>
            <a:alphaOff val="0"/>
          </a:schemeClr>
        </a:solidFill>
        <a:ln w="12700" cap="flat" cmpd="sng" algn="ctr">
          <a:solidFill>
            <a:schemeClr val="tx1">
              <a:lumMod val="65000"/>
              <a:lumOff val="3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a:off x="3850872" y="1003074"/>
        <a:ext cx="1024046" cy="1024400"/>
      </dsp:txXfrm>
    </dsp:sp>
    <dsp:sp modelId="{565CFDE8-6607-4B66-A7C0-1E254BC888F4}">
      <dsp:nvSpPr>
        <dsp:cNvPr id="0" name=""/>
        <dsp:cNvSpPr/>
      </dsp:nvSpPr>
      <dsp:spPr>
        <a:xfrm rot="2700000">
          <a:off x="2007899" y="746734"/>
          <a:ext cx="1536810" cy="1536810"/>
        </a:xfrm>
        <a:prstGeom prst="teardrop">
          <a:avLst>
            <a:gd name="adj" fmla="val 100000"/>
          </a:avLst>
        </a:prstGeom>
        <a:solidFill>
          <a:srgbClr val="C00000"/>
        </a:solidFill>
        <a:ln w="127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sp>
    <dsp:sp modelId="{510C9B91-6C0D-43CF-9679-AD9112D91053}">
      <dsp:nvSpPr>
        <dsp:cNvPr id="0" name=""/>
        <dsp:cNvSpPr/>
      </dsp:nvSpPr>
      <dsp:spPr>
        <a:xfrm>
          <a:off x="2058223" y="798140"/>
          <a:ext cx="1433892" cy="1434267"/>
        </a:xfrm>
        <a:prstGeom prst="ellipse">
          <a:avLst/>
        </a:prstGeom>
        <a:solidFill>
          <a:schemeClr val="lt1">
            <a:alpha val="90000"/>
            <a:hueOff val="0"/>
            <a:satOff val="0"/>
            <a:lumOff val="0"/>
            <a:alphaOff val="0"/>
          </a:schemeClr>
        </a:solidFill>
        <a:ln w="127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263713" y="1003074"/>
        <a:ext cx="1024046" cy="1024400"/>
      </dsp:txXfrm>
    </dsp:sp>
    <dsp:sp modelId="{6848F994-7325-46C9-A19A-865F18E2157C}">
      <dsp:nvSpPr>
        <dsp:cNvPr id="0" name=""/>
        <dsp:cNvSpPr/>
      </dsp:nvSpPr>
      <dsp:spPr>
        <a:xfrm rot="2700000">
          <a:off x="419604" y="746734"/>
          <a:ext cx="1536810" cy="1536810"/>
        </a:xfrm>
        <a:prstGeom prst="teardrop">
          <a:avLst>
            <a:gd name="adj" fmla="val 100000"/>
          </a:avLst>
        </a:prstGeom>
        <a:solidFill>
          <a:schemeClr val="accent4">
            <a:lumMod val="75000"/>
          </a:schemeClr>
        </a:solidFill>
        <a:ln w="127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sp>
    <dsp:sp modelId="{B7E7865F-B9D5-4B30-B2B8-E5E931F2B331}">
      <dsp:nvSpPr>
        <dsp:cNvPr id="0" name=""/>
        <dsp:cNvSpPr/>
      </dsp:nvSpPr>
      <dsp:spPr>
        <a:xfrm>
          <a:off x="471063" y="798140"/>
          <a:ext cx="1433892" cy="1434267"/>
        </a:xfrm>
        <a:prstGeom prst="ellipse">
          <a:avLst/>
        </a:prstGeom>
        <a:solidFill>
          <a:schemeClr val="lt1">
            <a:alpha val="90000"/>
            <a:hueOff val="0"/>
            <a:satOff val="0"/>
            <a:lumOff val="0"/>
            <a:alphaOff val="0"/>
          </a:schemeClr>
        </a:solidFill>
        <a:ln w="127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a:off x="675419" y="1003074"/>
        <a:ext cx="1024046" cy="1024400"/>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5D852-836B-4632-ADCF-7F6BB0578A72}"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0BC97-3CDF-4D19-B593-1ABE0DC46808}" type="slidenum">
              <a:rPr lang="en-US" smtClean="0"/>
              <a:t>‹#›</a:t>
            </a:fld>
            <a:endParaRPr lang="en-US"/>
          </a:p>
        </p:txBody>
      </p:sp>
    </p:spTree>
    <p:extLst>
      <p:ext uri="{BB962C8B-B14F-4D97-AF65-F5344CB8AC3E}">
        <p14:creationId xmlns:p14="http://schemas.microsoft.com/office/powerpoint/2010/main" val="3697225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0BC97-3CDF-4D19-B593-1ABE0DC46808}" type="slidenum">
              <a:rPr lang="en-US" smtClean="0"/>
              <a:t>9</a:t>
            </a:fld>
            <a:endParaRPr lang="en-US"/>
          </a:p>
        </p:txBody>
      </p:sp>
    </p:spTree>
    <p:extLst>
      <p:ext uri="{BB962C8B-B14F-4D97-AF65-F5344CB8AC3E}">
        <p14:creationId xmlns:p14="http://schemas.microsoft.com/office/powerpoint/2010/main" val="220758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2B2F3-14E3-C9C4-3693-D6C619009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4CFD87-92C4-EBEF-D80A-F93A0AC7A2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008DD6-EE87-0942-797D-D15934F893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83616B-9AE5-6A4B-D2B6-768ABA77E725}"/>
              </a:ext>
            </a:extLst>
          </p:cNvPr>
          <p:cNvSpPr>
            <a:spLocks noGrp="1"/>
          </p:cNvSpPr>
          <p:nvPr>
            <p:ph type="sldNum" sz="quarter" idx="5"/>
          </p:nvPr>
        </p:nvSpPr>
        <p:spPr/>
        <p:txBody>
          <a:bodyPr/>
          <a:lstStyle/>
          <a:p>
            <a:fld id="{6120BC97-3CDF-4D19-B593-1ABE0DC46808}" type="slidenum">
              <a:rPr lang="en-US" smtClean="0"/>
              <a:t>10</a:t>
            </a:fld>
            <a:endParaRPr lang="en-US"/>
          </a:p>
        </p:txBody>
      </p:sp>
    </p:spTree>
    <p:extLst>
      <p:ext uri="{BB962C8B-B14F-4D97-AF65-F5344CB8AC3E}">
        <p14:creationId xmlns:p14="http://schemas.microsoft.com/office/powerpoint/2010/main" val="46370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6898-9E19-837D-F414-FF33C7D84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E80AE-C1FE-A6A7-3957-91964EBEF1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CE6C90-BEB7-81A8-8020-33E283DC4E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92535A-8DD1-619A-05E6-85AEFA7405D0}"/>
              </a:ext>
            </a:extLst>
          </p:cNvPr>
          <p:cNvSpPr>
            <a:spLocks noGrp="1"/>
          </p:cNvSpPr>
          <p:nvPr>
            <p:ph type="sldNum" sz="quarter" idx="5"/>
          </p:nvPr>
        </p:nvSpPr>
        <p:spPr/>
        <p:txBody>
          <a:bodyPr/>
          <a:lstStyle/>
          <a:p>
            <a:fld id="{6120BC97-3CDF-4D19-B593-1ABE0DC46808}" type="slidenum">
              <a:rPr lang="en-US" smtClean="0"/>
              <a:t>11</a:t>
            </a:fld>
            <a:endParaRPr lang="en-US"/>
          </a:p>
        </p:txBody>
      </p:sp>
    </p:spTree>
    <p:extLst>
      <p:ext uri="{BB962C8B-B14F-4D97-AF65-F5344CB8AC3E}">
        <p14:creationId xmlns:p14="http://schemas.microsoft.com/office/powerpoint/2010/main" val="1212555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0BC97-3CDF-4D19-B593-1ABE0DC46808}" type="slidenum">
              <a:rPr lang="en-US" smtClean="0"/>
              <a:t>17</a:t>
            </a:fld>
            <a:endParaRPr lang="en-US"/>
          </a:p>
        </p:txBody>
      </p:sp>
    </p:spTree>
    <p:extLst>
      <p:ext uri="{BB962C8B-B14F-4D97-AF65-F5344CB8AC3E}">
        <p14:creationId xmlns:p14="http://schemas.microsoft.com/office/powerpoint/2010/main" val="38623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0BC97-3CDF-4D19-B593-1ABE0DC46808}" type="slidenum">
              <a:rPr lang="en-US" smtClean="0"/>
              <a:t>31</a:t>
            </a:fld>
            <a:endParaRPr lang="en-US"/>
          </a:p>
        </p:txBody>
      </p:sp>
    </p:spTree>
    <p:extLst>
      <p:ext uri="{BB962C8B-B14F-4D97-AF65-F5344CB8AC3E}">
        <p14:creationId xmlns:p14="http://schemas.microsoft.com/office/powerpoint/2010/main" val="360898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F9A50-3EB8-9209-0009-204A358F2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173AF-4C62-9722-EBDF-21A6A0D87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93F10-1AE3-1C1D-1A9D-9F358D3C0A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1746E7-E52B-9119-E28C-FDF34A2FF187}"/>
              </a:ext>
            </a:extLst>
          </p:cNvPr>
          <p:cNvSpPr>
            <a:spLocks noGrp="1"/>
          </p:cNvSpPr>
          <p:nvPr>
            <p:ph type="sldNum" sz="quarter" idx="5"/>
          </p:nvPr>
        </p:nvSpPr>
        <p:spPr/>
        <p:txBody>
          <a:bodyPr/>
          <a:lstStyle/>
          <a:p>
            <a:fld id="{6120BC97-3CDF-4D19-B593-1ABE0DC46808}" type="slidenum">
              <a:rPr lang="en-US" smtClean="0"/>
              <a:t>32</a:t>
            </a:fld>
            <a:endParaRPr lang="en-US"/>
          </a:p>
        </p:txBody>
      </p:sp>
    </p:spTree>
    <p:extLst>
      <p:ext uri="{BB962C8B-B14F-4D97-AF65-F5344CB8AC3E}">
        <p14:creationId xmlns:p14="http://schemas.microsoft.com/office/powerpoint/2010/main" val="308002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0BC97-3CDF-4D19-B593-1ABE0DC46808}" type="slidenum">
              <a:rPr lang="en-US" smtClean="0"/>
              <a:t>51</a:t>
            </a:fld>
            <a:endParaRPr lang="en-US"/>
          </a:p>
        </p:txBody>
      </p:sp>
    </p:spTree>
    <p:extLst>
      <p:ext uri="{BB962C8B-B14F-4D97-AF65-F5344CB8AC3E}">
        <p14:creationId xmlns:p14="http://schemas.microsoft.com/office/powerpoint/2010/main" val="329999761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CE213C-6397-4117-9CB5-0B33A101635C}"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831E2D8-016C-4941-8A97-EF221B46C11C}" type="slidenum">
              <a:rPr lang="en-US" smtClean="0"/>
              <a:t>‹#›</a:t>
            </a:fld>
            <a:endParaRPr lang="en-US"/>
          </a:p>
        </p:txBody>
      </p:sp>
    </p:spTree>
    <p:extLst>
      <p:ext uri="{BB962C8B-B14F-4D97-AF65-F5344CB8AC3E}">
        <p14:creationId xmlns:p14="http://schemas.microsoft.com/office/powerpoint/2010/main" val="732254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E213C-6397-4117-9CB5-0B33A101635C}"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2800789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E213C-6397-4117-9CB5-0B33A101635C}"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3396188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E213C-6397-4117-9CB5-0B33A101635C}" type="datetimeFigureOut">
              <a:rPr lang="en-US" smtClean="0"/>
              <a:t>12/10/2024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137507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2CE213C-6397-4117-9CB5-0B33A101635C}" type="datetimeFigureOut">
              <a:rPr lang="en-US" smtClean="0"/>
              <a:t>12/10/2024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831E2D8-016C-4941-8A97-EF221B46C11C}" type="slidenum">
              <a:rPr lang="en-US" smtClean="0"/>
              <a:t>‹#›</a:t>
            </a:fld>
            <a:endParaRPr lang="en-US"/>
          </a:p>
        </p:txBody>
      </p:sp>
    </p:spTree>
    <p:extLst>
      <p:ext uri="{BB962C8B-B14F-4D97-AF65-F5344CB8AC3E}">
        <p14:creationId xmlns:p14="http://schemas.microsoft.com/office/powerpoint/2010/main" val="213583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CE213C-6397-4117-9CB5-0B33A101635C}"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2809117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CE213C-6397-4117-9CB5-0B33A101635C}" type="datetimeFigureOut">
              <a:rPr lang="en-US" smtClean="0"/>
              <a:t>12/10/2024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55025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CE213C-6397-4117-9CB5-0B33A101635C}" type="datetimeFigureOut">
              <a:rPr lang="en-US" smtClean="0"/>
              <a:t>12/10/2024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838662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CE213C-6397-4117-9CB5-0B33A101635C}" type="datetimeFigureOut">
              <a:rPr lang="en-US" smtClean="0"/>
              <a:t>12/10/2024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78256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CE213C-6397-4117-9CB5-0B33A101635C}" type="datetimeFigureOut">
              <a:rPr lang="en-US" smtClean="0"/>
              <a:t>12/10/2024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35084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CE213C-6397-4117-9CB5-0B33A101635C}" type="datetimeFigureOut">
              <a:rPr lang="en-US" smtClean="0"/>
              <a:t>12/10/2024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831E2D8-016C-4941-8A97-EF221B46C11C}" type="slidenum">
              <a:rPr lang="en-US" smtClean="0"/>
              <a:t>‹#›</a:t>
            </a:fld>
            <a:endParaRPr lang="en-US"/>
          </a:p>
        </p:txBody>
      </p:sp>
    </p:spTree>
    <p:extLst>
      <p:ext uri="{BB962C8B-B14F-4D97-AF65-F5344CB8AC3E}">
        <p14:creationId xmlns:p14="http://schemas.microsoft.com/office/powerpoint/2010/main" val="4222720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2CE213C-6397-4117-9CB5-0B33A101635C}" type="datetimeFigureOut">
              <a:rPr lang="en-US" smtClean="0"/>
              <a:t>12/10/2024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831E2D8-016C-4941-8A97-EF221B46C11C}" type="slidenum">
              <a:rPr lang="en-US" smtClean="0"/>
              <a:t>‹#›</a:t>
            </a:fld>
            <a:endParaRPr lang="en-US"/>
          </a:p>
        </p:txBody>
      </p:sp>
    </p:spTree>
    <p:extLst>
      <p:ext uri="{BB962C8B-B14F-4D97-AF65-F5344CB8AC3E}">
        <p14:creationId xmlns:p14="http://schemas.microsoft.com/office/powerpoint/2010/main" val="1620661097"/>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hyperlink" Target="https://www.youtube.com/watch?v=tIgUVrWRXMc&amp;ab_channel=Blockr" TargetMode="External"/><Relationship Id="rId3" Type="http://schemas.microsoft.com/office/2007/relationships/hdphoto" Target="../media/hdphoto1.wdp"/><Relationship Id="rId7" Type="http://schemas.openxmlformats.org/officeDocument/2006/relationships/hyperlink" Target="https://www.youtube.com/watch?v=xuYoMs6CLEw&amp;ab_channel=GarrettMyler" TargetMode="External"/><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hyperlink" Target="https://www.youtube.com/watch?v=2KolQY5cQWk&amp;ab_channel=MassLive" TargetMode="External"/><Relationship Id="rId5" Type="http://schemas.microsoft.com/office/2007/relationships/hdphoto" Target="../media/hdphoto3.wdp"/><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3.xml"/><Relationship Id="rId7" Type="http://schemas.openxmlformats.org/officeDocument/2006/relationships/image" Target="../media/image2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31.svg"/><Relationship Id="rId5" Type="http://schemas.openxmlformats.org/officeDocument/2006/relationships/diagramColors" Target="../diagrams/colors3.xml"/><Relationship Id="rId10" Type="http://schemas.openxmlformats.org/officeDocument/2006/relationships/image" Target="../media/image30.png"/><Relationship Id="rId4" Type="http://schemas.openxmlformats.org/officeDocument/2006/relationships/diagramQuickStyle" Target="../diagrams/quickStyle3.xml"/><Relationship Id="rId9" Type="http://schemas.openxmlformats.org/officeDocument/2006/relationships/image" Target="../media/image29.sv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4.xml"/><Relationship Id="rId7" Type="http://schemas.openxmlformats.org/officeDocument/2006/relationships/image" Target="../media/image27.png"/><Relationship Id="rId12" Type="http://schemas.openxmlformats.org/officeDocument/2006/relationships/image" Target="../media/image31.sv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30.png"/><Relationship Id="rId5" Type="http://schemas.openxmlformats.org/officeDocument/2006/relationships/diagramColors" Target="../diagrams/colors4.xml"/><Relationship Id="rId10" Type="http://schemas.openxmlformats.org/officeDocument/2006/relationships/image" Target="../media/image29.svg"/><Relationship Id="rId4" Type="http://schemas.openxmlformats.org/officeDocument/2006/relationships/diagramQuickStyle" Target="../diagrams/quickStyle4.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7.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1.png"/><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4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image" Target="../media/image61.png"/><Relationship Id="rId3" Type="http://schemas.openxmlformats.org/officeDocument/2006/relationships/diagramData" Target="../diagrams/data5.xml"/><Relationship Id="rId21" Type="http://schemas.openxmlformats.org/officeDocument/2006/relationships/image" Target="../media/image64.svg"/><Relationship Id="rId7" Type="http://schemas.microsoft.com/office/2007/relationships/diagramDrawing" Target="../diagrams/drawing5.xml"/><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notesSlide" Target="../notesSlides/notesSlide7.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54.svg"/><Relationship Id="rId5" Type="http://schemas.openxmlformats.org/officeDocument/2006/relationships/diagramQuickStyle" Target="../diagrams/quickStyle5.xml"/><Relationship Id="rId15" Type="http://schemas.openxmlformats.org/officeDocument/2006/relationships/image" Target="../media/image58.svg"/><Relationship Id="rId10" Type="http://schemas.openxmlformats.org/officeDocument/2006/relationships/image" Target="../media/image53.png"/><Relationship Id="rId19" Type="http://schemas.openxmlformats.org/officeDocument/2006/relationships/image" Target="../media/image62.svg"/><Relationship Id="rId4" Type="http://schemas.openxmlformats.org/officeDocument/2006/relationships/diagramLayout" Target="../diagrams/layout5.xml"/><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10.jpe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0.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0.sv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B10-A067-1CF4-A407-5C63342733C8}"/>
              </a:ext>
            </a:extLst>
          </p:cNvPr>
          <p:cNvSpPr>
            <a:spLocks noGrp="1"/>
          </p:cNvSpPr>
          <p:nvPr>
            <p:ph type="ctrTitle"/>
          </p:nvPr>
        </p:nvSpPr>
        <p:spPr>
          <a:xfrm>
            <a:off x="1211335" y="1436994"/>
            <a:ext cx="7391892" cy="3027360"/>
          </a:xfrm>
        </p:spPr>
        <p:txBody>
          <a:bodyPr>
            <a:normAutofit/>
          </a:bodyPr>
          <a:lstStyle/>
          <a:p>
            <a:r>
              <a:rPr lang="fr-FR" sz="5400" dirty="0"/>
              <a:t>Sensibilisation à la Norme PCI DSS</a:t>
            </a:r>
            <a:br>
              <a:rPr lang="fr-FR" sz="5400" dirty="0"/>
            </a:br>
            <a:r>
              <a:rPr lang="fr-FR" sz="3600" dirty="0">
                <a:solidFill>
                  <a:schemeClr val="accent6">
                    <a:lumMod val="75000"/>
                  </a:schemeClr>
                </a:solidFill>
              </a:rPr>
              <a:t>Campagne 2025 </a:t>
            </a:r>
            <a:endParaRPr lang="en-US" sz="5400" dirty="0">
              <a:solidFill>
                <a:schemeClr val="accent6">
                  <a:lumMod val="75000"/>
                </a:schemeClr>
              </a:solidFill>
            </a:endParaRPr>
          </a:p>
        </p:txBody>
      </p:sp>
      <p:sp>
        <p:nvSpPr>
          <p:cNvPr id="3" name="Subtitle 2">
            <a:extLst>
              <a:ext uri="{FF2B5EF4-FFF2-40B4-BE49-F238E27FC236}">
                <a16:creationId xmlns:a16="http://schemas.microsoft.com/office/drawing/2014/main" id="{4ED5CB82-9D0D-5865-93AB-14E2AB996E22}"/>
              </a:ext>
            </a:extLst>
          </p:cNvPr>
          <p:cNvSpPr>
            <a:spLocks noGrp="1"/>
          </p:cNvSpPr>
          <p:nvPr>
            <p:ph type="subTitle" idx="1"/>
          </p:nvPr>
        </p:nvSpPr>
        <p:spPr>
          <a:xfrm>
            <a:off x="1211334" y="4897341"/>
            <a:ext cx="7539989" cy="1483793"/>
          </a:xfrm>
        </p:spPr>
        <p:txBody>
          <a:bodyPr>
            <a:normAutofit/>
          </a:bodyPr>
          <a:lstStyle/>
          <a:p>
            <a:r>
              <a:rPr lang="fr-FR" sz="1400" dirty="0">
                <a:solidFill>
                  <a:schemeClr val="accent4">
                    <a:lumMod val="75000"/>
                  </a:schemeClr>
                </a:solidFill>
              </a:rPr>
              <a:t>Cible : </a:t>
            </a:r>
            <a:r>
              <a:rPr lang="fr-FR" sz="1400" dirty="0"/>
              <a:t>Nouveaux arrivants</a:t>
            </a:r>
          </a:p>
          <a:p>
            <a:r>
              <a:rPr lang="fr-FR" sz="1400" dirty="0">
                <a:solidFill>
                  <a:schemeClr val="accent4">
                    <a:lumMod val="75000"/>
                  </a:schemeClr>
                </a:solidFill>
              </a:rPr>
              <a:t>Version : </a:t>
            </a:r>
            <a:r>
              <a:rPr lang="fr-FR" sz="1400" dirty="0"/>
              <a:t>1.0 du 11/12/2024</a:t>
            </a:r>
          </a:p>
          <a:p>
            <a:r>
              <a:rPr lang="fr-FR" sz="1400" dirty="0">
                <a:solidFill>
                  <a:schemeClr val="accent4">
                    <a:lumMod val="75000"/>
                  </a:schemeClr>
                </a:solidFill>
              </a:rPr>
              <a:t>Propriétaire : </a:t>
            </a:r>
            <a:r>
              <a:rPr lang="fr-FR" sz="1400" dirty="0"/>
              <a:t>DSSI</a:t>
            </a:r>
          </a:p>
          <a:p>
            <a:r>
              <a:rPr lang="fr-FR" sz="1400" dirty="0">
                <a:solidFill>
                  <a:schemeClr val="accent4">
                    <a:lumMod val="75000"/>
                  </a:schemeClr>
                </a:solidFill>
              </a:rPr>
              <a:t>Classification : </a:t>
            </a:r>
            <a:r>
              <a:rPr lang="fr-FR" sz="1400" dirty="0">
                <a:solidFill>
                  <a:srgbClr val="FF0000"/>
                </a:solidFill>
              </a:rPr>
              <a:t>Interne</a:t>
            </a:r>
            <a:endParaRPr lang="en-US" sz="1400" dirty="0">
              <a:solidFill>
                <a:srgbClr val="FF0000"/>
              </a:solidFill>
            </a:endParaRPr>
          </a:p>
        </p:txBody>
      </p:sp>
      <p:pic>
        <p:nvPicPr>
          <p:cNvPr id="128" name="Google Shape;117;p16" descr="Une image contenant Graphique, graphisme, Police, logo&#10;&#10;Description générée automatiquement">
            <a:extLst>
              <a:ext uri="{FF2B5EF4-FFF2-40B4-BE49-F238E27FC236}">
                <a16:creationId xmlns:a16="http://schemas.microsoft.com/office/drawing/2014/main" id="{9D864E05-3452-694A-B0A4-97B2E948E4A3}"/>
              </a:ext>
            </a:extLst>
          </p:cNvPr>
          <p:cNvPicPr preferRelativeResize="0"/>
          <p:nvPr/>
        </p:nvPicPr>
        <p:blipFill rotWithShape="1">
          <a:blip r:embed="rId2">
            <a:alphaModFix/>
          </a:blip>
          <a:srcRect/>
          <a:stretch/>
        </p:blipFill>
        <p:spPr>
          <a:xfrm>
            <a:off x="380078" y="285136"/>
            <a:ext cx="1173418" cy="718870"/>
          </a:xfrm>
          <a:prstGeom prst="rect">
            <a:avLst/>
          </a:prstGeom>
          <a:noFill/>
          <a:ln>
            <a:noFill/>
          </a:ln>
        </p:spPr>
      </p:pic>
    </p:spTree>
    <p:extLst>
      <p:ext uri="{BB962C8B-B14F-4D97-AF65-F5344CB8AC3E}">
        <p14:creationId xmlns:p14="http://schemas.microsoft.com/office/powerpoint/2010/main" val="269418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F37B0-C176-03D6-3DF9-F7DE9BE0391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8B90E2-4B5E-3E5E-6DFE-B8A5072FF72C}"/>
              </a:ext>
            </a:extLst>
          </p:cNvPr>
          <p:cNvSpPr>
            <a:spLocks noGrp="1"/>
          </p:cNvSpPr>
          <p:nvPr>
            <p:ph type="title"/>
          </p:nvPr>
        </p:nvSpPr>
        <p:spPr>
          <a:xfrm>
            <a:off x="175113" y="0"/>
            <a:ext cx="11321562" cy="1609344"/>
          </a:xfrm>
        </p:spPr>
        <p:txBody>
          <a:bodyPr/>
          <a:lstStyle/>
          <a:p>
            <a:r>
              <a:rPr lang="fr-FR" dirty="0"/>
              <a:t>Les acteurs de la monétique</a:t>
            </a:r>
            <a:endParaRPr lang="en-US" dirty="0"/>
          </a:p>
        </p:txBody>
      </p:sp>
      <p:sp>
        <p:nvSpPr>
          <p:cNvPr id="46" name="object 8">
            <a:extLst>
              <a:ext uri="{FF2B5EF4-FFF2-40B4-BE49-F238E27FC236}">
                <a16:creationId xmlns:a16="http://schemas.microsoft.com/office/drawing/2014/main" id="{CE71B9BE-DAA8-46E5-D5C7-07596B7759CC}"/>
              </a:ext>
            </a:extLst>
          </p:cNvPr>
          <p:cNvSpPr txBox="1"/>
          <p:nvPr/>
        </p:nvSpPr>
        <p:spPr>
          <a:xfrm>
            <a:off x="294448" y="1609344"/>
            <a:ext cx="5606819" cy="2701381"/>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b="1" spc="-10" dirty="0">
                <a:solidFill>
                  <a:schemeClr val="accent4"/>
                </a:solidFill>
                <a:cs typeface="Poppins" panose="00000500000000000000" pitchFamily="2" charset="0"/>
              </a:rPr>
              <a:t>Réseau de paiement </a:t>
            </a:r>
            <a:r>
              <a:rPr lang="fr-FR" sz="1400" b="1" i="1" spc="-10" dirty="0">
                <a:solidFill>
                  <a:schemeClr val="accent4"/>
                </a:solidFill>
                <a:cs typeface="Poppins" panose="00000500000000000000" pitchFamily="2" charset="0"/>
              </a:rPr>
              <a:t>(</a:t>
            </a:r>
            <a:r>
              <a:rPr lang="fr-FR" sz="1400" b="1" i="1" spc="-10" dirty="0" err="1">
                <a:solidFill>
                  <a:schemeClr val="accent4"/>
                </a:solidFill>
                <a:cs typeface="Poppins" panose="00000500000000000000" pitchFamily="2" charset="0"/>
              </a:rPr>
              <a:t>Payment</a:t>
            </a:r>
            <a:r>
              <a:rPr lang="fr-FR" sz="1400" b="1" i="1" spc="-10" dirty="0">
                <a:solidFill>
                  <a:schemeClr val="accent4"/>
                </a:solidFill>
                <a:cs typeface="Poppins" panose="00000500000000000000" pitchFamily="2" charset="0"/>
              </a:rPr>
              <a:t> Brand Network) </a:t>
            </a:r>
            <a:r>
              <a:rPr lang="fr-FR" sz="1400" b="1" spc="-10" dirty="0">
                <a:cs typeface="Poppins" panose="00000500000000000000" pitchFamily="2" charset="0"/>
              </a:rPr>
              <a:t>: </a:t>
            </a:r>
            <a:r>
              <a:rPr lang="fr-FR" sz="1400" spc="-10" dirty="0">
                <a:cs typeface="Poppins" panose="00000500000000000000" pitchFamily="2" charset="0"/>
              </a:rPr>
              <a:t>Il s’agit du processeur de paiement qui assure l’interopérabilité, la compensation et l’arbitrage (en cas de litige) entre l’émetteur et l’acquéreur.</a:t>
            </a:r>
          </a:p>
          <a:p>
            <a:pPr marL="12700">
              <a:lnSpc>
                <a:spcPct val="100000"/>
              </a:lnSpc>
              <a:spcBef>
                <a:spcPts val="105"/>
              </a:spcBef>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Il peut être :</a:t>
            </a:r>
          </a:p>
          <a:p>
            <a:pPr marL="755650" lvl="1" indent="-285750">
              <a:spcBef>
                <a:spcPts val="105"/>
              </a:spcBef>
              <a:buFont typeface="Wingdings" panose="05000000000000000000" pitchFamily="2" charset="2"/>
              <a:buChar char="§"/>
            </a:pPr>
            <a:r>
              <a:rPr lang="fr-FR" sz="1400" spc="-10" dirty="0">
                <a:cs typeface="Poppins" panose="00000500000000000000" pitchFamily="2" charset="0"/>
              </a:rPr>
              <a:t>Une </a:t>
            </a:r>
            <a:r>
              <a:rPr lang="fr-FR" sz="1400" spc="-10" dirty="0">
                <a:solidFill>
                  <a:schemeClr val="accent4"/>
                </a:solidFill>
                <a:cs typeface="Poppins" panose="00000500000000000000" pitchFamily="2" charset="0"/>
              </a:rPr>
              <a:t>marque de paiement </a:t>
            </a:r>
            <a:r>
              <a:rPr lang="fr-FR" sz="1400" spc="-10" dirty="0">
                <a:cs typeface="Poppins" panose="00000500000000000000" pitchFamily="2" charset="0"/>
              </a:rPr>
              <a:t>(Visa, Mastercard, American Express, Discover, JCB ou CUP)</a:t>
            </a:r>
          </a:p>
          <a:p>
            <a:pPr marL="755650" lvl="1" indent="-285750">
              <a:spcBef>
                <a:spcPts val="105"/>
              </a:spcBef>
              <a:buFont typeface="Wingdings" panose="05000000000000000000" pitchFamily="2" charset="2"/>
              <a:buChar char="§"/>
            </a:pPr>
            <a:r>
              <a:rPr lang="fr-FR" sz="1400" spc="-10" dirty="0">
                <a:cs typeface="Poppins" panose="00000500000000000000" pitchFamily="2" charset="0"/>
              </a:rPr>
              <a:t>Un </a:t>
            </a:r>
            <a:r>
              <a:rPr lang="fr-FR" sz="1400" spc="-10" dirty="0">
                <a:solidFill>
                  <a:schemeClr val="accent4"/>
                </a:solidFill>
                <a:cs typeface="Poppins" panose="00000500000000000000" pitchFamily="2" charset="0"/>
              </a:rPr>
              <a:t>réseau privé national </a:t>
            </a:r>
            <a:r>
              <a:rPr lang="fr-FR" sz="1400" spc="-10" dirty="0">
                <a:cs typeface="Poppins" panose="00000500000000000000" pitchFamily="2" charset="0"/>
              </a:rPr>
              <a:t>(HPS Switch au Maroc, GIMTEL en Mauritanie, SMT en Tunisie, etc.)</a:t>
            </a:r>
          </a:p>
          <a:p>
            <a:pPr marL="755650" lvl="1" indent="-285750">
              <a:spcBef>
                <a:spcPts val="105"/>
              </a:spcBef>
              <a:buFont typeface="Wingdings" panose="05000000000000000000" pitchFamily="2" charset="2"/>
              <a:buChar char="§"/>
            </a:pPr>
            <a:r>
              <a:rPr lang="fr-FR" sz="1400" spc="-10" dirty="0">
                <a:cs typeface="Poppins" panose="00000500000000000000" pitchFamily="2" charset="0"/>
              </a:rPr>
              <a:t>Un </a:t>
            </a:r>
            <a:r>
              <a:rPr lang="fr-FR" sz="1400" spc="-10" dirty="0">
                <a:solidFill>
                  <a:schemeClr val="accent4"/>
                </a:solidFill>
                <a:cs typeface="Poppins" panose="00000500000000000000" pitchFamily="2" charset="0"/>
              </a:rPr>
              <a:t>réseau privé régional </a:t>
            </a:r>
            <a:r>
              <a:rPr lang="fr-FR" sz="1400" spc="-10" dirty="0">
                <a:cs typeface="Poppins" panose="00000500000000000000" pitchFamily="2" charset="0"/>
              </a:rPr>
              <a:t>(GIM-UEMOA en Afrique de l’Ouest, GIMAC en Afrique centrale)</a:t>
            </a:r>
            <a:endParaRPr lang="fr-FR" sz="1400" dirty="0">
              <a:cs typeface="Poppins" panose="00000500000000000000" pitchFamily="2" charset="0"/>
            </a:endParaRPr>
          </a:p>
        </p:txBody>
      </p:sp>
      <p:pic>
        <p:nvPicPr>
          <p:cNvPr id="6" name="Picture 5" descr="A blue and white logo with white text&#10;&#10;Description automatically generated">
            <a:extLst>
              <a:ext uri="{FF2B5EF4-FFF2-40B4-BE49-F238E27FC236}">
                <a16:creationId xmlns:a16="http://schemas.microsoft.com/office/drawing/2014/main" id="{F2A5987B-8265-C048-528F-8DC5D1A51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530" y="4482699"/>
            <a:ext cx="1686654" cy="1047833"/>
          </a:xfrm>
          <a:prstGeom prst="rect">
            <a:avLst/>
          </a:prstGeom>
        </p:spPr>
      </p:pic>
      <p:grpSp>
        <p:nvGrpSpPr>
          <p:cNvPr id="62" name="Group 61">
            <a:extLst>
              <a:ext uri="{FF2B5EF4-FFF2-40B4-BE49-F238E27FC236}">
                <a16:creationId xmlns:a16="http://schemas.microsoft.com/office/drawing/2014/main" id="{FAF8245E-75B6-AF0F-7002-280EE58FBE02}"/>
              </a:ext>
            </a:extLst>
          </p:cNvPr>
          <p:cNvGrpSpPr/>
          <p:nvPr/>
        </p:nvGrpSpPr>
        <p:grpSpPr>
          <a:xfrm>
            <a:off x="6848856" y="1381082"/>
            <a:ext cx="4944959" cy="4333918"/>
            <a:chOff x="7019875" y="1609345"/>
            <a:chExt cx="4818641" cy="3931077"/>
          </a:xfrm>
        </p:grpSpPr>
        <p:sp>
          <p:nvSpPr>
            <p:cNvPr id="63" name="Cloud 62">
              <a:extLst>
                <a:ext uri="{FF2B5EF4-FFF2-40B4-BE49-F238E27FC236}">
                  <a16:creationId xmlns:a16="http://schemas.microsoft.com/office/drawing/2014/main" id="{2ABEB0EB-54CA-DD94-D5E0-60144FCEF0E3}"/>
                </a:ext>
              </a:extLst>
            </p:cNvPr>
            <p:cNvSpPr/>
            <p:nvPr/>
          </p:nvSpPr>
          <p:spPr>
            <a:xfrm>
              <a:off x="8671162" y="1609345"/>
              <a:ext cx="1587969" cy="1162090"/>
            </a:xfrm>
            <a:prstGeom prst="cloud">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descr="A blue and black logo&#10;&#10;Description automatically generated">
              <a:extLst>
                <a:ext uri="{FF2B5EF4-FFF2-40B4-BE49-F238E27FC236}">
                  <a16:creationId xmlns:a16="http://schemas.microsoft.com/office/drawing/2014/main" id="{E9E66BF2-E35A-C36D-2774-8D4F927FD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6060" y="2281481"/>
              <a:ext cx="408271" cy="236196"/>
            </a:xfrm>
            <a:prstGeom prst="rect">
              <a:avLst/>
            </a:prstGeom>
          </p:spPr>
        </p:pic>
        <p:pic>
          <p:nvPicPr>
            <p:cNvPr id="65" name="Picture 64" descr="Blue text on a black background&#10;&#10;Description automatically generated">
              <a:extLst>
                <a:ext uri="{FF2B5EF4-FFF2-40B4-BE49-F238E27FC236}">
                  <a16:creationId xmlns:a16="http://schemas.microsoft.com/office/drawing/2014/main" id="{3B6DABB7-A2E6-7F47-70E0-356794EE4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249" y="1707929"/>
              <a:ext cx="1004974" cy="569760"/>
            </a:xfrm>
            <a:prstGeom prst="rect">
              <a:avLst/>
            </a:prstGeom>
          </p:spPr>
        </p:pic>
        <p:pic>
          <p:nvPicPr>
            <p:cNvPr id="66" name="Picture 65" descr="A red and orange circles with black text&#10;&#10;Description automatically generated">
              <a:extLst>
                <a:ext uri="{FF2B5EF4-FFF2-40B4-BE49-F238E27FC236}">
                  <a16:creationId xmlns:a16="http://schemas.microsoft.com/office/drawing/2014/main" id="{A66312A3-CDB3-2DAC-68DC-58136C51AC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6439" y="2043869"/>
              <a:ext cx="408271" cy="325838"/>
            </a:xfrm>
            <a:prstGeom prst="rect">
              <a:avLst/>
            </a:prstGeom>
          </p:spPr>
        </p:pic>
        <p:pic>
          <p:nvPicPr>
            <p:cNvPr id="67" name="Picture 66" descr="A bank building with a credit card&#10;&#10;Description automatically generated">
              <a:extLst>
                <a:ext uri="{FF2B5EF4-FFF2-40B4-BE49-F238E27FC236}">
                  <a16:creationId xmlns:a16="http://schemas.microsoft.com/office/drawing/2014/main" id="{F2C72345-0CEA-22EC-E8F7-04B34C28D7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9875" y="2517676"/>
              <a:ext cx="1099190" cy="1129810"/>
            </a:xfrm>
            <a:prstGeom prst="rect">
              <a:avLst/>
            </a:prstGeom>
          </p:spPr>
        </p:pic>
        <p:pic>
          <p:nvPicPr>
            <p:cNvPr id="68" name="Picture 67" descr="A hand holding a credit card&#10;&#10;Description automatically generated">
              <a:extLst>
                <a:ext uri="{FF2B5EF4-FFF2-40B4-BE49-F238E27FC236}">
                  <a16:creationId xmlns:a16="http://schemas.microsoft.com/office/drawing/2014/main" id="{7BE03FAC-EDB1-2DA9-A9F5-8303A5FA93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4010" y="4534814"/>
              <a:ext cx="690920" cy="710166"/>
            </a:xfrm>
            <a:prstGeom prst="rect">
              <a:avLst/>
            </a:prstGeom>
          </p:spPr>
        </p:pic>
        <p:pic>
          <p:nvPicPr>
            <p:cNvPr id="69" name="Picture 68" descr="A store with a coin&#10;&#10;Description automatically generated">
              <a:extLst>
                <a:ext uri="{FF2B5EF4-FFF2-40B4-BE49-F238E27FC236}">
                  <a16:creationId xmlns:a16="http://schemas.microsoft.com/office/drawing/2014/main" id="{13BCBD15-4427-FB89-04AA-BB63572DF3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56827" y="4507139"/>
              <a:ext cx="753731" cy="774727"/>
            </a:xfrm>
            <a:prstGeom prst="rect">
              <a:avLst/>
            </a:prstGeom>
          </p:spPr>
        </p:pic>
        <p:pic>
          <p:nvPicPr>
            <p:cNvPr id="70" name="Picture 69" descr="A building with columns and a dollar sign&#10;&#10;Description automatically generated">
              <a:extLst>
                <a:ext uri="{FF2B5EF4-FFF2-40B4-BE49-F238E27FC236}">
                  <a16:creationId xmlns:a16="http://schemas.microsoft.com/office/drawing/2014/main" id="{CB5A46EE-3541-3434-BAB5-912E243163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41124" y="2679078"/>
              <a:ext cx="785136" cy="807007"/>
            </a:xfrm>
            <a:prstGeom prst="rect">
              <a:avLst/>
            </a:prstGeom>
          </p:spPr>
        </p:pic>
        <p:cxnSp>
          <p:nvCxnSpPr>
            <p:cNvPr id="71" name="Connector: Elbow 70">
              <a:extLst>
                <a:ext uri="{FF2B5EF4-FFF2-40B4-BE49-F238E27FC236}">
                  <a16:creationId xmlns:a16="http://schemas.microsoft.com/office/drawing/2014/main" id="{46CB3C0F-789C-0B19-FB53-0469DF5763A7}"/>
                </a:ext>
              </a:extLst>
            </p:cNvPr>
            <p:cNvCxnSpPr>
              <a:cxnSpLocks/>
              <a:stCxn id="67" idx="0"/>
              <a:endCxn id="63" idx="2"/>
            </p:cNvCxnSpPr>
            <p:nvPr/>
          </p:nvCxnSpPr>
          <p:spPr>
            <a:xfrm rot="5400000" flipH="1" flipV="1">
              <a:off x="7959136" y="1800724"/>
              <a:ext cx="327286" cy="1106618"/>
            </a:xfrm>
            <a:prstGeom prst="bentConnector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E65F091-8F69-0874-5932-634C8FCE6EC0}"/>
                </a:ext>
              </a:extLst>
            </p:cNvPr>
            <p:cNvCxnSpPr>
              <a:cxnSpLocks/>
              <a:stCxn id="63" idx="0"/>
              <a:endCxn id="70" idx="0"/>
            </p:cNvCxnSpPr>
            <p:nvPr/>
          </p:nvCxnSpPr>
          <p:spPr>
            <a:xfrm>
              <a:off x="10257808" y="2190390"/>
              <a:ext cx="1075884" cy="488688"/>
            </a:xfrm>
            <a:prstGeom prst="bentConnector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EE24964-000F-3D94-21DA-6B5E867E6C8F}"/>
                </a:ext>
              </a:extLst>
            </p:cNvPr>
            <p:cNvCxnSpPr>
              <a:cxnSpLocks/>
            </p:cNvCxnSpPr>
            <p:nvPr/>
          </p:nvCxnSpPr>
          <p:spPr>
            <a:xfrm>
              <a:off x="7569470" y="3864110"/>
              <a:ext cx="0" cy="5810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EF8B15C-D3E8-0860-59EA-8FE6C24CA171}"/>
                </a:ext>
              </a:extLst>
            </p:cNvPr>
            <p:cNvCxnSpPr>
              <a:cxnSpLocks/>
            </p:cNvCxnSpPr>
            <p:nvPr/>
          </p:nvCxnSpPr>
          <p:spPr>
            <a:xfrm flipH="1">
              <a:off x="11333692" y="3864110"/>
              <a:ext cx="1" cy="5810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ZoneTexte 11">
              <a:extLst>
                <a:ext uri="{FF2B5EF4-FFF2-40B4-BE49-F238E27FC236}">
                  <a16:creationId xmlns:a16="http://schemas.microsoft.com/office/drawing/2014/main" id="{106E8FD9-EAD1-73A0-5804-48286A876B07}"/>
                </a:ext>
              </a:extLst>
            </p:cNvPr>
            <p:cNvSpPr txBox="1"/>
            <p:nvPr/>
          </p:nvSpPr>
          <p:spPr>
            <a:xfrm>
              <a:off x="7225395" y="3582936"/>
              <a:ext cx="688151"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Issuer</a:t>
              </a:r>
              <a:endParaRPr lang="fr-FR" sz="1200" b="1" dirty="0">
                <a:solidFill>
                  <a:schemeClr val="accent4"/>
                </a:solidFill>
                <a:cs typeface="Poppins" panose="00000500000000000000" pitchFamily="50" charset="0"/>
              </a:endParaRPr>
            </a:p>
          </p:txBody>
        </p:sp>
        <p:sp>
          <p:nvSpPr>
            <p:cNvPr id="76" name="ZoneTexte 11">
              <a:extLst>
                <a:ext uri="{FF2B5EF4-FFF2-40B4-BE49-F238E27FC236}">
                  <a16:creationId xmlns:a16="http://schemas.microsoft.com/office/drawing/2014/main" id="{4B23C11D-34B0-4EF2-15FF-0D2A0C1B92AA}"/>
                </a:ext>
              </a:extLst>
            </p:cNvPr>
            <p:cNvSpPr txBox="1"/>
            <p:nvPr/>
          </p:nvSpPr>
          <p:spPr>
            <a:xfrm>
              <a:off x="10873286" y="3582935"/>
              <a:ext cx="920813" cy="27665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Acquirer</a:t>
              </a:r>
              <a:endParaRPr lang="fr-FR" sz="1200" b="1" dirty="0">
                <a:solidFill>
                  <a:schemeClr val="accent4"/>
                </a:solidFill>
                <a:cs typeface="Poppins" panose="00000500000000000000" pitchFamily="50" charset="0"/>
              </a:endParaRPr>
            </a:p>
          </p:txBody>
        </p:sp>
        <p:sp>
          <p:nvSpPr>
            <p:cNvPr id="77" name="ZoneTexte 11">
              <a:extLst>
                <a:ext uri="{FF2B5EF4-FFF2-40B4-BE49-F238E27FC236}">
                  <a16:creationId xmlns:a16="http://schemas.microsoft.com/office/drawing/2014/main" id="{5BD2108D-A7B5-7F0E-CBE9-37C26FE0D431}"/>
                </a:ext>
              </a:extLst>
            </p:cNvPr>
            <p:cNvSpPr txBox="1"/>
            <p:nvPr/>
          </p:nvSpPr>
          <p:spPr>
            <a:xfrm>
              <a:off x="8763510" y="2787475"/>
              <a:ext cx="1403272" cy="461665"/>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Payment</a:t>
              </a:r>
              <a:r>
                <a:rPr lang="fr-FR" sz="1200" b="1" dirty="0">
                  <a:solidFill>
                    <a:schemeClr val="accent4"/>
                  </a:solidFill>
                  <a:cs typeface="Poppins" panose="00000500000000000000" pitchFamily="50" charset="0"/>
                </a:rPr>
                <a:t> Brand Network</a:t>
              </a:r>
            </a:p>
          </p:txBody>
        </p:sp>
        <p:sp>
          <p:nvSpPr>
            <p:cNvPr id="78" name="ZoneTexte 11">
              <a:extLst>
                <a:ext uri="{FF2B5EF4-FFF2-40B4-BE49-F238E27FC236}">
                  <a16:creationId xmlns:a16="http://schemas.microsoft.com/office/drawing/2014/main" id="{09E8FD02-E853-B736-267F-93C7C076AB53}"/>
                </a:ext>
              </a:extLst>
            </p:cNvPr>
            <p:cNvSpPr txBox="1"/>
            <p:nvPr/>
          </p:nvSpPr>
          <p:spPr>
            <a:xfrm>
              <a:off x="7019875" y="5263422"/>
              <a:ext cx="1099190"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Cardholder</a:t>
              </a:r>
              <a:endParaRPr lang="fr-FR" sz="1200" b="1" dirty="0">
                <a:solidFill>
                  <a:schemeClr val="accent4"/>
                </a:solidFill>
                <a:cs typeface="Poppins" panose="00000500000000000000" pitchFamily="50" charset="0"/>
              </a:endParaRPr>
            </a:p>
          </p:txBody>
        </p:sp>
        <p:sp>
          <p:nvSpPr>
            <p:cNvPr id="79" name="ZoneTexte 11">
              <a:extLst>
                <a:ext uri="{FF2B5EF4-FFF2-40B4-BE49-F238E27FC236}">
                  <a16:creationId xmlns:a16="http://schemas.microsoft.com/office/drawing/2014/main" id="{90BC49E4-849F-08F2-5B22-2C7CAB0C566C}"/>
                </a:ext>
              </a:extLst>
            </p:cNvPr>
            <p:cNvSpPr txBox="1"/>
            <p:nvPr/>
          </p:nvSpPr>
          <p:spPr>
            <a:xfrm>
              <a:off x="10828868" y="5263423"/>
              <a:ext cx="1009648"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Merchants</a:t>
              </a:r>
              <a:endParaRPr lang="fr-FR" sz="1200" b="1" dirty="0">
                <a:solidFill>
                  <a:schemeClr val="accent4"/>
                </a:solidFill>
                <a:cs typeface="Poppins" panose="00000500000000000000" pitchFamily="50" charset="0"/>
              </a:endParaRPr>
            </a:p>
          </p:txBody>
        </p:sp>
        <p:cxnSp>
          <p:nvCxnSpPr>
            <p:cNvPr id="80" name="Straight Arrow Connector 79">
              <a:extLst>
                <a:ext uri="{FF2B5EF4-FFF2-40B4-BE49-F238E27FC236}">
                  <a16:creationId xmlns:a16="http://schemas.microsoft.com/office/drawing/2014/main" id="{D8DAE0B5-779A-A0E2-C193-4C4326051178}"/>
                </a:ext>
              </a:extLst>
            </p:cNvPr>
            <p:cNvCxnSpPr>
              <a:cxnSpLocks/>
            </p:cNvCxnSpPr>
            <p:nvPr/>
          </p:nvCxnSpPr>
          <p:spPr>
            <a:xfrm>
              <a:off x="7936673" y="4889897"/>
              <a:ext cx="3014922" cy="0"/>
            </a:xfrm>
            <a:prstGeom prst="straightConnector1">
              <a:avLst/>
            </a:prstGeom>
            <a:ln w="38100">
              <a:solidFill>
                <a:schemeClr val="accent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007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1AA4D-7480-7B87-00B6-2C702FE7A93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5EBE5BE-A48C-E80A-3E48-7F7AD1C3AC6B}"/>
              </a:ext>
            </a:extLst>
          </p:cNvPr>
          <p:cNvSpPr>
            <a:spLocks noGrp="1"/>
          </p:cNvSpPr>
          <p:nvPr>
            <p:ph type="title"/>
          </p:nvPr>
        </p:nvSpPr>
        <p:spPr>
          <a:xfrm>
            <a:off x="175112" y="0"/>
            <a:ext cx="11701684" cy="1609344"/>
          </a:xfrm>
        </p:spPr>
        <p:txBody>
          <a:bodyPr>
            <a:normAutofit/>
          </a:bodyPr>
          <a:lstStyle/>
          <a:p>
            <a:r>
              <a:rPr lang="fr-FR" sz="3600" dirty="0"/>
              <a:t>Consigner et surveiller tous les accès aux composants du système et aux données des titulaires de cartes</a:t>
            </a:r>
            <a:endParaRPr lang="en-US" sz="3600" dirty="0"/>
          </a:p>
        </p:txBody>
      </p:sp>
      <p:sp>
        <p:nvSpPr>
          <p:cNvPr id="2" name="object 8">
            <a:extLst>
              <a:ext uri="{FF2B5EF4-FFF2-40B4-BE49-F238E27FC236}">
                <a16:creationId xmlns:a16="http://schemas.microsoft.com/office/drawing/2014/main" id="{A2B82D8A-AC8E-404F-2145-A91F4FDBD382}"/>
              </a:ext>
            </a:extLst>
          </p:cNvPr>
          <p:cNvSpPr txBox="1"/>
          <p:nvPr/>
        </p:nvSpPr>
        <p:spPr>
          <a:xfrm>
            <a:off x="315205" y="1463251"/>
            <a:ext cx="8071712" cy="3745256"/>
          </a:xfrm>
          <a:prstGeom prst="rect">
            <a:avLst/>
          </a:prstGeom>
        </p:spPr>
        <p:txBody>
          <a:bodyPr vert="horz" wrap="square" lIns="0" tIns="13335" rIns="0" bIns="0" rtlCol="0">
            <a:spAutoFit/>
          </a:bodyPr>
          <a:lstStyle/>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10.1.2 </a:t>
            </a:r>
            <a:r>
              <a:rPr lang="fr-FR" sz="1400" spc="-10" dirty="0">
                <a:cs typeface="Poppins" panose="00000500000000000000" pitchFamily="2" charset="0"/>
              </a:rPr>
              <a:t>a été ajoutée comme nouvelle exigence pour les rôles et les responsabilités. En effet, les rôles et les responsabilités pour l'exécution des activités de l’exigence 10 doivent être documentés, attribués et compris.</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10.4.1.1</a:t>
            </a:r>
            <a:r>
              <a:rPr lang="fr-FR" sz="1400" spc="-10" dirty="0">
                <a:cs typeface="Poppins" panose="00000500000000000000" pitchFamily="2" charset="0"/>
              </a:rPr>
              <a:t> a été ajoutée comme nouvelle exigence pour </a:t>
            </a:r>
            <a:r>
              <a:rPr lang="fr-FR" sz="1400" spc="-10" dirty="0">
                <a:solidFill>
                  <a:schemeClr val="accent5">
                    <a:lumMod val="75000"/>
                  </a:schemeClr>
                </a:solidFill>
                <a:cs typeface="Poppins" panose="00000500000000000000" pitchFamily="2" charset="0"/>
              </a:rPr>
              <a:t>l'utilisation de mécanismes automatisés</a:t>
            </a:r>
            <a:r>
              <a:rPr lang="fr-FR" sz="1400" spc="-10" dirty="0">
                <a:cs typeface="Poppins" panose="00000500000000000000" pitchFamily="2" charset="0"/>
              </a:rPr>
              <a:t> pour effectuer des revues des journaux d'audit.</a:t>
            </a:r>
          </a:p>
          <a:p>
            <a:pPr marL="755650" lvl="1" indent="-285750">
              <a:spcBef>
                <a:spcPts val="105"/>
              </a:spcBef>
              <a:spcAft>
                <a:spcPts val="1200"/>
              </a:spcAft>
              <a:buFont typeface="Wingdings" panose="05000000000000000000" pitchFamily="2" charset="2"/>
              <a:buChar char="§"/>
            </a:pPr>
            <a:r>
              <a:rPr lang="fr-FR" sz="1400" i="1" spc="-10" dirty="0">
                <a:cs typeface="Poppins" panose="00000500000000000000" pitchFamily="2" charset="0"/>
              </a:rPr>
              <a:t>En effet, les revues manuelles des journaux sont difficiles à réaliser, même pour un ou deux systèmes, en raison de la quantité de données de journaux générées. Cependant, l'utilisation d'outils de collecte, d'analyse et d'alerte des journaux automatisés (SIEM par exemple) peuvent faciliter le processus en identifiant les événements de journaux qui doivent être revus.</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10.7.2</a:t>
            </a:r>
            <a:r>
              <a:rPr lang="fr-FR" sz="1400" spc="-10" dirty="0">
                <a:cs typeface="Poppins" panose="00000500000000000000" pitchFamily="2" charset="0"/>
              </a:rPr>
              <a:t> a été ajoutée en tant que nouvelle exigence pour toutes les entités de </a:t>
            </a:r>
            <a:r>
              <a:rPr lang="fr-FR" sz="1400" spc="-10" dirty="0">
                <a:solidFill>
                  <a:schemeClr val="accent5">
                    <a:lumMod val="75000"/>
                  </a:schemeClr>
                </a:solidFill>
                <a:cs typeface="Poppins" panose="00000500000000000000" pitchFamily="2" charset="0"/>
              </a:rPr>
              <a:t>détecter, d'alerter et de traiter les défaillances des systèmes de contrôle de sécurité critiques. </a:t>
            </a:r>
            <a:r>
              <a:rPr lang="fr-FR" sz="1400" spc="-10" dirty="0">
                <a:cs typeface="Poppins" panose="00000500000000000000" pitchFamily="2" charset="0"/>
              </a:rPr>
              <a:t>Les défaillances typiques comprennent un système qui ne remplit plus sa fonction de sécurité ou qui ne fonctionne pas de la manière prévue, par exemple, un pare-feu qui efface ses règles ou se déconnecte.</a:t>
            </a:r>
          </a:p>
        </p:txBody>
      </p:sp>
      <p:pic>
        <p:nvPicPr>
          <p:cNvPr id="6" name="Picture 5" descr="A computer screen with a file on it&#10;&#10;Description automatically generated">
            <a:extLst>
              <a:ext uri="{FF2B5EF4-FFF2-40B4-BE49-F238E27FC236}">
                <a16:creationId xmlns:a16="http://schemas.microsoft.com/office/drawing/2014/main" id="{43E7F9BF-9900-525A-E56E-58640CA75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090" y="1822879"/>
            <a:ext cx="1188000" cy="1188000"/>
          </a:xfrm>
          <a:prstGeom prst="rect">
            <a:avLst/>
          </a:prstGeom>
        </p:spPr>
      </p:pic>
      <p:pic>
        <p:nvPicPr>
          <p:cNvPr id="7" name="Picture 6" descr="A magnifying glass and a paper with a check mark&#10;&#10;Description automatically generated">
            <a:extLst>
              <a:ext uri="{FF2B5EF4-FFF2-40B4-BE49-F238E27FC236}">
                <a16:creationId xmlns:a16="http://schemas.microsoft.com/office/drawing/2014/main" id="{FA7E6024-498E-C473-C599-D20E217B4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090" y="3253122"/>
            <a:ext cx="1188000" cy="1188000"/>
          </a:xfrm>
          <a:prstGeom prst="rect">
            <a:avLst/>
          </a:prstGeom>
        </p:spPr>
      </p:pic>
      <p:sp>
        <p:nvSpPr>
          <p:cNvPr id="8" name="TextBox 7">
            <a:extLst>
              <a:ext uri="{FF2B5EF4-FFF2-40B4-BE49-F238E27FC236}">
                <a16:creationId xmlns:a16="http://schemas.microsoft.com/office/drawing/2014/main" id="{D91E1B21-2990-3A7B-5174-F2500EC3A215}"/>
              </a:ext>
            </a:extLst>
          </p:cNvPr>
          <p:cNvSpPr txBox="1"/>
          <p:nvPr/>
        </p:nvSpPr>
        <p:spPr>
          <a:xfrm>
            <a:off x="315205" y="5309521"/>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12728797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BFE7BB-FDF0-A95D-E470-9DCCAC4E196C}"/>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53C9CA9A-260D-014D-576A-3C951FD0C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38D96818-7518-78C6-A1A7-101E09868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F76E316C-38D8-9047-1A7A-09E51E5A8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F8D28BCB-97F9-B36B-60A3-B6538365B5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76EC0B01-9B03-F681-C865-4838A3720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4ACDE3D0-80C5-A1BF-CA6C-9333F21FF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5F800381-C0DB-7C3D-FB10-1390192AA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85DDF7EA-96BE-C9CF-9B3E-32CE28A1BA51}"/>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11</a:t>
            </a:r>
          </a:p>
        </p:txBody>
      </p:sp>
      <p:sp>
        <p:nvSpPr>
          <p:cNvPr id="286" name="Rectangle 285">
            <a:extLst>
              <a:ext uri="{FF2B5EF4-FFF2-40B4-BE49-F238E27FC236}">
                <a16:creationId xmlns:a16="http://schemas.microsoft.com/office/drawing/2014/main" id="{66B12971-B05C-A134-52A0-3EEF03D5E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017D8FB0-F839-B99C-86B3-E3B347547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648876F4-1FF8-11E3-90A4-2AB4F7564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E3B40EAB-DF76-7259-38D7-DC2C6F43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979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AEA4D-3BCA-759F-7949-6BB96CCF4CE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7C92A24-B40E-8F5D-8778-E0D352B32861}"/>
              </a:ext>
            </a:extLst>
          </p:cNvPr>
          <p:cNvSpPr>
            <a:spLocks noGrp="1"/>
          </p:cNvSpPr>
          <p:nvPr>
            <p:ph type="title"/>
          </p:nvPr>
        </p:nvSpPr>
        <p:spPr>
          <a:xfrm>
            <a:off x="175112" y="0"/>
            <a:ext cx="11701684" cy="1609344"/>
          </a:xfrm>
        </p:spPr>
        <p:txBody>
          <a:bodyPr>
            <a:normAutofit/>
          </a:bodyPr>
          <a:lstStyle/>
          <a:p>
            <a:r>
              <a:rPr lang="fr-FR" sz="3600" dirty="0"/>
              <a:t>Tester régulièrement les réseaux et les systèmes de sécurité</a:t>
            </a:r>
            <a:endParaRPr lang="en-US" sz="3600" dirty="0"/>
          </a:p>
        </p:txBody>
      </p:sp>
      <p:sp>
        <p:nvSpPr>
          <p:cNvPr id="2" name="object 8">
            <a:extLst>
              <a:ext uri="{FF2B5EF4-FFF2-40B4-BE49-F238E27FC236}">
                <a16:creationId xmlns:a16="http://schemas.microsoft.com/office/drawing/2014/main" id="{481095BE-9B22-913E-1742-2FD1B3A884BE}"/>
              </a:ext>
            </a:extLst>
          </p:cNvPr>
          <p:cNvSpPr txBox="1"/>
          <p:nvPr/>
        </p:nvSpPr>
        <p:spPr>
          <a:xfrm>
            <a:off x="315205" y="1463251"/>
            <a:ext cx="8986112" cy="3406702"/>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Scans de vulnérabilités et tests d’intrusions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Tester la </a:t>
            </a:r>
            <a:r>
              <a:rPr lang="fr-FR" sz="1400" spc="-10" dirty="0">
                <a:solidFill>
                  <a:schemeClr val="accent5">
                    <a:lumMod val="75000"/>
                  </a:schemeClr>
                </a:solidFill>
                <a:cs typeface="Poppins" panose="00000500000000000000" pitchFamily="2" charset="0"/>
              </a:rPr>
              <a:t>présence de points d’accès sans-fil trimestriellement</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Scan des vulnérabilités interne, au moins chaque trimestre :</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Scan externe à réaliser avec un </a:t>
            </a:r>
            <a:r>
              <a:rPr lang="fr-FR" sz="1400" i="1" spc="-10" dirty="0">
                <a:solidFill>
                  <a:schemeClr val="accent5">
                    <a:lumMod val="75000"/>
                  </a:schemeClr>
                </a:solidFill>
                <a:cs typeface="Poppins" panose="00000500000000000000" pitchFamily="2" charset="0"/>
              </a:rPr>
              <a:t>outil ASV (</a:t>
            </a:r>
            <a:r>
              <a:rPr lang="fr-FR" sz="1400" i="1" spc="-10" dirty="0" err="1">
                <a:solidFill>
                  <a:schemeClr val="accent5">
                    <a:lumMod val="75000"/>
                  </a:schemeClr>
                </a:solidFill>
                <a:cs typeface="Poppins" panose="00000500000000000000" pitchFamily="2" charset="0"/>
              </a:rPr>
              <a:t>Approved</a:t>
            </a:r>
            <a:r>
              <a:rPr lang="fr-FR" sz="1400" i="1" spc="-10" dirty="0">
                <a:solidFill>
                  <a:schemeClr val="accent5">
                    <a:lumMod val="75000"/>
                  </a:schemeClr>
                </a:solidFill>
                <a:cs typeface="Poppins" panose="00000500000000000000" pitchFamily="2" charset="0"/>
              </a:rPr>
              <a:t> Scanning </a:t>
            </a:r>
            <a:r>
              <a:rPr lang="fr-FR" sz="1400" i="1" spc="-10" dirty="0" err="1">
                <a:solidFill>
                  <a:schemeClr val="accent5">
                    <a:lumMod val="75000"/>
                  </a:schemeClr>
                </a:solidFill>
                <a:cs typeface="Poppins" panose="00000500000000000000" pitchFamily="2" charset="0"/>
              </a:rPr>
              <a:t>Vendor</a:t>
            </a:r>
            <a:r>
              <a:rPr lang="fr-FR" sz="1400" i="1" spc="-10" dirty="0">
                <a:solidFill>
                  <a:schemeClr val="accent5">
                    <a:lumMod val="75000"/>
                  </a:schemeClr>
                </a:solidFill>
                <a:cs typeface="Poppins" panose="00000500000000000000" pitchFamily="2" charset="0"/>
              </a:rPr>
              <a:t>) </a:t>
            </a:r>
            <a:r>
              <a:rPr lang="fr-FR" sz="1400" i="1" spc="-10" dirty="0">
                <a:cs typeface="Poppins" panose="00000500000000000000" pitchFamily="2" charset="0"/>
              </a:rPr>
              <a:t>à une fréquence trimestrielle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Tests d’intrusions une fois par an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Réseaux </a:t>
            </a:r>
            <a:r>
              <a:rPr lang="fr-FR" sz="1400" spc="-10" dirty="0">
                <a:solidFill>
                  <a:schemeClr val="accent5">
                    <a:lumMod val="75000"/>
                  </a:schemeClr>
                </a:solidFill>
                <a:cs typeface="Poppins" panose="00000500000000000000" pitchFamily="2" charset="0"/>
              </a:rPr>
              <a:t>internes </a:t>
            </a:r>
            <a:r>
              <a:rPr lang="fr-FR" sz="1400" spc="-10" dirty="0">
                <a:cs typeface="Poppins" panose="00000500000000000000" pitchFamily="2" charset="0"/>
              </a:rPr>
              <a:t>et</a:t>
            </a:r>
            <a:r>
              <a:rPr lang="fr-FR" sz="1400" spc="-10" dirty="0">
                <a:solidFill>
                  <a:schemeClr val="accent5">
                    <a:lumMod val="75000"/>
                  </a:schemeClr>
                </a:solidFill>
                <a:cs typeface="Poppins" panose="00000500000000000000" pitchFamily="2" charset="0"/>
              </a:rPr>
              <a:t> externes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Après tout </a:t>
            </a:r>
            <a:r>
              <a:rPr lang="fr-FR" sz="1400" spc="-10" dirty="0">
                <a:solidFill>
                  <a:schemeClr val="accent4"/>
                </a:solidFill>
                <a:cs typeface="Poppins" panose="00000500000000000000" pitchFamily="2" charset="0"/>
              </a:rPr>
              <a:t>changement significatif </a:t>
            </a:r>
            <a:r>
              <a:rPr lang="fr-FR" sz="1400" spc="-10" dirty="0">
                <a:cs typeface="Poppins" panose="00000500000000000000" pitchFamily="2" charset="0"/>
              </a:rPr>
              <a:t>des applicatifs ou des systèmes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Confirmer </a:t>
            </a:r>
            <a:r>
              <a:rPr lang="fr-FR" sz="1400" spc="-10" dirty="0">
                <a:solidFill>
                  <a:schemeClr val="accent4"/>
                </a:solidFill>
                <a:cs typeface="Poppins" panose="00000500000000000000" pitchFamily="2" charset="0"/>
              </a:rPr>
              <a:t>l’efficacité des mécanismes d’isolation </a:t>
            </a:r>
            <a:r>
              <a:rPr lang="fr-FR" sz="1400" spc="-10" dirty="0">
                <a:cs typeface="Poppins" panose="00000500000000000000" pitchFamily="2" charset="0"/>
              </a:rPr>
              <a:t>de l’environnement des données de porteurs de carte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Pour les fournisseurs de services:</a:t>
            </a:r>
          </a:p>
          <a:p>
            <a:pPr marL="1212850" lvl="2" indent="-285750">
              <a:spcBef>
                <a:spcPts val="105"/>
              </a:spcBef>
              <a:spcAft>
                <a:spcPts val="600"/>
              </a:spcAft>
              <a:buFont typeface="Courier New" panose="02070309020205020404" pitchFamily="49" charset="0"/>
              <a:buChar char="o"/>
            </a:pPr>
            <a:r>
              <a:rPr lang="fr-FR" sz="1400" spc="-10" dirty="0">
                <a:cs typeface="Poppins" panose="00000500000000000000" pitchFamily="2" charset="0"/>
              </a:rPr>
              <a:t>Effectuer ces tests sur </a:t>
            </a:r>
            <a:r>
              <a:rPr lang="fr-FR" sz="1400" spc="-10" dirty="0">
                <a:solidFill>
                  <a:schemeClr val="accent4"/>
                </a:solidFill>
                <a:cs typeface="Poppins" panose="00000500000000000000" pitchFamily="2" charset="0"/>
              </a:rPr>
              <a:t>les contrôles de segmentation,</a:t>
            </a:r>
            <a:r>
              <a:rPr lang="fr-FR" sz="1400" spc="-10" dirty="0">
                <a:cs typeface="Poppins" panose="00000500000000000000" pitchFamily="2" charset="0"/>
              </a:rPr>
              <a:t> au moins chaque semestre, et à la suite de tout changement de ces contrôles</a:t>
            </a:r>
          </a:p>
        </p:txBody>
      </p:sp>
      <p:grpSp>
        <p:nvGrpSpPr>
          <p:cNvPr id="7" name="Group 6">
            <a:extLst>
              <a:ext uri="{FF2B5EF4-FFF2-40B4-BE49-F238E27FC236}">
                <a16:creationId xmlns:a16="http://schemas.microsoft.com/office/drawing/2014/main" id="{23EE80DC-B326-D939-FF6F-51663936EEF1}"/>
              </a:ext>
            </a:extLst>
          </p:cNvPr>
          <p:cNvGrpSpPr/>
          <p:nvPr/>
        </p:nvGrpSpPr>
        <p:grpSpPr>
          <a:xfrm>
            <a:off x="9301317" y="1609344"/>
            <a:ext cx="2448000" cy="2556000"/>
            <a:chOff x="9675628" y="2081155"/>
            <a:chExt cx="1968892" cy="2139971"/>
          </a:xfrm>
        </p:grpSpPr>
        <p:pic>
          <p:nvPicPr>
            <p:cNvPr id="4" name="Picture 3" descr="Blue line art of a bug and key&#10;&#10;Description automatically generated">
              <a:extLst>
                <a:ext uri="{FF2B5EF4-FFF2-40B4-BE49-F238E27FC236}">
                  <a16:creationId xmlns:a16="http://schemas.microsoft.com/office/drawing/2014/main" id="{86EAC072-7B31-A31D-3B04-368C10AC5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8520" y="2081155"/>
              <a:ext cx="1836000" cy="1982880"/>
            </a:xfrm>
            <a:prstGeom prst="rect">
              <a:avLst/>
            </a:prstGeom>
          </p:spPr>
        </p:pic>
        <p:sp>
          <p:nvSpPr>
            <p:cNvPr id="6" name="Rectangle 5">
              <a:extLst>
                <a:ext uri="{FF2B5EF4-FFF2-40B4-BE49-F238E27FC236}">
                  <a16:creationId xmlns:a16="http://schemas.microsoft.com/office/drawing/2014/main" id="{76D049A3-F1DB-27CC-036E-B514EACCBDE0}"/>
                </a:ext>
              </a:extLst>
            </p:cNvPr>
            <p:cNvSpPr/>
            <p:nvPr/>
          </p:nvSpPr>
          <p:spPr>
            <a:xfrm>
              <a:off x="9675628" y="3583172"/>
              <a:ext cx="1968892" cy="637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478139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F928E-0FAB-51A4-3271-3E34A80C3A2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F1F7D4A-CB45-2438-9291-9D761447ABEC}"/>
              </a:ext>
            </a:extLst>
          </p:cNvPr>
          <p:cNvSpPr>
            <a:spLocks noGrp="1"/>
          </p:cNvSpPr>
          <p:nvPr>
            <p:ph type="title"/>
          </p:nvPr>
        </p:nvSpPr>
        <p:spPr>
          <a:xfrm>
            <a:off x="175112" y="0"/>
            <a:ext cx="11701684" cy="1609344"/>
          </a:xfrm>
        </p:spPr>
        <p:txBody>
          <a:bodyPr>
            <a:normAutofit/>
          </a:bodyPr>
          <a:lstStyle/>
          <a:p>
            <a:r>
              <a:rPr lang="fr-FR" sz="3600" dirty="0"/>
              <a:t>Tester régulièrement les réseaux et les systèmes de sécurité</a:t>
            </a:r>
            <a:endParaRPr lang="en-US" sz="3600" dirty="0"/>
          </a:p>
        </p:txBody>
      </p:sp>
      <p:sp>
        <p:nvSpPr>
          <p:cNvPr id="2" name="object 8">
            <a:extLst>
              <a:ext uri="{FF2B5EF4-FFF2-40B4-BE49-F238E27FC236}">
                <a16:creationId xmlns:a16="http://schemas.microsoft.com/office/drawing/2014/main" id="{4E725C23-D829-EC58-F0C5-E0D66111226B}"/>
              </a:ext>
            </a:extLst>
          </p:cNvPr>
          <p:cNvSpPr txBox="1"/>
          <p:nvPr/>
        </p:nvSpPr>
        <p:spPr>
          <a:xfrm>
            <a:off x="315205" y="1463251"/>
            <a:ext cx="7334292" cy="3101490"/>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IDS et contrôle d’intégrité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Utiliser des </a:t>
            </a:r>
            <a:r>
              <a:rPr lang="fr-FR" sz="1400" spc="-10" dirty="0">
                <a:solidFill>
                  <a:schemeClr val="accent4"/>
                </a:solidFill>
                <a:cs typeface="Poppins" panose="00000500000000000000" pitchFamily="2" charset="0"/>
              </a:rPr>
              <a:t>IDS / IPS </a:t>
            </a:r>
            <a:r>
              <a:rPr lang="fr-FR" sz="1400" spc="-10" dirty="0">
                <a:cs typeface="Poppins" panose="00000500000000000000" pitchFamily="2" charset="0"/>
              </a:rPr>
              <a: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Network-IPS et Host-IDS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Alerte du personnel en cas de détection d’un incident de sécurité</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Maintenir à jour les bases de signatures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Contrôler </a:t>
            </a:r>
            <a:r>
              <a:rPr lang="fr-FR" sz="1400" spc="-10" dirty="0">
                <a:solidFill>
                  <a:schemeClr val="accent4"/>
                </a:solidFill>
                <a:cs typeface="Poppins" panose="00000500000000000000" pitchFamily="2" charset="0"/>
              </a:rPr>
              <a:t>l’intégrité des fichiers </a:t>
            </a:r>
            <a:r>
              <a:rPr lang="fr-FR" sz="1400" spc="-10" dirty="0">
                <a:cs typeface="Poppins" panose="00000500000000000000" pitchFamily="2" charset="0"/>
              </a:rPr>
              <a: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Applicable pour les exécutables, fichiers de configuration, fichiers de logs et fichiers critiques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Une fréquence de comparaison des fichiers au minimum hebdomadaire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Mise en œuvre d’un processus pour répondre à n’importe quelle alerte générée par les mécanismes de détection des changements</a:t>
            </a:r>
          </a:p>
        </p:txBody>
      </p:sp>
      <p:pic>
        <p:nvPicPr>
          <p:cNvPr id="4" name="Picture 3" descr="A red and black logo&#10;&#10;Description automatically generated">
            <a:extLst>
              <a:ext uri="{FF2B5EF4-FFF2-40B4-BE49-F238E27FC236}">
                <a16:creationId xmlns:a16="http://schemas.microsoft.com/office/drawing/2014/main" id="{9E6F9B8F-7BC3-4863-5E4B-F33C17D1B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05" y="1630819"/>
            <a:ext cx="1764000" cy="1764000"/>
          </a:xfrm>
          <a:prstGeom prst="rect">
            <a:avLst/>
          </a:prstGeom>
        </p:spPr>
      </p:pic>
    </p:spTree>
    <p:extLst>
      <p:ext uri="{BB962C8B-B14F-4D97-AF65-F5344CB8AC3E}">
        <p14:creationId xmlns:p14="http://schemas.microsoft.com/office/powerpoint/2010/main" val="8831688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174F-C6B0-774A-EAAD-C57C17ACEA1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C0888E4-C693-52B0-EC89-5E43DA484EAD}"/>
              </a:ext>
            </a:extLst>
          </p:cNvPr>
          <p:cNvSpPr>
            <a:spLocks noGrp="1"/>
          </p:cNvSpPr>
          <p:nvPr>
            <p:ph type="title"/>
          </p:nvPr>
        </p:nvSpPr>
        <p:spPr>
          <a:xfrm>
            <a:off x="175112" y="0"/>
            <a:ext cx="11701684" cy="1609344"/>
          </a:xfrm>
        </p:spPr>
        <p:txBody>
          <a:bodyPr>
            <a:normAutofit/>
          </a:bodyPr>
          <a:lstStyle/>
          <a:p>
            <a:r>
              <a:rPr lang="fr-FR" sz="3600" dirty="0"/>
              <a:t>Tester régulièrement les réseaux et les systèmes de sécurité</a:t>
            </a:r>
            <a:endParaRPr lang="en-US" sz="3600" dirty="0"/>
          </a:p>
        </p:txBody>
      </p:sp>
      <p:sp>
        <p:nvSpPr>
          <p:cNvPr id="6" name="object 8">
            <a:extLst>
              <a:ext uri="{FF2B5EF4-FFF2-40B4-BE49-F238E27FC236}">
                <a16:creationId xmlns:a16="http://schemas.microsoft.com/office/drawing/2014/main" id="{847A1892-5F07-5901-4EE0-178696681927}"/>
              </a:ext>
            </a:extLst>
          </p:cNvPr>
          <p:cNvSpPr txBox="1"/>
          <p:nvPr/>
        </p:nvSpPr>
        <p:spPr>
          <a:xfrm>
            <a:off x="315205" y="1463251"/>
            <a:ext cx="7727582" cy="3604192"/>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11.1.2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l’exigence 11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11.3.1.1</a:t>
            </a:r>
            <a:r>
              <a:rPr lang="fr-FR" sz="1400" spc="-10" dirty="0">
                <a:cs typeface="Poppins" panose="00000500000000000000" pitchFamily="2" charset="0"/>
              </a:rPr>
              <a:t> a été ajoutée comme nouvelle exigence de </a:t>
            </a:r>
            <a:r>
              <a:rPr lang="fr-FR" sz="1400" spc="-10" dirty="0">
                <a:solidFill>
                  <a:schemeClr val="accent4"/>
                </a:solidFill>
                <a:cs typeface="Poppins" panose="00000500000000000000" pitchFamily="2" charset="0"/>
              </a:rPr>
              <a:t>gestion de toutes les autres vulnérabilités applicables </a:t>
            </a:r>
            <a:r>
              <a:rPr lang="fr-FR" sz="1400" spc="-10" dirty="0">
                <a:cs typeface="Poppins" panose="00000500000000000000" pitchFamily="2" charset="0"/>
              </a:rPr>
              <a:t>(celles qui ne sont pas classées comme à haut risque ou critiques) découvertes lors des scans des vulnérabilités internes, car toutes les vulnérabilités, quelle que soit leur criticité, constituent un vecteur d'attaque potentiel et doivent donc être traitées périodiquement.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11.3.1.2</a:t>
            </a:r>
            <a:r>
              <a:rPr lang="fr-FR" sz="1400" spc="-10" dirty="0">
                <a:cs typeface="Poppins" panose="00000500000000000000" pitchFamily="2" charset="0"/>
              </a:rPr>
              <a:t> a été ajoutée en tant que nouvelle exigence pour </a:t>
            </a:r>
            <a:r>
              <a:rPr lang="fr-FR" sz="1400" spc="-10" dirty="0">
                <a:solidFill>
                  <a:schemeClr val="accent4"/>
                </a:solidFill>
                <a:cs typeface="Poppins" panose="00000500000000000000" pitchFamily="2" charset="0"/>
              </a:rPr>
              <a:t>effectuer des scans des vulnérabilités internes via un scan authentifié, </a:t>
            </a:r>
            <a:r>
              <a:rPr lang="fr-FR" sz="1400" spc="-10" dirty="0">
                <a:cs typeface="Poppins" panose="00000500000000000000" pitchFamily="2" charset="0"/>
              </a:rPr>
              <a:t>cela peut être réalisé selon la démarche suivante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Les systèmes </a:t>
            </a:r>
            <a:r>
              <a:rPr lang="fr-FR" sz="1400" spc="-10" dirty="0">
                <a:solidFill>
                  <a:schemeClr val="accent4"/>
                </a:solidFill>
                <a:cs typeface="Poppins" panose="00000500000000000000" pitchFamily="2" charset="0"/>
              </a:rPr>
              <a:t>qui ne sont pas en mesure d'accepter les informations d'identification </a:t>
            </a:r>
            <a:r>
              <a:rPr lang="fr-FR" sz="1400" spc="-10" dirty="0">
                <a:cs typeface="Poppins" panose="00000500000000000000" pitchFamily="2" charset="0"/>
              </a:rPr>
              <a:t>pour le scan authentifié sont </a:t>
            </a:r>
            <a:r>
              <a:rPr lang="fr-FR" sz="1400" spc="-10" dirty="0">
                <a:solidFill>
                  <a:schemeClr val="accent4"/>
                </a:solidFill>
                <a:cs typeface="Poppins" panose="00000500000000000000" pitchFamily="2" charset="0"/>
              </a:rPr>
              <a:t>documentés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Des </a:t>
            </a:r>
            <a:r>
              <a:rPr lang="fr-FR" sz="1400" spc="-10" dirty="0">
                <a:solidFill>
                  <a:schemeClr val="accent4"/>
                </a:solidFill>
                <a:cs typeface="Poppins" panose="00000500000000000000" pitchFamily="2" charset="0"/>
              </a:rPr>
              <a:t>privilèges suffisants </a:t>
            </a:r>
            <a:r>
              <a:rPr lang="fr-FR" sz="1400" spc="-10" dirty="0">
                <a:cs typeface="Poppins" panose="00000500000000000000" pitchFamily="2" charset="0"/>
              </a:rPr>
              <a:t>sont utilisés pour les systèmes qui acceptent les informations d'identification pour réaliser les scans des vulnérabilités internes.</a:t>
            </a:r>
          </a:p>
        </p:txBody>
      </p:sp>
      <p:pic>
        <p:nvPicPr>
          <p:cNvPr id="7" name="Picture 6" descr="A red and black logo&#10;&#10;Description automatically generated">
            <a:extLst>
              <a:ext uri="{FF2B5EF4-FFF2-40B4-BE49-F238E27FC236}">
                <a16:creationId xmlns:a16="http://schemas.microsoft.com/office/drawing/2014/main" id="{42FF2FA4-4366-0B88-0FCE-614C9DCB8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05" y="1630819"/>
            <a:ext cx="1764000" cy="1764000"/>
          </a:xfrm>
          <a:prstGeom prst="rect">
            <a:avLst/>
          </a:prstGeom>
        </p:spPr>
      </p:pic>
    </p:spTree>
    <p:extLst>
      <p:ext uri="{BB962C8B-B14F-4D97-AF65-F5344CB8AC3E}">
        <p14:creationId xmlns:p14="http://schemas.microsoft.com/office/powerpoint/2010/main" val="1417295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6BD4F-6566-3312-3237-AC38D9CD9B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C7CEA8D-23C7-F1D6-2BE4-0B9C6B7526F9}"/>
              </a:ext>
            </a:extLst>
          </p:cNvPr>
          <p:cNvSpPr>
            <a:spLocks noGrp="1"/>
          </p:cNvSpPr>
          <p:nvPr>
            <p:ph type="title"/>
          </p:nvPr>
        </p:nvSpPr>
        <p:spPr>
          <a:xfrm>
            <a:off x="175112" y="0"/>
            <a:ext cx="11701684" cy="1609344"/>
          </a:xfrm>
        </p:spPr>
        <p:txBody>
          <a:bodyPr>
            <a:normAutofit/>
          </a:bodyPr>
          <a:lstStyle/>
          <a:p>
            <a:r>
              <a:rPr lang="fr-FR" sz="3600" dirty="0"/>
              <a:t>Tester régulièrement les réseaux et les systèmes de sécurité</a:t>
            </a:r>
            <a:endParaRPr lang="en-US" sz="3600" dirty="0"/>
          </a:p>
        </p:txBody>
      </p:sp>
      <p:sp>
        <p:nvSpPr>
          <p:cNvPr id="2" name="object 8">
            <a:extLst>
              <a:ext uri="{FF2B5EF4-FFF2-40B4-BE49-F238E27FC236}">
                <a16:creationId xmlns:a16="http://schemas.microsoft.com/office/drawing/2014/main" id="{25F77784-C54A-540C-7D3F-8C694425D1A2}"/>
              </a:ext>
            </a:extLst>
          </p:cNvPr>
          <p:cNvSpPr txBox="1"/>
          <p:nvPr/>
        </p:nvSpPr>
        <p:spPr>
          <a:xfrm>
            <a:off x="315205" y="1463251"/>
            <a:ext cx="7481776" cy="1826782"/>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11.6.1</a:t>
            </a:r>
            <a:r>
              <a:rPr lang="fr-FR" sz="1400" spc="-10" dirty="0">
                <a:cs typeface="Poppins" panose="00000500000000000000" pitchFamily="2" charset="0"/>
              </a:rPr>
              <a:t> a été ajoutée en tant que nouvelle exigence pour </a:t>
            </a:r>
            <a:r>
              <a:rPr lang="fr-FR" sz="1400" spc="-10" dirty="0">
                <a:solidFill>
                  <a:schemeClr val="accent4"/>
                </a:solidFill>
                <a:cs typeface="Poppins" panose="00000500000000000000" pitchFamily="2" charset="0"/>
              </a:rPr>
              <a:t>déployer un mécanisme de détection des modifications et des altérations </a:t>
            </a:r>
            <a:r>
              <a:rPr lang="fr-FR" sz="1400" spc="-10" dirty="0">
                <a:cs typeface="Poppins" panose="00000500000000000000" pitchFamily="2" charset="0"/>
              </a:rPr>
              <a:t>afin de signaler les modifications non autorisées des en-têtes HTTP et du contenu des pages de paiement telles qu'elles sont reçues par le navigateur du consommateur.</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En comparant la version actuelle de l'en-tête HTTP et le contenu actif des pages de paiement, tels qu'ils sont reçus par le navigateur du consommateur, il est possible de détecter les modifications non autorisées qui peuvent indiquer une attaque par Skimming.</a:t>
            </a:r>
          </a:p>
        </p:txBody>
      </p:sp>
      <p:pic>
        <p:nvPicPr>
          <p:cNvPr id="4" name="Picture 3" descr="A red and black logo&#10;&#10;Description automatically generated">
            <a:extLst>
              <a:ext uri="{FF2B5EF4-FFF2-40B4-BE49-F238E27FC236}">
                <a16:creationId xmlns:a16="http://schemas.microsoft.com/office/drawing/2014/main" id="{64448919-038C-4505-D443-900A158DC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805" y="1630819"/>
            <a:ext cx="1764000" cy="1764000"/>
          </a:xfrm>
          <a:prstGeom prst="rect">
            <a:avLst/>
          </a:prstGeom>
        </p:spPr>
      </p:pic>
      <p:sp>
        <p:nvSpPr>
          <p:cNvPr id="3" name="TextBox 2">
            <a:extLst>
              <a:ext uri="{FF2B5EF4-FFF2-40B4-BE49-F238E27FC236}">
                <a16:creationId xmlns:a16="http://schemas.microsoft.com/office/drawing/2014/main" id="{DE7DFF4D-9A61-54E0-29EC-268E73E54AEF}"/>
              </a:ext>
            </a:extLst>
          </p:cNvPr>
          <p:cNvSpPr txBox="1"/>
          <p:nvPr/>
        </p:nvSpPr>
        <p:spPr>
          <a:xfrm>
            <a:off x="315205" y="3466338"/>
            <a:ext cx="8927118"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Cette exigence est bonne pratique jusqu’au 31 Mars 2025. </a:t>
            </a:r>
          </a:p>
        </p:txBody>
      </p:sp>
      <p:sp>
        <p:nvSpPr>
          <p:cNvPr id="6" name="TextBox 5">
            <a:extLst>
              <a:ext uri="{FF2B5EF4-FFF2-40B4-BE49-F238E27FC236}">
                <a16:creationId xmlns:a16="http://schemas.microsoft.com/office/drawing/2014/main" id="{06F04359-6F4F-8016-CD83-F3BF5814C631}"/>
              </a:ext>
            </a:extLst>
          </p:cNvPr>
          <p:cNvSpPr txBox="1"/>
          <p:nvPr/>
        </p:nvSpPr>
        <p:spPr>
          <a:xfrm>
            <a:off x="315205" y="3748223"/>
            <a:ext cx="8927118" cy="307777"/>
          </a:xfrm>
          <a:prstGeom prst="rect">
            <a:avLst/>
          </a:prstGeom>
          <a:noFill/>
        </p:spPr>
        <p:txBody>
          <a:bodyPr wrap="square" rtlCol="0">
            <a:spAutoFit/>
          </a:bodyPr>
          <a:lstStyle/>
          <a:p>
            <a:r>
              <a:rPr lang="fr-FR" sz="1400" i="1" u="sng" dirty="0">
                <a:solidFill>
                  <a:srgbClr val="C00000"/>
                </a:solidFill>
                <a:cs typeface="Poppins" panose="00000500000000000000" pitchFamily="2" charset="0"/>
              </a:rPr>
              <a:t>Note :</a:t>
            </a:r>
            <a:r>
              <a:rPr lang="fr-FR" sz="1400" i="1" dirty="0">
                <a:solidFill>
                  <a:srgbClr val="C00000"/>
                </a:solidFill>
                <a:cs typeface="Poppins" panose="00000500000000000000" pitchFamily="2" charset="0"/>
              </a:rPr>
              <a:t> Cette exigence n’est pas applicable à PUSH. </a:t>
            </a:r>
          </a:p>
        </p:txBody>
      </p:sp>
    </p:spTree>
    <p:extLst>
      <p:ext uri="{BB962C8B-B14F-4D97-AF65-F5344CB8AC3E}">
        <p14:creationId xmlns:p14="http://schemas.microsoft.com/office/powerpoint/2010/main" val="3011052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3CAB50-3FDE-27B7-F266-0B1143C8240D}"/>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7507CA76-F731-680F-0F16-9765B0F5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A4D2C6D2-B81A-401F-02CB-13F2FA1E0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6C285E06-0EB4-997B-E8DB-B7A75D8CBA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7FD87E13-A3A9-9B2B-C5ED-7A44640954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38C515FC-DE98-E4CF-0753-A29560EB6B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9CD6C57C-D59D-2311-CD4E-61974A251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638D2938-2FAC-CBF9-4EF1-D2F7D672B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FE778D6F-3066-62FC-33F6-FA21E05ADDCA}"/>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12</a:t>
            </a:r>
          </a:p>
        </p:txBody>
      </p:sp>
      <p:sp>
        <p:nvSpPr>
          <p:cNvPr id="286" name="Rectangle 285">
            <a:extLst>
              <a:ext uri="{FF2B5EF4-FFF2-40B4-BE49-F238E27FC236}">
                <a16:creationId xmlns:a16="http://schemas.microsoft.com/office/drawing/2014/main" id="{68A31FDF-C41F-878E-2379-A681368AC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795FA9F2-4670-6115-A0C9-60A6548820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30F0354F-34DC-708A-2F7F-558333E2BA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428CDB7D-D2FB-CC48-EE97-2BC9346B3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259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B1E86-932D-E82C-8F9D-6CC67CD56A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9F3E2B-7D86-80D9-B26E-6EFE952F014F}"/>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0A1E16D9-85B6-EA4F-334A-BAFD1449E971}"/>
              </a:ext>
            </a:extLst>
          </p:cNvPr>
          <p:cNvSpPr txBox="1"/>
          <p:nvPr/>
        </p:nvSpPr>
        <p:spPr>
          <a:xfrm>
            <a:off x="315204" y="1463251"/>
            <a:ext cx="8347015" cy="2796278"/>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Politique de Sécurité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Écrire, diffuser et mettre à jour une politique de sécurité adressant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L’ensemble des </a:t>
            </a:r>
            <a:r>
              <a:rPr lang="fr-FR" sz="1400" spc="-10" dirty="0">
                <a:solidFill>
                  <a:schemeClr val="accent4"/>
                </a:solidFill>
                <a:cs typeface="Poppins" panose="00000500000000000000" pitchFamily="2" charset="0"/>
              </a:rPr>
              <a:t>mesures de sécurité </a:t>
            </a:r>
            <a:r>
              <a:rPr lang="fr-FR" sz="1400" spc="-10" dirty="0">
                <a:cs typeface="Poppins" panose="00000500000000000000" pitchFamily="2" charset="0"/>
              </a:rPr>
              <a:t>à mettre en place afin de protéger les ressources les plus précieuses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La </a:t>
            </a:r>
            <a:r>
              <a:rPr lang="fr-FR" sz="1400" spc="-10" dirty="0">
                <a:solidFill>
                  <a:schemeClr val="accent4"/>
                </a:solidFill>
                <a:cs typeface="Poppins" panose="00000500000000000000" pitchFamily="2" charset="0"/>
              </a:rPr>
              <a:t>revue</a:t>
            </a:r>
            <a:r>
              <a:rPr lang="fr-FR" sz="1400" spc="-10" dirty="0">
                <a:cs typeface="Poppins" panose="00000500000000000000" pitchFamily="2" charset="0"/>
              </a:rPr>
              <a:t> et la </a:t>
            </a:r>
            <a:r>
              <a:rPr lang="fr-FR" sz="1400" spc="-10" dirty="0">
                <a:solidFill>
                  <a:schemeClr val="accent4"/>
                </a:solidFill>
                <a:cs typeface="Poppins" panose="00000500000000000000" pitchFamily="2" charset="0"/>
              </a:rPr>
              <a:t>mise à jour annuelle </a:t>
            </a:r>
            <a:r>
              <a:rPr lang="fr-FR" sz="1400" spc="-10" dirty="0">
                <a:cs typeface="Poppins" panose="00000500000000000000" pitchFamily="2" charset="0"/>
              </a:rPr>
              <a:t>de la politique de sécurité même</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b="1" spc="-10" dirty="0">
                <a:cs typeface="Poppins" panose="00000500000000000000" pitchFamily="2" charset="0"/>
              </a:rPr>
              <a:t>Analyse de risques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L’objectif est d’identifier </a:t>
            </a:r>
            <a:r>
              <a:rPr lang="fr-FR" sz="1400" spc="-10" dirty="0">
                <a:solidFill>
                  <a:schemeClr val="accent4"/>
                </a:solidFill>
                <a:cs typeface="Poppins" panose="00000500000000000000" pitchFamily="2" charset="0"/>
              </a:rPr>
              <a:t>les menaces et les vulnérabilités </a:t>
            </a:r>
            <a:r>
              <a:rPr lang="fr-FR" sz="1400" spc="-10" dirty="0">
                <a:cs typeface="Poppins" panose="00000500000000000000" pitchFamily="2" charset="0"/>
              </a:rPr>
              <a:t>pouvant avoir un impact négatif sur l'activité de l'organisation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Évaluation </a:t>
            </a:r>
            <a:r>
              <a:rPr lang="fr-FR" sz="1400" spc="-10" dirty="0">
                <a:solidFill>
                  <a:schemeClr val="accent4"/>
                </a:solidFill>
                <a:cs typeface="Poppins" panose="00000500000000000000" pitchFamily="2" charset="0"/>
              </a:rPr>
              <a:t>au moins une fois par an</a:t>
            </a:r>
          </a:p>
        </p:txBody>
      </p:sp>
      <p:pic>
        <p:nvPicPr>
          <p:cNvPr id="4" name="Picture 3" descr="A clipboard with checklist and a shield&#10;&#10;Description automatically generated">
            <a:extLst>
              <a:ext uri="{FF2B5EF4-FFF2-40B4-BE49-F238E27FC236}">
                <a16:creationId xmlns:a16="http://schemas.microsoft.com/office/drawing/2014/main" id="{F8EB3CEC-4043-9FF5-6B54-0AE7FAA7C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Tree>
    <p:extLst>
      <p:ext uri="{BB962C8B-B14F-4D97-AF65-F5344CB8AC3E}">
        <p14:creationId xmlns:p14="http://schemas.microsoft.com/office/powerpoint/2010/main" val="4767117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FED20-02E6-C695-8490-E01307FA0F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4418AD1-63CC-9454-0B4B-E7DF6ADCBEF7}"/>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CCE9FDAD-B721-6F72-229E-5B69D8B1DC30}"/>
              </a:ext>
            </a:extLst>
          </p:cNvPr>
          <p:cNvSpPr txBox="1"/>
          <p:nvPr/>
        </p:nvSpPr>
        <p:spPr>
          <a:xfrm>
            <a:off x="315204" y="1463251"/>
            <a:ext cx="8317519" cy="2275623"/>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Programme de sensibilisation à la sécurité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Développer un programme de sensibilisation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Pour </a:t>
            </a:r>
            <a:r>
              <a:rPr lang="fr-FR" sz="1400" spc="-10" dirty="0">
                <a:solidFill>
                  <a:schemeClr val="accent4"/>
                </a:solidFill>
                <a:cs typeface="Poppins" panose="00000500000000000000" pitchFamily="2" charset="0"/>
              </a:rPr>
              <a:t>tous les employés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Traiter l’importance de la </a:t>
            </a:r>
            <a:r>
              <a:rPr lang="fr-FR" sz="1400" spc="-10" dirty="0">
                <a:solidFill>
                  <a:schemeClr val="accent4"/>
                </a:solidFill>
                <a:cs typeface="Poppins" panose="00000500000000000000" pitchFamily="2" charset="0"/>
              </a:rPr>
              <a:t>sécurité des informations bancaires </a:t>
            </a:r>
            <a:r>
              <a:rPr lang="fr-FR" sz="1400" spc="-10" dirty="0">
                <a:cs typeface="Poppins" panose="00000500000000000000" pitchFamily="2" charset="0"/>
              </a:rPr>
              <a:t>des porteurs de carte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Sensibiliser tous les </a:t>
            </a:r>
            <a:r>
              <a:rPr lang="fr-FR" sz="1400" spc="-10" dirty="0">
                <a:solidFill>
                  <a:schemeClr val="accent4"/>
                </a:solidFill>
                <a:cs typeface="Poppins" panose="00000500000000000000" pitchFamily="2" charset="0"/>
              </a:rPr>
              <a:t>nouveaux collaborateurs </a:t>
            </a:r>
            <a:r>
              <a:rPr lang="fr-FR" sz="1400" spc="-10" dirty="0">
                <a:cs typeface="Poppins" panose="00000500000000000000" pitchFamily="2" charset="0"/>
              </a:rPr>
              <a:t>(au moins une fois par an)</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Utilisation de </a:t>
            </a:r>
            <a:r>
              <a:rPr lang="fr-FR" sz="1400" spc="-10" dirty="0">
                <a:solidFill>
                  <a:schemeClr val="accent4"/>
                </a:solidFill>
                <a:cs typeface="Poppins" panose="00000500000000000000" pitchFamily="2" charset="0"/>
              </a:rPr>
              <a:t>lettres, affichages, réunions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Exiger que le personnel reconnaisse au moins une fois par an </a:t>
            </a:r>
            <a:r>
              <a:rPr lang="fr-FR" sz="1400" spc="-10" dirty="0">
                <a:solidFill>
                  <a:schemeClr val="accent4"/>
                </a:solidFill>
                <a:cs typeface="Poppins" panose="00000500000000000000" pitchFamily="2" charset="0"/>
              </a:rPr>
              <a:t>avoir lu et compris les procédures et la politique de sécurité</a:t>
            </a:r>
          </a:p>
        </p:txBody>
      </p:sp>
      <p:pic>
        <p:nvPicPr>
          <p:cNvPr id="4" name="Picture 3" descr="A clipboard with checklist and a shield&#10;&#10;Description automatically generated">
            <a:extLst>
              <a:ext uri="{FF2B5EF4-FFF2-40B4-BE49-F238E27FC236}">
                <a16:creationId xmlns:a16="http://schemas.microsoft.com/office/drawing/2014/main" id="{775DC96C-F833-A407-E014-36C48CF66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Tree>
    <p:extLst>
      <p:ext uri="{BB962C8B-B14F-4D97-AF65-F5344CB8AC3E}">
        <p14:creationId xmlns:p14="http://schemas.microsoft.com/office/powerpoint/2010/main" val="10000519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BDF3E-D808-260D-A04E-3B01488049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086071-2228-D571-598A-97EA54317D6A}"/>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E67D832F-350E-7F27-1129-1E936DB32EA5}"/>
              </a:ext>
            </a:extLst>
          </p:cNvPr>
          <p:cNvSpPr txBox="1"/>
          <p:nvPr/>
        </p:nvSpPr>
        <p:spPr>
          <a:xfrm>
            <a:off x="315205" y="1463251"/>
            <a:ext cx="8455170" cy="2737288"/>
          </a:xfrm>
          <a:prstGeom prst="rect">
            <a:avLst/>
          </a:prstGeom>
        </p:spPr>
        <p:txBody>
          <a:bodyPr vert="horz" wrap="square" lIns="0" tIns="13335" rIns="0" bIns="0" rtlCol="0">
            <a:spAutoFit/>
          </a:bodyPr>
          <a:lstStyle/>
          <a:p>
            <a:pPr marL="12700">
              <a:spcBef>
                <a:spcPts val="105"/>
              </a:spcBef>
              <a:spcAft>
                <a:spcPts val="1200"/>
              </a:spcAft>
            </a:pPr>
            <a:r>
              <a:rPr lang="fr-FR" sz="1400" b="1" spc="-10" dirty="0">
                <a:cs typeface="Poppins" panose="00000500000000000000" pitchFamily="2" charset="0"/>
              </a:rPr>
              <a:t>« Screening » / « Background Checks » des recrues :</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Passer au crible tous </a:t>
            </a:r>
            <a:r>
              <a:rPr lang="fr-FR" sz="1400" spc="-10" dirty="0">
                <a:solidFill>
                  <a:schemeClr val="accent4"/>
                </a:solidFill>
                <a:cs typeface="Poppins" panose="00000500000000000000" pitchFamily="2" charset="0"/>
              </a:rPr>
              <a:t>les futurs employés </a:t>
            </a:r>
            <a:r>
              <a:rPr lang="fr-FR" sz="1400" spc="-10" dirty="0">
                <a:cs typeface="Poppins" panose="00000500000000000000" pitchFamily="2" charset="0"/>
              </a:rPr>
              <a:t>amenés à manipuler de grandes quantités de PAN</a:t>
            </a:r>
          </a:p>
          <a:p>
            <a:pPr marL="755650" lvl="1" indent="-285750">
              <a:spcBef>
                <a:spcPts val="105"/>
              </a:spcBef>
              <a:spcAft>
                <a:spcPts val="1200"/>
              </a:spcAft>
              <a:buFont typeface="Wingdings" panose="05000000000000000000" pitchFamily="2" charset="2"/>
              <a:buChar char="§"/>
            </a:pPr>
            <a:r>
              <a:rPr lang="fr-FR" sz="1400" spc="-10" dirty="0">
                <a:cs typeface="Poppins" panose="00000500000000000000" pitchFamily="2" charset="0"/>
              </a:rPr>
              <a:t>Seulement recommandé pour le personnel dont l’embauche potentielle concerne des </a:t>
            </a:r>
            <a:r>
              <a:rPr lang="fr-FR" sz="1400" spc="-10" dirty="0">
                <a:solidFill>
                  <a:schemeClr val="accent4"/>
                </a:solidFill>
                <a:cs typeface="Poppins" panose="00000500000000000000" pitchFamily="2" charset="0"/>
              </a:rPr>
              <a:t>postes sensibles</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Background checks (exemples) :</a:t>
            </a:r>
          </a:p>
          <a:p>
            <a:pPr marL="755650" lvl="1" indent="-285750">
              <a:spcBef>
                <a:spcPts val="105"/>
              </a:spcBef>
              <a:spcAft>
                <a:spcPts val="1200"/>
              </a:spcAft>
              <a:buFont typeface="Wingdings" panose="05000000000000000000" pitchFamily="2" charset="2"/>
              <a:buChar char="§"/>
            </a:pPr>
            <a:r>
              <a:rPr lang="fr-FR" sz="1400" spc="-10" dirty="0">
                <a:cs typeface="Poppins" panose="00000500000000000000" pitchFamily="2" charset="0"/>
              </a:rPr>
              <a:t>Emplois précédents : enquête</a:t>
            </a:r>
          </a:p>
          <a:p>
            <a:pPr marL="755650" lvl="1" indent="-285750">
              <a:spcBef>
                <a:spcPts val="105"/>
              </a:spcBef>
              <a:spcAft>
                <a:spcPts val="1200"/>
              </a:spcAft>
              <a:buFont typeface="Wingdings" panose="05000000000000000000" pitchFamily="2" charset="2"/>
              <a:buChar char="§"/>
            </a:pPr>
            <a:r>
              <a:rPr lang="fr-FR" sz="1400" spc="-10" dirty="0">
                <a:cs typeface="Poppins" panose="00000500000000000000" pitchFamily="2" charset="0"/>
              </a:rPr>
              <a:t>Renseignements de solvabilité</a:t>
            </a:r>
          </a:p>
          <a:p>
            <a:pPr marL="755650" lvl="1" indent="-285750">
              <a:spcBef>
                <a:spcPts val="105"/>
              </a:spcBef>
              <a:spcAft>
                <a:spcPts val="1200"/>
              </a:spcAft>
              <a:buFont typeface="Wingdings" panose="05000000000000000000" pitchFamily="2" charset="2"/>
              <a:buChar char="§"/>
            </a:pPr>
            <a:r>
              <a:rPr lang="fr-FR" sz="1400" spc="-10" dirty="0">
                <a:cs typeface="Poppins" panose="00000500000000000000" pitchFamily="2" charset="0"/>
              </a:rPr>
              <a:t>Casier judiciaire : fraude à la carte</a:t>
            </a:r>
          </a:p>
        </p:txBody>
      </p:sp>
      <p:pic>
        <p:nvPicPr>
          <p:cNvPr id="4" name="Picture 3" descr="A clipboard with checklist and a shield&#10;&#10;Description automatically generated">
            <a:extLst>
              <a:ext uri="{FF2B5EF4-FFF2-40B4-BE49-F238E27FC236}">
                <a16:creationId xmlns:a16="http://schemas.microsoft.com/office/drawing/2014/main" id="{891A79C4-A7B5-6F5F-2C1F-9AB54B24B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Tree>
    <p:extLst>
      <p:ext uri="{BB962C8B-B14F-4D97-AF65-F5344CB8AC3E}">
        <p14:creationId xmlns:p14="http://schemas.microsoft.com/office/powerpoint/2010/main" val="33834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FAE20-6FD8-5606-08F1-721D54AA149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5D4ABE4-EA45-C354-6F68-B8096E57B68B}"/>
              </a:ext>
            </a:extLst>
          </p:cNvPr>
          <p:cNvSpPr>
            <a:spLocks noGrp="1"/>
          </p:cNvSpPr>
          <p:nvPr>
            <p:ph type="title"/>
          </p:nvPr>
        </p:nvSpPr>
        <p:spPr>
          <a:xfrm>
            <a:off x="175113" y="0"/>
            <a:ext cx="11321562" cy="1609344"/>
          </a:xfrm>
        </p:spPr>
        <p:txBody>
          <a:bodyPr/>
          <a:lstStyle/>
          <a:p>
            <a:r>
              <a:rPr lang="fr-FR" dirty="0"/>
              <a:t>Les acteurs de la monétique</a:t>
            </a:r>
            <a:endParaRPr lang="en-US" dirty="0"/>
          </a:p>
        </p:txBody>
      </p:sp>
      <p:grpSp>
        <p:nvGrpSpPr>
          <p:cNvPr id="22" name="Group 21">
            <a:extLst>
              <a:ext uri="{FF2B5EF4-FFF2-40B4-BE49-F238E27FC236}">
                <a16:creationId xmlns:a16="http://schemas.microsoft.com/office/drawing/2014/main" id="{BA14AF39-1DC6-AA11-5BE6-ABE70589C956}"/>
              </a:ext>
            </a:extLst>
          </p:cNvPr>
          <p:cNvGrpSpPr/>
          <p:nvPr/>
        </p:nvGrpSpPr>
        <p:grpSpPr>
          <a:xfrm>
            <a:off x="161876" y="1387259"/>
            <a:ext cx="7322204" cy="3931077"/>
            <a:chOff x="161876" y="1387259"/>
            <a:chExt cx="7322204" cy="3931077"/>
          </a:xfrm>
        </p:grpSpPr>
        <p:sp>
          <p:nvSpPr>
            <p:cNvPr id="2" name="Cloud 1">
              <a:extLst>
                <a:ext uri="{FF2B5EF4-FFF2-40B4-BE49-F238E27FC236}">
                  <a16:creationId xmlns:a16="http://schemas.microsoft.com/office/drawing/2014/main" id="{ED075786-C168-0F78-27AC-B657035AFF2E}"/>
                </a:ext>
              </a:extLst>
            </p:cNvPr>
            <p:cNvSpPr/>
            <p:nvPr/>
          </p:nvSpPr>
          <p:spPr>
            <a:xfrm>
              <a:off x="1813163" y="1387259"/>
              <a:ext cx="1587969" cy="1162090"/>
            </a:xfrm>
            <a:prstGeom prst="cloud">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black logo&#10;&#10;Description automatically generated">
              <a:extLst>
                <a:ext uri="{FF2B5EF4-FFF2-40B4-BE49-F238E27FC236}">
                  <a16:creationId xmlns:a16="http://schemas.microsoft.com/office/drawing/2014/main" id="{C21987A8-91CC-C75D-34A0-55F869D5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061" y="2059395"/>
              <a:ext cx="408271" cy="236196"/>
            </a:xfrm>
            <a:prstGeom prst="rect">
              <a:avLst/>
            </a:prstGeom>
          </p:spPr>
        </p:pic>
        <p:pic>
          <p:nvPicPr>
            <p:cNvPr id="7" name="Picture 6" descr="Blue text on a black background&#10;&#10;Description automatically generated">
              <a:extLst>
                <a:ext uri="{FF2B5EF4-FFF2-40B4-BE49-F238E27FC236}">
                  <a16:creationId xmlns:a16="http://schemas.microsoft.com/office/drawing/2014/main" id="{0C5067FF-BDFB-534C-A91F-B3E4638A4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4250" y="1485843"/>
              <a:ext cx="1004974" cy="569760"/>
            </a:xfrm>
            <a:prstGeom prst="rect">
              <a:avLst/>
            </a:prstGeom>
          </p:spPr>
        </p:pic>
        <p:pic>
          <p:nvPicPr>
            <p:cNvPr id="11" name="Picture 10" descr="A red and orange circles with black text&#10;&#10;Description automatically generated">
              <a:extLst>
                <a:ext uri="{FF2B5EF4-FFF2-40B4-BE49-F238E27FC236}">
                  <a16:creationId xmlns:a16="http://schemas.microsoft.com/office/drawing/2014/main" id="{F3FF08BE-13AA-1313-AF86-5975D14554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440" y="1821783"/>
              <a:ext cx="408271" cy="325838"/>
            </a:xfrm>
            <a:prstGeom prst="rect">
              <a:avLst/>
            </a:prstGeom>
          </p:spPr>
        </p:pic>
        <p:pic>
          <p:nvPicPr>
            <p:cNvPr id="13" name="Picture 12" descr="A bank building with a credit card&#10;&#10;Description automatically generated">
              <a:extLst>
                <a:ext uri="{FF2B5EF4-FFF2-40B4-BE49-F238E27FC236}">
                  <a16:creationId xmlns:a16="http://schemas.microsoft.com/office/drawing/2014/main" id="{CA467A4C-6C56-7DC3-7F7B-59CF32AFE0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76" y="2295590"/>
              <a:ext cx="1099190" cy="1129810"/>
            </a:xfrm>
            <a:prstGeom prst="rect">
              <a:avLst/>
            </a:prstGeom>
          </p:spPr>
        </p:pic>
        <p:pic>
          <p:nvPicPr>
            <p:cNvPr id="15" name="Picture 14" descr="A hand holding a credit card&#10;&#10;Description automatically generated">
              <a:extLst>
                <a:ext uri="{FF2B5EF4-FFF2-40B4-BE49-F238E27FC236}">
                  <a16:creationId xmlns:a16="http://schemas.microsoft.com/office/drawing/2014/main" id="{5DDD4814-BA7C-EF7F-6732-C37BE3451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6011" y="4312728"/>
              <a:ext cx="690920" cy="710166"/>
            </a:xfrm>
            <a:prstGeom prst="rect">
              <a:avLst/>
            </a:prstGeom>
          </p:spPr>
        </p:pic>
        <p:pic>
          <p:nvPicPr>
            <p:cNvPr id="17" name="Picture 16" descr="A store with a coin&#10;&#10;Description automatically generated">
              <a:extLst>
                <a:ext uri="{FF2B5EF4-FFF2-40B4-BE49-F238E27FC236}">
                  <a16:creationId xmlns:a16="http://schemas.microsoft.com/office/drawing/2014/main" id="{7493F242-EB4E-4018-4E0B-CDB0BF8BCB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8828" y="4285053"/>
              <a:ext cx="753731" cy="774727"/>
            </a:xfrm>
            <a:prstGeom prst="rect">
              <a:avLst/>
            </a:prstGeom>
          </p:spPr>
        </p:pic>
        <p:pic>
          <p:nvPicPr>
            <p:cNvPr id="19" name="Picture 18" descr="A building with columns and a dollar sign&#10;&#10;Description automatically generated">
              <a:extLst>
                <a:ext uri="{FF2B5EF4-FFF2-40B4-BE49-F238E27FC236}">
                  <a16:creationId xmlns:a16="http://schemas.microsoft.com/office/drawing/2014/main" id="{78DF438D-C79F-3575-74E9-7903FF8E35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3125" y="2456992"/>
              <a:ext cx="785136" cy="807007"/>
            </a:xfrm>
            <a:prstGeom prst="rect">
              <a:avLst/>
            </a:prstGeom>
          </p:spPr>
        </p:pic>
        <p:cxnSp>
          <p:nvCxnSpPr>
            <p:cNvPr id="23" name="Connector: Elbow 22">
              <a:extLst>
                <a:ext uri="{FF2B5EF4-FFF2-40B4-BE49-F238E27FC236}">
                  <a16:creationId xmlns:a16="http://schemas.microsoft.com/office/drawing/2014/main" id="{E66AE46B-CDB5-828B-AF66-329D1EE4FE5C}"/>
                </a:ext>
              </a:extLst>
            </p:cNvPr>
            <p:cNvCxnSpPr>
              <a:cxnSpLocks/>
              <a:stCxn id="13" idx="0"/>
              <a:endCxn id="2" idx="2"/>
            </p:cNvCxnSpPr>
            <p:nvPr/>
          </p:nvCxnSpPr>
          <p:spPr>
            <a:xfrm rot="5400000" flipH="1" flipV="1">
              <a:off x="1101137" y="1578638"/>
              <a:ext cx="327286" cy="1106618"/>
            </a:xfrm>
            <a:prstGeom prst="bentConnector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DE05B41-FB83-EA5A-EFD8-978FAE61F190}"/>
                </a:ext>
              </a:extLst>
            </p:cNvPr>
            <p:cNvCxnSpPr>
              <a:cxnSpLocks/>
              <a:stCxn id="2" idx="0"/>
              <a:endCxn id="19" idx="0"/>
            </p:cNvCxnSpPr>
            <p:nvPr/>
          </p:nvCxnSpPr>
          <p:spPr>
            <a:xfrm>
              <a:off x="3399809" y="1968304"/>
              <a:ext cx="1075884" cy="488688"/>
            </a:xfrm>
            <a:prstGeom prst="bentConnector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F36086-DB46-D874-2C13-46F8FDFF2368}"/>
                </a:ext>
              </a:extLst>
            </p:cNvPr>
            <p:cNvCxnSpPr>
              <a:cxnSpLocks/>
            </p:cNvCxnSpPr>
            <p:nvPr/>
          </p:nvCxnSpPr>
          <p:spPr>
            <a:xfrm>
              <a:off x="711471" y="3642024"/>
              <a:ext cx="0" cy="5810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B5E4EBC-177B-E336-B329-7CD7C9900DF9}"/>
                </a:ext>
              </a:extLst>
            </p:cNvPr>
            <p:cNvCxnSpPr>
              <a:cxnSpLocks/>
            </p:cNvCxnSpPr>
            <p:nvPr/>
          </p:nvCxnSpPr>
          <p:spPr>
            <a:xfrm flipH="1">
              <a:off x="4475693" y="3642024"/>
              <a:ext cx="1" cy="5810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ZoneTexte 11">
              <a:extLst>
                <a:ext uri="{FF2B5EF4-FFF2-40B4-BE49-F238E27FC236}">
                  <a16:creationId xmlns:a16="http://schemas.microsoft.com/office/drawing/2014/main" id="{322ED12A-A890-5690-2584-939C5DE498D0}"/>
                </a:ext>
              </a:extLst>
            </p:cNvPr>
            <p:cNvSpPr txBox="1"/>
            <p:nvPr/>
          </p:nvSpPr>
          <p:spPr>
            <a:xfrm>
              <a:off x="367396" y="3360850"/>
              <a:ext cx="688151"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Issuer</a:t>
              </a:r>
              <a:endParaRPr lang="fr-FR" sz="1200" b="1" dirty="0">
                <a:solidFill>
                  <a:schemeClr val="accent4"/>
                </a:solidFill>
                <a:cs typeface="Poppins" panose="00000500000000000000" pitchFamily="50" charset="0"/>
              </a:endParaRPr>
            </a:p>
          </p:txBody>
        </p:sp>
        <p:sp>
          <p:nvSpPr>
            <p:cNvPr id="32" name="ZoneTexte 11">
              <a:extLst>
                <a:ext uri="{FF2B5EF4-FFF2-40B4-BE49-F238E27FC236}">
                  <a16:creationId xmlns:a16="http://schemas.microsoft.com/office/drawing/2014/main" id="{C2CB3929-E696-8E8B-7F09-F37C54DEC86C}"/>
                </a:ext>
              </a:extLst>
            </p:cNvPr>
            <p:cNvSpPr txBox="1"/>
            <p:nvPr/>
          </p:nvSpPr>
          <p:spPr>
            <a:xfrm>
              <a:off x="4015287" y="3360849"/>
              <a:ext cx="920813" cy="27665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Acquirer</a:t>
              </a:r>
              <a:endParaRPr lang="fr-FR" sz="1200" b="1" dirty="0">
                <a:solidFill>
                  <a:schemeClr val="accent4"/>
                </a:solidFill>
                <a:cs typeface="Poppins" panose="00000500000000000000" pitchFamily="50" charset="0"/>
              </a:endParaRPr>
            </a:p>
          </p:txBody>
        </p:sp>
        <p:sp>
          <p:nvSpPr>
            <p:cNvPr id="33" name="ZoneTexte 11">
              <a:extLst>
                <a:ext uri="{FF2B5EF4-FFF2-40B4-BE49-F238E27FC236}">
                  <a16:creationId xmlns:a16="http://schemas.microsoft.com/office/drawing/2014/main" id="{6DE616A7-C3A4-F4A9-F4A6-39677D021221}"/>
                </a:ext>
              </a:extLst>
            </p:cNvPr>
            <p:cNvSpPr txBox="1"/>
            <p:nvPr/>
          </p:nvSpPr>
          <p:spPr>
            <a:xfrm>
              <a:off x="1905511" y="2565389"/>
              <a:ext cx="1403272" cy="461665"/>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Payment</a:t>
              </a:r>
              <a:r>
                <a:rPr lang="fr-FR" sz="1200" b="1" dirty="0">
                  <a:solidFill>
                    <a:schemeClr val="accent4"/>
                  </a:solidFill>
                  <a:cs typeface="Poppins" panose="00000500000000000000" pitchFamily="50" charset="0"/>
                </a:rPr>
                <a:t> Brand Network</a:t>
              </a:r>
            </a:p>
          </p:txBody>
        </p:sp>
        <p:sp>
          <p:nvSpPr>
            <p:cNvPr id="34" name="ZoneTexte 11">
              <a:extLst>
                <a:ext uri="{FF2B5EF4-FFF2-40B4-BE49-F238E27FC236}">
                  <a16:creationId xmlns:a16="http://schemas.microsoft.com/office/drawing/2014/main" id="{13C73261-B35B-AA74-BAF3-8543BF4D9252}"/>
                </a:ext>
              </a:extLst>
            </p:cNvPr>
            <p:cNvSpPr txBox="1"/>
            <p:nvPr/>
          </p:nvSpPr>
          <p:spPr>
            <a:xfrm>
              <a:off x="161876" y="5041336"/>
              <a:ext cx="1099190"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Cardholder</a:t>
              </a:r>
              <a:endParaRPr lang="fr-FR" sz="1200" b="1" dirty="0">
                <a:solidFill>
                  <a:schemeClr val="accent4"/>
                </a:solidFill>
                <a:cs typeface="Poppins" panose="00000500000000000000" pitchFamily="50" charset="0"/>
              </a:endParaRPr>
            </a:p>
          </p:txBody>
        </p:sp>
        <p:sp>
          <p:nvSpPr>
            <p:cNvPr id="36" name="ZoneTexte 11">
              <a:extLst>
                <a:ext uri="{FF2B5EF4-FFF2-40B4-BE49-F238E27FC236}">
                  <a16:creationId xmlns:a16="http://schemas.microsoft.com/office/drawing/2014/main" id="{6A67A8CE-0147-05FF-DEF3-D7AE46989B56}"/>
                </a:ext>
              </a:extLst>
            </p:cNvPr>
            <p:cNvSpPr txBox="1"/>
            <p:nvPr/>
          </p:nvSpPr>
          <p:spPr>
            <a:xfrm>
              <a:off x="3970869" y="5041337"/>
              <a:ext cx="1009648"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Merchants</a:t>
              </a:r>
              <a:endParaRPr lang="fr-FR" sz="1200" b="1" dirty="0">
                <a:solidFill>
                  <a:schemeClr val="accent4"/>
                </a:solidFill>
                <a:cs typeface="Poppins" panose="00000500000000000000" pitchFamily="50" charset="0"/>
              </a:endParaRPr>
            </a:p>
          </p:txBody>
        </p:sp>
        <p:cxnSp>
          <p:nvCxnSpPr>
            <p:cNvPr id="41" name="Straight Arrow Connector 40">
              <a:extLst>
                <a:ext uri="{FF2B5EF4-FFF2-40B4-BE49-F238E27FC236}">
                  <a16:creationId xmlns:a16="http://schemas.microsoft.com/office/drawing/2014/main" id="{53EA0657-9EC4-CFF6-2DEF-B94137D5EA75}"/>
                </a:ext>
              </a:extLst>
            </p:cNvPr>
            <p:cNvCxnSpPr>
              <a:cxnSpLocks/>
            </p:cNvCxnSpPr>
            <p:nvPr/>
          </p:nvCxnSpPr>
          <p:spPr>
            <a:xfrm>
              <a:off x="1078674" y="4667811"/>
              <a:ext cx="3014922" cy="0"/>
            </a:xfrm>
            <a:prstGeom prst="straightConnector1">
              <a:avLst/>
            </a:prstGeom>
            <a:ln w="38100">
              <a:solidFill>
                <a:schemeClr val="accent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hand holding a gear&#10;&#10;Description automatically generated">
              <a:extLst>
                <a:ext uri="{FF2B5EF4-FFF2-40B4-BE49-F238E27FC236}">
                  <a16:creationId xmlns:a16="http://schemas.microsoft.com/office/drawing/2014/main" id="{A145940B-89A2-F2D6-4119-546C2862D80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1008" y="2408406"/>
              <a:ext cx="900000" cy="900000"/>
            </a:xfrm>
            <a:prstGeom prst="rect">
              <a:avLst/>
            </a:prstGeom>
          </p:spPr>
        </p:pic>
        <p:sp>
          <p:nvSpPr>
            <p:cNvPr id="9" name="ZoneTexte 11">
              <a:extLst>
                <a:ext uri="{FF2B5EF4-FFF2-40B4-BE49-F238E27FC236}">
                  <a16:creationId xmlns:a16="http://schemas.microsoft.com/office/drawing/2014/main" id="{8D93D55F-4DE7-2109-29BD-4C6EF3E4B83F}"/>
                </a:ext>
              </a:extLst>
            </p:cNvPr>
            <p:cNvSpPr txBox="1"/>
            <p:nvPr/>
          </p:nvSpPr>
          <p:spPr>
            <a:xfrm>
              <a:off x="5897939" y="3343915"/>
              <a:ext cx="1586141" cy="276999"/>
            </a:xfrm>
            <a:prstGeom prst="rect">
              <a:avLst/>
            </a:prstGeom>
            <a:noFill/>
          </p:spPr>
          <p:txBody>
            <a:bodyPr wrap="square">
              <a:spAutoFit/>
            </a:bodyPr>
            <a:lstStyle/>
            <a:p>
              <a:pPr algn="ctr"/>
              <a:r>
                <a:rPr lang="fr-FR" sz="1200" b="1" dirty="0">
                  <a:solidFill>
                    <a:schemeClr val="accent6">
                      <a:lumMod val="75000"/>
                    </a:schemeClr>
                  </a:solidFill>
                  <a:cs typeface="Poppins" panose="00000500000000000000" pitchFamily="50" charset="0"/>
                </a:rPr>
                <a:t>Service Providers</a:t>
              </a:r>
            </a:p>
          </p:txBody>
        </p:sp>
        <p:cxnSp>
          <p:nvCxnSpPr>
            <p:cNvPr id="10" name="Straight Arrow Connector 9">
              <a:extLst>
                <a:ext uri="{FF2B5EF4-FFF2-40B4-BE49-F238E27FC236}">
                  <a16:creationId xmlns:a16="http://schemas.microsoft.com/office/drawing/2014/main" id="{449D1721-BE8F-4830-FAEA-11B9C6C020D2}"/>
                </a:ext>
              </a:extLst>
            </p:cNvPr>
            <p:cNvCxnSpPr>
              <a:cxnSpLocks/>
            </p:cNvCxnSpPr>
            <p:nvPr/>
          </p:nvCxnSpPr>
          <p:spPr>
            <a:xfrm flipV="1">
              <a:off x="4919063" y="2756806"/>
              <a:ext cx="1332000" cy="0"/>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DFC45A-5157-E5E0-2616-600B38A8921A}"/>
                </a:ext>
              </a:extLst>
            </p:cNvPr>
            <p:cNvCxnSpPr>
              <a:cxnSpLocks/>
              <a:stCxn id="17" idx="3"/>
              <a:endCxn id="8" idx="1"/>
            </p:cNvCxnSpPr>
            <p:nvPr/>
          </p:nvCxnSpPr>
          <p:spPr>
            <a:xfrm flipV="1">
              <a:off x="4852559" y="2858406"/>
              <a:ext cx="1388449" cy="1814011"/>
            </a:xfrm>
            <a:prstGeom prst="straightConnector1">
              <a:avLst/>
            </a:prstGeom>
            <a:ln w="2857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5" name="object 8">
            <a:extLst>
              <a:ext uri="{FF2B5EF4-FFF2-40B4-BE49-F238E27FC236}">
                <a16:creationId xmlns:a16="http://schemas.microsoft.com/office/drawing/2014/main" id="{02D0C993-84BE-F2B7-D2A2-48A1872C69D7}"/>
              </a:ext>
            </a:extLst>
          </p:cNvPr>
          <p:cNvSpPr txBox="1"/>
          <p:nvPr/>
        </p:nvSpPr>
        <p:spPr>
          <a:xfrm>
            <a:off x="7682077" y="1609344"/>
            <a:ext cx="4280201" cy="3145092"/>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b="1" spc="-10" dirty="0">
                <a:solidFill>
                  <a:schemeClr val="accent4"/>
                </a:solidFill>
                <a:cs typeface="Poppins" panose="00000500000000000000" pitchFamily="2" charset="0"/>
              </a:rPr>
              <a:t>Fournisseurs de services </a:t>
            </a:r>
            <a:r>
              <a:rPr lang="fr-FR" sz="1400" b="1" i="1" spc="-10" dirty="0">
                <a:solidFill>
                  <a:schemeClr val="accent4"/>
                </a:solidFill>
                <a:cs typeface="Poppins" panose="00000500000000000000" pitchFamily="2" charset="0"/>
              </a:rPr>
              <a:t>(Service Providers) </a:t>
            </a:r>
            <a:r>
              <a:rPr lang="fr-FR" sz="1400" b="1" spc="-10" dirty="0">
                <a:solidFill>
                  <a:schemeClr val="accent4"/>
                </a:solidFill>
                <a:cs typeface="Poppins" panose="00000500000000000000" pitchFamily="2" charset="0"/>
              </a:rPr>
              <a:t>: </a:t>
            </a:r>
            <a:r>
              <a:rPr lang="fr-FR" sz="1400" spc="-10" dirty="0">
                <a:cs typeface="Poppins" panose="00000500000000000000" pitchFamily="2" charset="0"/>
              </a:rPr>
              <a:t>Il s’agit des entités avec lesquelles les données de porteurs de cartes sont partagées ou peuvent impacter la sécurité des données bancaires.</a:t>
            </a:r>
          </a:p>
          <a:p>
            <a:pPr marL="298450" indent="-285750">
              <a:lnSpc>
                <a:spcPct val="100000"/>
              </a:lnSpc>
              <a:spcBef>
                <a:spcPts val="105"/>
              </a:spcBef>
              <a:buFont typeface="Wingdings" panose="05000000000000000000" pitchFamily="2" charset="2"/>
              <a:buChar char="Ø"/>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Par exemple :</a:t>
            </a:r>
          </a:p>
          <a:p>
            <a:pPr marL="755650" lvl="1" indent="-285750">
              <a:spcBef>
                <a:spcPts val="105"/>
              </a:spcBef>
              <a:buFont typeface="Wingdings" panose="05000000000000000000" pitchFamily="2" charset="2"/>
              <a:buChar char="§"/>
            </a:pPr>
            <a:r>
              <a:rPr lang="fr-FR" sz="1400" dirty="0">
                <a:cs typeface="Poppins" panose="00000500000000000000" pitchFamily="2" charset="0"/>
              </a:rPr>
              <a:t>Hébergeurs e-commerce</a:t>
            </a:r>
          </a:p>
          <a:p>
            <a:pPr marL="755650" lvl="1" indent="-285750">
              <a:spcBef>
                <a:spcPts val="105"/>
              </a:spcBef>
              <a:buFont typeface="Wingdings" panose="05000000000000000000" pitchFamily="2" charset="2"/>
              <a:buChar char="§"/>
            </a:pPr>
            <a:r>
              <a:rPr lang="fr-FR" sz="1400" dirty="0">
                <a:cs typeface="Poppins" panose="00000500000000000000" pitchFamily="2" charset="0"/>
              </a:rPr>
              <a:t>Centres d’appel</a:t>
            </a:r>
          </a:p>
          <a:p>
            <a:pPr marL="755650" lvl="1" indent="-285750">
              <a:spcBef>
                <a:spcPts val="105"/>
              </a:spcBef>
              <a:buFont typeface="Wingdings" panose="05000000000000000000" pitchFamily="2" charset="2"/>
              <a:buChar char="§"/>
            </a:pPr>
            <a:r>
              <a:rPr lang="fr-FR" sz="1400" dirty="0">
                <a:cs typeface="Poppins" panose="00000500000000000000" pitchFamily="2" charset="0"/>
              </a:rPr>
              <a:t>Personnalisateurs des cartes bancaires</a:t>
            </a:r>
          </a:p>
          <a:p>
            <a:pPr marL="755650" lvl="1" indent="-285750">
              <a:spcBef>
                <a:spcPts val="105"/>
              </a:spcBef>
              <a:buFont typeface="Wingdings" panose="05000000000000000000" pitchFamily="2" charset="2"/>
              <a:buChar char="§"/>
            </a:pPr>
            <a:r>
              <a:rPr lang="fr-FR" sz="1400" dirty="0">
                <a:cs typeface="Poppins" panose="00000500000000000000" pitchFamily="2" charset="0"/>
              </a:rPr>
              <a:t>Passerelle de paiement</a:t>
            </a:r>
          </a:p>
          <a:p>
            <a:pPr marL="755650" lvl="1" indent="-285750">
              <a:spcBef>
                <a:spcPts val="105"/>
              </a:spcBef>
              <a:buFont typeface="Wingdings" panose="05000000000000000000" pitchFamily="2" charset="2"/>
              <a:buChar char="§"/>
            </a:pPr>
            <a:r>
              <a:rPr lang="fr-FR" sz="1400" dirty="0">
                <a:cs typeface="Poppins" panose="00000500000000000000" pitchFamily="2" charset="0"/>
              </a:rPr>
              <a:t>Processeurs de transaction</a:t>
            </a:r>
          </a:p>
          <a:p>
            <a:pPr marL="755650" lvl="1" indent="-285750">
              <a:spcBef>
                <a:spcPts val="105"/>
              </a:spcBef>
              <a:buFont typeface="Wingdings" panose="05000000000000000000" pitchFamily="2" charset="2"/>
              <a:buChar char="§"/>
            </a:pPr>
            <a:r>
              <a:rPr lang="fr-FR" sz="1400" dirty="0">
                <a:cs typeface="Poppins" panose="00000500000000000000" pitchFamily="2" charset="0"/>
              </a:rPr>
              <a:t>Service postal</a:t>
            </a:r>
          </a:p>
          <a:p>
            <a:pPr marL="755650" lvl="1" indent="-285750">
              <a:spcBef>
                <a:spcPts val="105"/>
              </a:spcBef>
              <a:buFont typeface="Wingdings" panose="05000000000000000000" pitchFamily="2" charset="2"/>
              <a:buChar char="§"/>
            </a:pPr>
            <a:r>
              <a:rPr lang="fr-FR" sz="1400" dirty="0">
                <a:cs typeface="Poppins" panose="00000500000000000000" pitchFamily="2" charset="0"/>
              </a:rPr>
              <a:t>Gestionnaires d’infrastructure IT0 (« Information Technology Outsourcing »)</a:t>
            </a:r>
          </a:p>
        </p:txBody>
      </p:sp>
    </p:spTree>
    <p:extLst>
      <p:ext uri="{BB962C8B-B14F-4D97-AF65-F5344CB8AC3E}">
        <p14:creationId xmlns:p14="http://schemas.microsoft.com/office/powerpoint/2010/main" val="3768343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3F0CC-D867-44A4-96A3-229C60BCBC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6F9AE4-DD5C-1C19-8B10-58D32093A44C}"/>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6569CB25-3B17-4B3F-3C64-AD2E24A716D2}"/>
              </a:ext>
            </a:extLst>
          </p:cNvPr>
          <p:cNvSpPr txBox="1"/>
          <p:nvPr/>
        </p:nvSpPr>
        <p:spPr>
          <a:xfrm>
            <a:off x="315205" y="1463251"/>
            <a:ext cx="8661648" cy="2832186"/>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Données partagées avec des tiers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Maintenir et mettre en œuvre des </a:t>
            </a:r>
            <a:r>
              <a:rPr lang="fr-FR" sz="1400" spc="-10" dirty="0">
                <a:solidFill>
                  <a:schemeClr val="accent4"/>
                </a:solidFill>
                <a:cs typeface="Poppins" panose="00000500000000000000" pitchFamily="2" charset="0"/>
              </a:rPr>
              <a:t>politiques et des procédures de gestion des prestataires de services </a:t>
            </a:r>
            <a:r>
              <a:rPr lang="fr-FR" sz="1400" spc="-10" dirty="0">
                <a:cs typeface="Poppins" panose="00000500000000000000" pitchFamily="2" charset="0"/>
              </a:rPr>
              <a:t>avec lesquels les données de titulaires de carte sont partagées, ou qui pourraient affecter la sécurité de ces données :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Conserver une </a:t>
            </a:r>
            <a:r>
              <a:rPr lang="fr-FR" sz="1400" spc="-10" dirty="0">
                <a:solidFill>
                  <a:schemeClr val="accent4"/>
                </a:solidFill>
                <a:cs typeface="Poppins" panose="00000500000000000000" pitchFamily="2" charset="0"/>
              </a:rPr>
              <a:t>liste des prestataires de services, </a:t>
            </a:r>
            <a:r>
              <a:rPr lang="fr-FR" sz="1400" spc="-10" dirty="0">
                <a:cs typeface="Poppins" panose="00000500000000000000" pitchFamily="2" charset="0"/>
              </a:rPr>
              <a:t>y compris une description des services fournis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Définir clairement le </a:t>
            </a:r>
            <a:r>
              <a:rPr lang="fr-FR" sz="1400" spc="-10" dirty="0">
                <a:solidFill>
                  <a:schemeClr val="accent4"/>
                </a:solidFill>
                <a:cs typeface="Poppins" panose="00000500000000000000" pitchFamily="2" charset="0"/>
              </a:rPr>
              <a:t>processus de sélection</a:t>
            </a:r>
            <a:r>
              <a:rPr lang="fr-FR" sz="1400" spc="-10" dirty="0">
                <a:cs typeface="Poppins" panose="00000500000000000000" pitchFamily="2" charset="0"/>
              </a:rPr>
              <a:t> des prestataires de services (avec des contrôles préalables à l’engagement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Maintenir un </a:t>
            </a:r>
            <a:r>
              <a:rPr lang="fr-FR" sz="1400" spc="-10" dirty="0">
                <a:solidFill>
                  <a:schemeClr val="accent4"/>
                </a:solidFill>
                <a:cs typeface="Poppins" panose="00000500000000000000" pitchFamily="2" charset="0"/>
              </a:rPr>
              <a:t>programme de contrôle de la conformité des prestataires de services à la norme PCI DSS </a:t>
            </a:r>
            <a:r>
              <a:rPr lang="fr-FR" sz="1400" spc="-10" dirty="0">
                <a:cs typeface="Poppins" panose="00000500000000000000" pitchFamily="2" charset="0"/>
              </a:rPr>
              <a:t>au moins une fois par an</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Maintenir les informations concernant </a:t>
            </a:r>
            <a:r>
              <a:rPr lang="fr-FR" sz="1400" spc="-10" dirty="0">
                <a:solidFill>
                  <a:schemeClr val="accent4"/>
                </a:solidFill>
                <a:cs typeface="Poppins" panose="00000500000000000000" pitchFamily="2" charset="0"/>
              </a:rPr>
              <a:t>les conditions de la norme PCI DSS qui sont gérées par chaque prestataire de service </a:t>
            </a:r>
            <a:r>
              <a:rPr lang="fr-FR" sz="1400" spc="-10" dirty="0">
                <a:cs typeface="Poppins" panose="00000500000000000000" pitchFamily="2" charset="0"/>
              </a:rPr>
              <a:t>et celles qui sont gérées par l’organisation</a:t>
            </a:r>
          </a:p>
        </p:txBody>
      </p:sp>
      <p:pic>
        <p:nvPicPr>
          <p:cNvPr id="4" name="Picture 3" descr="A clipboard with checklist and a shield&#10;&#10;Description automatically generated">
            <a:extLst>
              <a:ext uri="{FF2B5EF4-FFF2-40B4-BE49-F238E27FC236}">
                <a16:creationId xmlns:a16="http://schemas.microsoft.com/office/drawing/2014/main" id="{07BEAE7A-58C9-A1D1-28EB-D22B09525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Tree>
    <p:extLst>
      <p:ext uri="{BB962C8B-B14F-4D97-AF65-F5344CB8AC3E}">
        <p14:creationId xmlns:p14="http://schemas.microsoft.com/office/powerpoint/2010/main" val="10030827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49B6E-5B33-83BD-508D-AE821B094DE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22736A-90DF-850F-FA32-E7D73D8F19AB}"/>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096DE989-DBE7-B883-0231-D476F7AD7DC8}"/>
              </a:ext>
            </a:extLst>
          </p:cNvPr>
          <p:cNvSpPr txBox="1"/>
          <p:nvPr/>
        </p:nvSpPr>
        <p:spPr>
          <a:xfrm>
            <a:off x="315205" y="1463251"/>
            <a:ext cx="8435506" cy="1395895"/>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12.3.1</a:t>
            </a:r>
            <a:r>
              <a:rPr lang="fr-FR" sz="1400" spc="-10" dirty="0">
                <a:cs typeface="Poppins" panose="00000500000000000000" pitchFamily="2" charset="0"/>
              </a:rPr>
              <a:t> a été ajoutée en tant que nouvelle exigence visant à </a:t>
            </a:r>
            <a:r>
              <a:rPr lang="fr-FR" sz="1400" spc="-10" dirty="0">
                <a:solidFill>
                  <a:schemeClr val="accent4"/>
                </a:solidFill>
                <a:cs typeface="Poppins" panose="00000500000000000000" pitchFamily="2" charset="0"/>
              </a:rPr>
              <a:t>effectuer une analyse des risques ciblée </a:t>
            </a:r>
            <a:r>
              <a:rPr lang="fr-FR" sz="1400" spc="-10" dirty="0">
                <a:cs typeface="Poppins" panose="00000500000000000000" pitchFamily="2" charset="0"/>
              </a:rPr>
              <a:t>pour toute exigence PCI DSS qui offre une certaine flexibilité quant à la fréquence de contrôle.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12.3.2</a:t>
            </a:r>
            <a:r>
              <a:rPr lang="fr-FR" sz="1400" spc="-10" dirty="0">
                <a:cs typeface="Poppins" panose="00000500000000000000" pitchFamily="2" charset="0"/>
              </a:rPr>
              <a:t> a été ajoutée en tant que nouvelle exigence </a:t>
            </a:r>
            <a:r>
              <a:rPr lang="fr-FR" sz="1400" spc="-10" dirty="0">
                <a:solidFill>
                  <a:schemeClr val="accent4"/>
                </a:solidFill>
                <a:cs typeface="Poppins" panose="00000500000000000000" pitchFamily="2" charset="0"/>
              </a:rPr>
              <a:t>pour les entités utilisant une approche personnalisée</a:t>
            </a:r>
            <a:r>
              <a:rPr lang="fr-FR" sz="1400" spc="-10" dirty="0">
                <a:cs typeface="Poppins" panose="00000500000000000000" pitchFamily="2" charset="0"/>
              </a:rPr>
              <a:t> afin de réaliser une analyse des risques ciblée pour chaque exigence PCI DSS à laquelle l'entité répond avec l'approche personnalisée.</a:t>
            </a:r>
          </a:p>
        </p:txBody>
      </p:sp>
      <p:pic>
        <p:nvPicPr>
          <p:cNvPr id="4" name="Picture 3" descr="A clipboard with checklist and a shield&#10;&#10;Description automatically generated">
            <a:extLst>
              <a:ext uri="{FF2B5EF4-FFF2-40B4-BE49-F238E27FC236}">
                <a16:creationId xmlns:a16="http://schemas.microsoft.com/office/drawing/2014/main" id="{368500F6-40D3-221F-C31A-5F303755C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
        <p:nvSpPr>
          <p:cNvPr id="6" name="TextBox 5">
            <a:extLst>
              <a:ext uri="{FF2B5EF4-FFF2-40B4-BE49-F238E27FC236}">
                <a16:creationId xmlns:a16="http://schemas.microsoft.com/office/drawing/2014/main" id="{1B6AFE65-2DC1-42F4-6C92-9D0C4E0FB623}"/>
              </a:ext>
            </a:extLst>
          </p:cNvPr>
          <p:cNvSpPr txBox="1"/>
          <p:nvPr/>
        </p:nvSpPr>
        <p:spPr>
          <a:xfrm>
            <a:off x="315205" y="3004222"/>
            <a:ext cx="8927118" cy="1169551"/>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L’utilisation de l'approche personnalisée pour répondre à une exigence PCI DSS permet aux entités de </a:t>
            </a:r>
            <a:r>
              <a:rPr lang="fr-FR" sz="1400" i="1" dirty="0">
                <a:solidFill>
                  <a:schemeClr val="accent4"/>
                </a:solidFill>
                <a:cs typeface="Poppins" panose="00000500000000000000" pitchFamily="2" charset="0"/>
              </a:rPr>
              <a:t>définir les contrôles utilisés pour répondre à l'objectif de l'approche personnalisée d'une exigence donnée d'une manière qui ne suit pas strictement l'exigence définie.</a:t>
            </a:r>
            <a:r>
              <a:rPr lang="fr-FR" sz="1400" i="1" dirty="0">
                <a:cs typeface="Poppins" panose="00000500000000000000" pitchFamily="2" charset="0"/>
              </a:rPr>
              <a:t> Ces contrôles sont censés au moins atteindre ou dépasser la sécurité fournie par l'exigence définie et nécessitent </a:t>
            </a:r>
            <a:r>
              <a:rPr lang="fr-FR" sz="1400" i="1" dirty="0">
                <a:solidFill>
                  <a:schemeClr val="accent4"/>
                </a:solidFill>
                <a:cs typeface="Poppins" panose="00000500000000000000" pitchFamily="2" charset="0"/>
              </a:rPr>
              <a:t>une documentation approfondie </a:t>
            </a:r>
            <a:r>
              <a:rPr lang="fr-FR" sz="1400" i="1" dirty="0">
                <a:cs typeface="Poppins" panose="00000500000000000000" pitchFamily="2" charset="0"/>
              </a:rPr>
              <a:t>de la part de l'entité utilisant l'approche personnalisée.</a:t>
            </a:r>
          </a:p>
        </p:txBody>
      </p:sp>
    </p:spTree>
    <p:extLst>
      <p:ext uri="{BB962C8B-B14F-4D97-AF65-F5344CB8AC3E}">
        <p14:creationId xmlns:p14="http://schemas.microsoft.com/office/powerpoint/2010/main" val="1750558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36698-5DDC-95C6-E6E7-65135C207E6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3D5A78-B4BC-BC8A-D2D0-8186D98BE192}"/>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EF0B3506-1EA0-8149-680F-FE177FC8062C}"/>
              </a:ext>
            </a:extLst>
          </p:cNvPr>
          <p:cNvSpPr txBox="1"/>
          <p:nvPr/>
        </p:nvSpPr>
        <p:spPr>
          <a:xfrm>
            <a:off x="315205" y="1463251"/>
            <a:ext cx="8691144" cy="3693960"/>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12.3.4</a:t>
            </a:r>
            <a:r>
              <a:rPr lang="fr-FR" sz="1400" spc="-10" dirty="0">
                <a:cs typeface="Poppins" panose="00000500000000000000" pitchFamily="2" charset="0"/>
              </a:rPr>
              <a:t> a été ajoutée en tant que nouvelle exigence visant à </a:t>
            </a:r>
            <a:r>
              <a:rPr lang="fr-FR" sz="1400" spc="-10" dirty="0">
                <a:solidFill>
                  <a:schemeClr val="accent4"/>
                </a:solidFill>
                <a:cs typeface="Poppins" panose="00000500000000000000" pitchFamily="2" charset="0"/>
              </a:rPr>
              <a:t>examiner les technologies matérielles et logicielles </a:t>
            </a:r>
            <a:r>
              <a:rPr lang="fr-FR" sz="1400" spc="-10" dirty="0">
                <a:cs typeface="Poppins" panose="00000500000000000000" pitchFamily="2" charset="0"/>
              </a:rPr>
              <a:t>utilisées au moins une fois par an, en incluant les éléments suivants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Analyse que les technologies </a:t>
            </a:r>
            <a:r>
              <a:rPr lang="fr-FR" sz="1400" spc="-10" dirty="0">
                <a:solidFill>
                  <a:schemeClr val="accent4"/>
                </a:solidFill>
                <a:cs typeface="Poppins" panose="00000500000000000000" pitchFamily="2" charset="0"/>
              </a:rPr>
              <a:t>continuent à recevoir les correctifs de sécurité </a:t>
            </a:r>
            <a:r>
              <a:rPr lang="fr-FR" sz="1400" spc="-10" dirty="0">
                <a:cs typeface="Poppins" panose="00000500000000000000" pitchFamily="2" charset="0"/>
              </a:rPr>
              <a:t>des fournisseurs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Analyse que les technologies </a:t>
            </a:r>
            <a:r>
              <a:rPr lang="fr-FR" sz="1400" spc="-10" dirty="0">
                <a:solidFill>
                  <a:schemeClr val="accent4"/>
                </a:solidFill>
                <a:cs typeface="Poppins" panose="00000500000000000000" pitchFamily="2" charset="0"/>
              </a:rPr>
              <a:t>continuent à soutenir (et n'empêchent pas) la conformité </a:t>
            </a:r>
            <a:r>
              <a:rPr lang="fr-FR" sz="1400" spc="-10" dirty="0">
                <a:cs typeface="Poppins" panose="00000500000000000000" pitchFamily="2" charset="0"/>
              </a:rPr>
              <a:t>de l'entité à la norme PCI DSS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Documentation de </a:t>
            </a:r>
            <a:r>
              <a:rPr lang="fr-FR" sz="1400" spc="-10" dirty="0">
                <a:solidFill>
                  <a:schemeClr val="accent4"/>
                </a:solidFill>
                <a:cs typeface="Poppins" panose="00000500000000000000" pitchFamily="2" charset="0"/>
              </a:rPr>
              <a:t>toutes les annonces ou tendances du secteur liées à une technologie, </a:t>
            </a:r>
            <a:r>
              <a:rPr lang="fr-FR" sz="1400" spc="-10" dirty="0">
                <a:cs typeface="Poppins" panose="00000500000000000000" pitchFamily="2" charset="0"/>
              </a:rPr>
              <a:t>par exemple lorsqu’un fournisseur a annoncé des plans de « end of life" pour une technologie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Documentation </a:t>
            </a:r>
            <a:r>
              <a:rPr lang="fr-FR" sz="1400" spc="-10" dirty="0">
                <a:solidFill>
                  <a:schemeClr val="accent4"/>
                </a:solidFill>
                <a:cs typeface="Poppins" panose="00000500000000000000" pitchFamily="2" charset="0"/>
              </a:rPr>
              <a:t>d'un plan, approuvé par la direction générale, pour remédier aux technologies obsolètes</a:t>
            </a:r>
            <a:r>
              <a:rPr lang="fr-FR" sz="1400" spc="-10" dirty="0">
                <a:cs typeface="Poppins" panose="00000500000000000000" pitchFamily="2" charset="0"/>
              </a:rPr>
              <a:t>, y compris celles pour lesquelles les fournisseurs ont annoncé des plans de « end of life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12.5.2</a:t>
            </a:r>
            <a:r>
              <a:rPr lang="fr-FR" sz="1400" spc="-10" dirty="0">
                <a:cs typeface="Poppins" panose="00000500000000000000" pitchFamily="2" charset="0"/>
              </a:rPr>
              <a:t> a été ajoutée comme nouvelle exigence de </a:t>
            </a:r>
            <a:r>
              <a:rPr lang="fr-FR" sz="1400" spc="-10" dirty="0">
                <a:solidFill>
                  <a:schemeClr val="accent4"/>
                </a:solidFill>
                <a:cs typeface="Poppins" panose="00000500000000000000" pitchFamily="2" charset="0"/>
              </a:rPr>
              <a:t>documenter et de confirmer le périmètre d'application de la norme PCI DSS </a:t>
            </a:r>
            <a:r>
              <a:rPr lang="fr-FR" sz="1400" spc="-10" dirty="0">
                <a:cs typeface="Poppins" panose="00000500000000000000" pitchFamily="2" charset="0"/>
              </a:rPr>
              <a:t>au moins tous les 12 mois et en cas de changement significatif de l'environnement, car cette validation fréquente du périmètre permet de s'assurer que le champ d'application de la norme PCI DSS reste à jour et aligné sur les objectifs métiers changeants, et donc que les contrôles de sécurité protègent tous les composants appropriés du système.</a:t>
            </a:r>
          </a:p>
        </p:txBody>
      </p:sp>
      <p:pic>
        <p:nvPicPr>
          <p:cNvPr id="4" name="Picture 3" descr="A clipboard with checklist and a shield&#10;&#10;Description automatically generated">
            <a:extLst>
              <a:ext uri="{FF2B5EF4-FFF2-40B4-BE49-F238E27FC236}">
                <a16:creationId xmlns:a16="http://schemas.microsoft.com/office/drawing/2014/main" id="{4057B8B6-0199-C20D-359A-E0727C230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Tree>
    <p:extLst>
      <p:ext uri="{BB962C8B-B14F-4D97-AF65-F5344CB8AC3E}">
        <p14:creationId xmlns:p14="http://schemas.microsoft.com/office/powerpoint/2010/main" val="6962828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AD4B6-0002-8E16-BDFF-9641133F53E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59DCE0-BD84-DB0F-88FD-9B3BCE2F481F}"/>
              </a:ext>
            </a:extLst>
          </p:cNvPr>
          <p:cNvSpPr>
            <a:spLocks noGrp="1"/>
          </p:cNvSpPr>
          <p:nvPr>
            <p:ph type="title"/>
          </p:nvPr>
        </p:nvSpPr>
        <p:spPr>
          <a:xfrm>
            <a:off x="175112" y="0"/>
            <a:ext cx="11701684" cy="1609344"/>
          </a:xfrm>
        </p:spPr>
        <p:txBody>
          <a:bodyPr>
            <a:normAutofit/>
          </a:bodyPr>
          <a:lstStyle/>
          <a:p>
            <a:r>
              <a:rPr lang="fr-FR" sz="3600" dirty="0"/>
              <a:t>Soutenir la sécurité de l'information par des politiques et des programmes organisationnels</a:t>
            </a:r>
            <a:endParaRPr lang="en-US" sz="3600" dirty="0"/>
          </a:p>
        </p:txBody>
      </p:sp>
      <p:sp>
        <p:nvSpPr>
          <p:cNvPr id="2" name="object 8">
            <a:extLst>
              <a:ext uri="{FF2B5EF4-FFF2-40B4-BE49-F238E27FC236}">
                <a16:creationId xmlns:a16="http://schemas.microsoft.com/office/drawing/2014/main" id="{C18B3F8A-5AA0-6CA9-9765-C231B2946784}"/>
              </a:ext>
            </a:extLst>
          </p:cNvPr>
          <p:cNvSpPr txBox="1"/>
          <p:nvPr/>
        </p:nvSpPr>
        <p:spPr>
          <a:xfrm>
            <a:off x="315204" y="1463251"/>
            <a:ext cx="8543661" cy="3478516"/>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12.6.3.1</a:t>
            </a:r>
            <a:r>
              <a:rPr lang="fr-FR" sz="1400" spc="-10" dirty="0">
                <a:cs typeface="Poppins" panose="00000500000000000000" pitchFamily="2" charset="0"/>
              </a:rPr>
              <a:t> a été ajoutée comme nouvelle exigence pour inclure la </a:t>
            </a:r>
            <a:r>
              <a:rPr lang="fr-FR" sz="1400" spc="-10" dirty="0">
                <a:solidFill>
                  <a:schemeClr val="accent4"/>
                </a:solidFill>
                <a:cs typeface="Poppins" panose="00000500000000000000" pitchFamily="2" charset="0"/>
              </a:rPr>
              <a:t>sensibilisation aux menaces et aux vulnérabilités</a:t>
            </a:r>
            <a:r>
              <a:rPr lang="fr-FR" sz="1400" spc="-10" dirty="0">
                <a:cs typeface="Poppins" panose="00000500000000000000" pitchFamily="2" charset="0"/>
              </a:rPr>
              <a:t> qui pourraient avoir un impact sur la sécurité du CDE, y compris mais sans s'y limiter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L'hameçonnage « Phishing » et les attaques connexes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L'ingénierie sociale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12.10.4.1</a:t>
            </a:r>
            <a:r>
              <a:rPr lang="fr-FR" sz="1400" spc="-10" dirty="0">
                <a:cs typeface="Poppins" panose="00000500000000000000" pitchFamily="2" charset="0"/>
              </a:rPr>
              <a:t> a été ajoutée comme nouvelle exigence de réaliser </a:t>
            </a:r>
            <a:r>
              <a:rPr lang="fr-FR" sz="1400" spc="-10" dirty="0">
                <a:solidFill>
                  <a:schemeClr val="accent4"/>
                </a:solidFill>
                <a:cs typeface="Poppins" panose="00000500000000000000" pitchFamily="2" charset="0"/>
              </a:rPr>
              <a:t>une analyse de risque ciblée </a:t>
            </a:r>
            <a:r>
              <a:rPr lang="fr-FR" sz="1400" spc="-10" dirty="0">
                <a:cs typeface="Poppins" panose="00000500000000000000" pitchFamily="2" charset="0"/>
              </a:rPr>
              <a:t>pour définir la fréquence de la formation périodique du personnel en charge de la réponse aux incidents : </a:t>
            </a:r>
          </a:p>
          <a:p>
            <a:pPr marL="755650" lvl="1"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En effet, l'environnement et le plan de réponse aux incidents de chaque entité sont différents et l'approche dépendra d'un certain nombre de facteurs, y compris la taille et la complexité de l'entité, le degré de changement dans l'environnement, la taille de l'équipe de réponse aux incidents et la rotation du personnel.</a:t>
            </a:r>
          </a:p>
          <a:p>
            <a:pPr marL="755650" lvl="1"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réalisation d'une analyse des risques permettra à l'entité de </a:t>
            </a:r>
            <a:r>
              <a:rPr lang="fr-FR" sz="1400" spc="-10" dirty="0">
                <a:solidFill>
                  <a:schemeClr val="accent4"/>
                </a:solidFill>
                <a:cs typeface="Poppins" panose="00000500000000000000" pitchFamily="2" charset="0"/>
              </a:rPr>
              <a:t>déterminer la fréquence optimale de formation du personnel </a:t>
            </a:r>
            <a:r>
              <a:rPr lang="fr-FR" sz="1400" spc="-10" dirty="0">
                <a:cs typeface="Poppins" panose="00000500000000000000" pitchFamily="2" charset="0"/>
              </a:rPr>
              <a:t>exerçant des responsabilités en matière de réponse aux incidents.</a:t>
            </a:r>
          </a:p>
        </p:txBody>
      </p:sp>
      <p:pic>
        <p:nvPicPr>
          <p:cNvPr id="4" name="Picture 3" descr="A clipboard with checklist and a shield&#10;&#10;Description automatically generated">
            <a:extLst>
              <a:ext uri="{FF2B5EF4-FFF2-40B4-BE49-F238E27FC236}">
                <a16:creationId xmlns:a16="http://schemas.microsoft.com/office/drawing/2014/main" id="{107DD69F-0449-895B-09E1-DAB6BD16E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806" y="1609344"/>
            <a:ext cx="1296000" cy="1296000"/>
          </a:xfrm>
          <a:prstGeom prst="rect">
            <a:avLst/>
          </a:prstGeom>
        </p:spPr>
      </p:pic>
    </p:spTree>
    <p:extLst>
      <p:ext uri="{BB962C8B-B14F-4D97-AF65-F5344CB8AC3E}">
        <p14:creationId xmlns:p14="http://schemas.microsoft.com/office/powerpoint/2010/main" val="1270352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768787-6FCA-5E87-C72F-12A26C7883A4}"/>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AA08DCF8-A111-27E5-C579-E4CC8B252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CD686783-951A-C87C-1A92-525C7BD27A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51" name="Oval 50">
              <a:extLst>
                <a:ext uri="{FF2B5EF4-FFF2-40B4-BE49-F238E27FC236}">
                  <a16:creationId xmlns:a16="http://schemas.microsoft.com/office/drawing/2014/main" id="{6DDC22A0-90A4-D04D-A359-BC84935358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52" name="Rectangle 51">
            <a:extLst>
              <a:ext uri="{FF2B5EF4-FFF2-40B4-BE49-F238E27FC236}">
                <a16:creationId xmlns:a16="http://schemas.microsoft.com/office/drawing/2014/main" id="{B2CD7D64-FC1C-6C83-CD10-36E18EE57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3" name="Rectangle 52">
            <a:extLst>
              <a:ext uri="{FF2B5EF4-FFF2-40B4-BE49-F238E27FC236}">
                <a16:creationId xmlns:a16="http://schemas.microsoft.com/office/drawing/2014/main" id="{4E1C7598-6A36-F2DF-0F61-DDDE208A7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Title 13">
            <a:extLst>
              <a:ext uri="{FF2B5EF4-FFF2-40B4-BE49-F238E27FC236}">
                <a16:creationId xmlns:a16="http://schemas.microsoft.com/office/drawing/2014/main" id="{1A2D0A30-3DFB-772E-E4C8-7490B4D40626}"/>
              </a:ext>
            </a:extLst>
          </p:cNvPr>
          <p:cNvSpPr>
            <a:spLocks noGrp="1"/>
          </p:cNvSpPr>
          <p:nvPr>
            <p:ph type="title"/>
          </p:nvPr>
        </p:nvSpPr>
        <p:spPr>
          <a:xfrm>
            <a:off x="353961" y="643466"/>
            <a:ext cx="3975819" cy="5528734"/>
          </a:xfrm>
        </p:spPr>
        <p:txBody>
          <a:bodyPr vert="horz" lIns="91440" tIns="45720" rIns="91440" bIns="45720" rtlCol="0" anchor="ctr">
            <a:normAutofit/>
          </a:bodyPr>
          <a:lstStyle/>
          <a:p>
            <a:pPr algn="ctr"/>
            <a:r>
              <a:rPr lang="fr-FR" sz="4000" dirty="0">
                <a:solidFill>
                  <a:srgbClr val="FFFFFF"/>
                </a:solidFill>
              </a:rPr>
              <a:t>5. Ressources</a:t>
            </a:r>
            <a:endParaRPr lang="en-US" sz="4000" dirty="0">
              <a:solidFill>
                <a:srgbClr val="FFFFFF"/>
              </a:solidFill>
            </a:endParaRPr>
          </a:p>
        </p:txBody>
      </p:sp>
      <p:sp>
        <p:nvSpPr>
          <p:cNvPr id="16" name="Text Placeholder 15">
            <a:extLst>
              <a:ext uri="{FF2B5EF4-FFF2-40B4-BE49-F238E27FC236}">
                <a16:creationId xmlns:a16="http://schemas.microsoft.com/office/drawing/2014/main" id="{BC8CB6B0-3796-04DD-2776-085262BDF91C}"/>
              </a:ext>
            </a:extLst>
          </p:cNvPr>
          <p:cNvSpPr>
            <a:spLocks noGrp="1"/>
          </p:cNvSpPr>
          <p:nvPr>
            <p:ph type="body" sz="half" idx="2"/>
          </p:nvPr>
        </p:nvSpPr>
        <p:spPr>
          <a:xfrm>
            <a:off x="5053780" y="599768"/>
            <a:ext cx="6476804" cy="5572432"/>
          </a:xfrm>
        </p:spPr>
        <p:txBody>
          <a:bodyPr vert="horz" lIns="91440" tIns="45720" rIns="91440" bIns="45720" rtlCol="0" anchor="ctr">
            <a:normAutofit/>
          </a:bodyPr>
          <a:lstStyle/>
          <a:p>
            <a:pPr marL="285750" indent="-285750">
              <a:lnSpc>
                <a:spcPct val="90000"/>
              </a:lnSpc>
              <a:buFont typeface="Wingdings" panose="05000000000000000000" pitchFamily="2" charset="2"/>
              <a:buChar char="Ø"/>
            </a:pPr>
            <a:r>
              <a:rPr lang="fr-FR" sz="2000" dirty="0">
                <a:solidFill>
                  <a:schemeClr val="tx1"/>
                </a:solidFill>
              </a:rPr>
              <a:t>[Slide 28] – Skimming : </a:t>
            </a:r>
            <a:r>
              <a:rPr lang="fr-FR" sz="2000" dirty="0">
                <a:solidFill>
                  <a:schemeClr val="accent4"/>
                </a:solidFill>
                <a:hlinkClick r:id="rId6">
                  <a:extLst>
                    <a:ext uri="{A12FA001-AC4F-418D-AE19-62706E023703}">
                      <ahyp:hlinkClr xmlns:ahyp="http://schemas.microsoft.com/office/drawing/2018/hyperlinkcolor" val="tx"/>
                    </a:ext>
                  </a:extLst>
                </a:hlinkClick>
              </a:rPr>
              <a:t>lien</a:t>
            </a:r>
            <a:endParaRPr lang="fr-FR" sz="2000" dirty="0">
              <a:solidFill>
                <a:schemeClr val="accent4"/>
              </a:solidFill>
            </a:endParaRPr>
          </a:p>
          <a:p>
            <a:pPr marL="285750" indent="-285750">
              <a:lnSpc>
                <a:spcPct val="90000"/>
              </a:lnSpc>
              <a:buFont typeface="Wingdings" panose="05000000000000000000" pitchFamily="2" charset="2"/>
              <a:buChar char="Ø"/>
            </a:pPr>
            <a:r>
              <a:rPr lang="fr-FR" sz="2000" dirty="0">
                <a:solidFill>
                  <a:schemeClr val="tx1"/>
                </a:solidFill>
              </a:rPr>
              <a:t>[Slide 36] – Vishing : </a:t>
            </a:r>
            <a:r>
              <a:rPr lang="fr-FR" sz="2000" dirty="0">
                <a:solidFill>
                  <a:schemeClr val="accent4"/>
                </a:solidFill>
                <a:hlinkClick r:id="rId7">
                  <a:extLst>
                    <a:ext uri="{A12FA001-AC4F-418D-AE19-62706E023703}">
                      <ahyp:hlinkClr xmlns:ahyp="http://schemas.microsoft.com/office/drawing/2018/hyperlinkcolor" val="tx"/>
                    </a:ext>
                  </a:extLst>
                </a:hlinkClick>
              </a:rPr>
              <a:t>lien</a:t>
            </a:r>
            <a:endParaRPr lang="fr-FR" sz="2000" dirty="0">
              <a:solidFill>
                <a:schemeClr val="accent4"/>
              </a:solidFill>
            </a:endParaRPr>
          </a:p>
          <a:p>
            <a:pPr marL="285750" indent="-285750">
              <a:lnSpc>
                <a:spcPct val="90000"/>
              </a:lnSpc>
              <a:buFont typeface="Wingdings" panose="05000000000000000000" pitchFamily="2" charset="2"/>
              <a:buChar char="Ø"/>
            </a:pPr>
            <a:r>
              <a:rPr lang="fr-FR" sz="2000" dirty="0">
                <a:solidFill>
                  <a:schemeClr val="tx1"/>
                </a:solidFill>
              </a:rPr>
              <a:t>[Slide 47] – Piratage des cartes NFC : </a:t>
            </a:r>
            <a:r>
              <a:rPr lang="fr-FR" sz="2000" dirty="0">
                <a:solidFill>
                  <a:schemeClr val="accent4"/>
                </a:solidFill>
                <a:hlinkClick r:id="rId8">
                  <a:extLst>
                    <a:ext uri="{A12FA001-AC4F-418D-AE19-62706E023703}">
                      <ahyp:hlinkClr xmlns:ahyp="http://schemas.microsoft.com/office/drawing/2018/hyperlinkcolor" val="tx"/>
                    </a:ext>
                  </a:extLst>
                </a:hlinkClick>
              </a:rPr>
              <a:t>lien</a:t>
            </a:r>
            <a:endParaRPr lang="fr-FR" sz="2000" dirty="0">
              <a:solidFill>
                <a:schemeClr val="accent4"/>
              </a:solidFill>
            </a:endParaRPr>
          </a:p>
        </p:txBody>
      </p:sp>
      <p:sp>
        <p:nvSpPr>
          <p:cNvPr id="54" name="Oval 53">
            <a:extLst>
              <a:ext uri="{FF2B5EF4-FFF2-40B4-BE49-F238E27FC236}">
                <a16:creationId xmlns:a16="http://schemas.microsoft.com/office/drawing/2014/main" id="{19C4A251-EAD7-7F8F-15B9-1AE945034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1D93CC13-30A1-B7E1-5861-E9098A9B2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90046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4E9068-E6EB-F2D9-AA63-B3DB6ED430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04BFC2-B400-49BA-B576-7B338978E435}" type="datetime1">
              <a:rPr kumimoji="0" lang="fr-CI"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10/12/2024</a:t>
            </a:fld>
            <a:endParaRPr kumimoji="0" lang="fr-CI"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FF4DC0A-ABCD-35A2-43BD-9D5F13F09E77}"/>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I"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4">
            <a:extLst>
              <a:ext uri="{FF2B5EF4-FFF2-40B4-BE49-F238E27FC236}">
                <a16:creationId xmlns:a16="http://schemas.microsoft.com/office/drawing/2014/main" id="{EA659A92-C75E-3D85-6204-9DEC1B28DF87}"/>
              </a:ext>
            </a:extLst>
          </p:cNvPr>
          <p:cNvSpPr txBox="1">
            <a:spLocks/>
          </p:cNvSpPr>
          <p:nvPr/>
        </p:nvSpPr>
        <p:spPr>
          <a:xfrm>
            <a:off x="6536262" y="4819139"/>
            <a:ext cx="5491660" cy="1537214"/>
          </a:xfrm>
          <a:prstGeom prst="rect">
            <a:avLst/>
          </a:prstGeom>
        </p:spPr>
        <p:txBody>
          <a:bodyPr vert="horz" lIns="91440" tIns="45720" rIns="91440" bIns="45720" rtlCol="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fr-CI" sz="5400" b="1" i="0" u="none" strike="noStrike" kern="1200" cap="none" spc="0" normalizeH="0" baseline="0" noProof="0" dirty="0">
                <a:ln>
                  <a:noFill/>
                </a:ln>
                <a:solidFill>
                  <a:srgbClr val="E3DED1"/>
                </a:solidFill>
                <a:effectLst/>
                <a:uLnTx/>
                <a:uFillTx/>
                <a:latin typeface="Rockwell Condensed" panose="02060603050405020104"/>
                <a:ea typeface="+mj-ea"/>
                <a:cs typeface="+mj-cs"/>
              </a:rPr>
              <a:t>MERCI !</a:t>
            </a:r>
            <a:endParaRPr kumimoji="0" lang="fr-CI" sz="1800" b="1" i="1" u="none" strike="noStrike" kern="1200" cap="none" spc="0" normalizeH="0" baseline="0" noProof="0" dirty="0">
              <a:ln>
                <a:noFill/>
              </a:ln>
              <a:solidFill>
                <a:srgbClr val="E3DED1"/>
              </a:solidFill>
              <a:effectLst/>
              <a:uLnTx/>
              <a:uFillTx/>
              <a:latin typeface="Rockwell Condensed" panose="02060603050405020104"/>
              <a:ea typeface="+mj-ea"/>
              <a:cs typeface="+mj-cs"/>
            </a:endParaRPr>
          </a:p>
        </p:txBody>
      </p:sp>
      <p:pic>
        <p:nvPicPr>
          <p:cNvPr id="7" name="Image 5" descr="question man.jpeg">
            <a:extLst>
              <a:ext uri="{FF2B5EF4-FFF2-40B4-BE49-F238E27FC236}">
                <a16:creationId xmlns:a16="http://schemas.microsoft.com/office/drawing/2014/main" id="{3AAE6B85-2D0B-1E39-FAB6-F0FEBC64DBA9}"/>
              </a:ext>
            </a:extLst>
          </p:cNvPr>
          <p:cNvPicPr>
            <a:picLocks noChangeAspect="1"/>
          </p:cNvPicPr>
          <p:nvPr/>
        </p:nvPicPr>
        <p:blipFill rotWithShape="1">
          <a:blip r:embed="rId2" cstate="print"/>
          <a:srcRect t="7355" r="1" b="30931"/>
          <a:stretch/>
        </p:blipFill>
        <p:spPr>
          <a:xfrm>
            <a:off x="-1" y="0"/>
            <a:ext cx="7028513"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p:spPr>
      </p:pic>
    </p:spTree>
    <p:extLst>
      <p:ext uri="{BB962C8B-B14F-4D97-AF65-F5344CB8AC3E}">
        <p14:creationId xmlns:p14="http://schemas.microsoft.com/office/powerpoint/2010/main" val="2152728143"/>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965529-E391-537F-F158-D345FB55EB2E}"/>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22B71ED7-508C-6E1D-2F60-9F7F16D70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2625029C-626F-4111-B484-297FEE13A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99501FC1-D4E0-322D-293C-442F35329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C7848042-73CA-3677-C2C9-EAC9661A49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B1B6D7F1-A5FF-9E13-0AFF-648339B1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DC66242B-8620-EFBD-8FB5-E715D2BAA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14593D95-EEC1-0C72-FB48-171B7B091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29E00DAA-E405-4DA3-FF55-8EF80F28E141}"/>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Les données de carte</a:t>
            </a:r>
          </a:p>
        </p:txBody>
      </p:sp>
      <p:sp>
        <p:nvSpPr>
          <p:cNvPr id="286" name="Rectangle 285">
            <a:extLst>
              <a:ext uri="{FF2B5EF4-FFF2-40B4-BE49-F238E27FC236}">
                <a16:creationId xmlns:a16="http://schemas.microsoft.com/office/drawing/2014/main" id="{5F9F3557-CB0C-CAF2-DBD6-CCC6E96EF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84CBF335-D66E-6182-6C85-09C855DF3E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F6D1E127-F98F-0C52-5571-5CFCEA7D1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248BFA3A-26E7-8C80-3F3F-0F3116BE5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5852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BCD408-A363-57D7-EE8F-9A843216DE9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F08EB2E-5997-A560-28A4-8B9A05C26B7F}"/>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sz="3200"/>
              <a:t>Les données de carte</a:t>
            </a:r>
          </a:p>
        </p:txBody>
      </p:sp>
      <p:pic>
        <p:nvPicPr>
          <p:cNvPr id="4" name="Picture 3" descr="A close up of a credit card&#10;&#10;Description automatically generated">
            <a:extLst>
              <a:ext uri="{FF2B5EF4-FFF2-40B4-BE49-F238E27FC236}">
                <a16:creationId xmlns:a16="http://schemas.microsoft.com/office/drawing/2014/main" id="{3A3F2EC9-EC2A-BB6F-E4E3-299DB28B8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936" y="1013706"/>
            <a:ext cx="4572000" cy="4572000"/>
          </a:xfrm>
          <a:prstGeom prst="rect">
            <a:avLst/>
          </a:prstGeom>
        </p:spPr>
      </p:pic>
      <p:sp>
        <p:nvSpPr>
          <p:cNvPr id="2" name="ZoneTexte 17">
            <a:extLst>
              <a:ext uri="{FF2B5EF4-FFF2-40B4-BE49-F238E27FC236}">
                <a16:creationId xmlns:a16="http://schemas.microsoft.com/office/drawing/2014/main" id="{7DA6F9D5-1B1C-3C2B-1311-1FC1E3388AF3}"/>
              </a:ext>
            </a:extLst>
          </p:cNvPr>
          <p:cNvSpPr txBox="1"/>
          <p:nvPr/>
        </p:nvSpPr>
        <p:spPr>
          <a:xfrm>
            <a:off x="8156351" y="2121408"/>
            <a:ext cx="3673380" cy="4050792"/>
          </a:xfrm>
          <a:prstGeom prst="rect">
            <a:avLst/>
          </a:prstGeom>
        </p:spPr>
        <p:txBody>
          <a:bodyPr vert="horz" lIns="91440" tIns="45720" rIns="91440" bIns="45720" rtlCol="0">
            <a:normAutofit/>
          </a:bodyPr>
          <a:lstStyle>
            <a:defPPr>
              <a:defRPr lang="en-US"/>
            </a:defPPr>
            <a:lvl1pPr marL="171450" indent="-182880" defTabSz="914400">
              <a:lnSpc>
                <a:spcPct val="90000"/>
              </a:lnSpc>
              <a:spcAft>
                <a:spcPts val="600"/>
              </a:spcAft>
              <a:buClr>
                <a:schemeClr val="accent1">
                  <a:lumMod val="75000"/>
                </a:schemeClr>
              </a:buClr>
              <a:buSzPct val="85000"/>
              <a:buFont typeface="Wingdings" pitchFamily="2" charset="2"/>
              <a:buChar char="§"/>
              <a:defRPr sz="1600"/>
            </a:lvl1pPr>
            <a:lvl2pPr marL="742950" lvl="1" indent="-182880" defTabSz="914400">
              <a:lnSpc>
                <a:spcPct val="90000"/>
              </a:lnSpc>
              <a:spcAft>
                <a:spcPts val="600"/>
              </a:spcAft>
              <a:buClr>
                <a:schemeClr val="accent1">
                  <a:lumMod val="75000"/>
                </a:schemeClr>
              </a:buClr>
              <a:buSzPct val="85000"/>
              <a:buFont typeface="Wingdings" pitchFamily="2" charset="2"/>
              <a:buChar char="§"/>
              <a:defRPr sz="1600"/>
            </a:lvl2pPr>
          </a:lstStyle>
          <a:p>
            <a:r>
              <a:rPr lang="en-US" dirty="0"/>
              <a:t>Les données du </a:t>
            </a:r>
            <a:r>
              <a:rPr lang="en-US" dirty="0" err="1"/>
              <a:t>porteur</a:t>
            </a:r>
            <a:r>
              <a:rPr lang="en-US" dirty="0"/>
              <a:t> de carte :</a:t>
            </a:r>
          </a:p>
          <a:p>
            <a:pPr lvl="1"/>
            <a:r>
              <a:rPr lang="en-US" dirty="0" err="1"/>
              <a:t>Numéro</a:t>
            </a:r>
            <a:r>
              <a:rPr lang="en-US" dirty="0"/>
              <a:t> de carte (PAN)</a:t>
            </a:r>
          </a:p>
          <a:p>
            <a:pPr lvl="1"/>
            <a:r>
              <a:rPr lang="en-US" dirty="0"/>
              <a:t>Nom du </a:t>
            </a:r>
            <a:r>
              <a:rPr lang="en-US" dirty="0" err="1"/>
              <a:t>porteur</a:t>
            </a:r>
            <a:endParaRPr lang="en-US" dirty="0"/>
          </a:p>
          <a:p>
            <a:pPr lvl="1"/>
            <a:r>
              <a:rPr lang="en-US" dirty="0"/>
              <a:t>Date </a:t>
            </a:r>
            <a:r>
              <a:rPr lang="en-US" dirty="0" err="1"/>
              <a:t>d’expiration</a:t>
            </a:r>
            <a:endParaRPr lang="en-US" dirty="0"/>
          </a:p>
          <a:p>
            <a:pPr lvl="1"/>
            <a:r>
              <a:rPr lang="en-US" dirty="0"/>
              <a:t>Code de service</a:t>
            </a:r>
          </a:p>
          <a:p>
            <a:pPr lvl="1"/>
            <a:endParaRPr lang="en-US" dirty="0"/>
          </a:p>
          <a:p>
            <a:r>
              <a:rPr lang="en-US" dirty="0"/>
              <a:t>Les données </a:t>
            </a:r>
            <a:r>
              <a:rPr lang="en-US" dirty="0" err="1"/>
              <a:t>d’authentification</a:t>
            </a:r>
            <a:r>
              <a:rPr lang="en-US" dirty="0"/>
              <a:t> </a:t>
            </a:r>
            <a:r>
              <a:rPr lang="en-US" dirty="0" err="1"/>
              <a:t>sensibles</a:t>
            </a:r>
            <a:r>
              <a:rPr lang="en-US" dirty="0"/>
              <a:t> :</a:t>
            </a:r>
          </a:p>
          <a:p>
            <a:pPr lvl="1"/>
            <a:r>
              <a:rPr lang="en-US" dirty="0" err="1"/>
              <a:t>Cryptogramme</a:t>
            </a:r>
            <a:r>
              <a:rPr lang="en-US" dirty="0"/>
              <a:t> </a:t>
            </a:r>
            <a:r>
              <a:rPr lang="en-US" dirty="0" err="1"/>
              <a:t>visuel</a:t>
            </a:r>
            <a:r>
              <a:rPr lang="en-US" dirty="0"/>
              <a:t> (CVV2/CVC2/CID/CAV2)</a:t>
            </a:r>
          </a:p>
          <a:p>
            <a:pPr lvl="1"/>
            <a:r>
              <a:rPr lang="en-US" dirty="0"/>
              <a:t>Bande </a:t>
            </a:r>
            <a:r>
              <a:rPr lang="en-US" dirty="0" err="1"/>
              <a:t>magnétique</a:t>
            </a:r>
            <a:r>
              <a:rPr lang="en-US" dirty="0"/>
              <a:t> </a:t>
            </a:r>
            <a:r>
              <a:rPr lang="en-US" dirty="0" err="1"/>
              <a:t>complète</a:t>
            </a:r>
            <a:r>
              <a:rPr lang="en-US" dirty="0"/>
              <a:t> </a:t>
            </a:r>
            <a:r>
              <a:rPr lang="en-US" dirty="0" err="1"/>
              <a:t>ou</a:t>
            </a:r>
            <a:r>
              <a:rPr lang="en-US" dirty="0"/>
              <a:t> son </a:t>
            </a:r>
            <a:r>
              <a:rPr lang="en-US" dirty="0" err="1"/>
              <a:t>équivalent</a:t>
            </a:r>
            <a:r>
              <a:rPr lang="en-US" dirty="0"/>
              <a:t> sur la puce (EMV)</a:t>
            </a:r>
          </a:p>
          <a:p>
            <a:pPr lvl="1"/>
            <a:r>
              <a:rPr lang="en-US" dirty="0"/>
              <a:t>Bloc / code PIN</a:t>
            </a:r>
          </a:p>
        </p:txBody>
      </p:sp>
      <p:grpSp>
        <p:nvGrpSpPr>
          <p:cNvPr id="17" name="Group 16">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cxnSp>
        <p:nvCxnSpPr>
          <p:cNvPr id="16" name="Straight Arrow Connector 15">
            <a:extLst>
              <a:ext uri="{FF2B5EF4-FFF2-40B4-BE49-F238E27FC236}">
                <a16:creationId xmlns:a16="http://schemas.microsoft.com/office/drawing/2014/main" id="{C30C3A2E-D581-AC47-EB2B-D895A8D09508}"/>
              </a:ext>
            </a:extLst>
          </p:cNvPr>
          <p:cNvCxnSpPr/>
          <p:nvPr/>
        </p:nvCxnSpPr>
        <p:spPr>
          <a:xfrm>
            <a:off x="976285" y="2249228"/>
            <a:ext cx="1042219"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726A2DD-349A-2203-9732-73D623EA9DD7}"/>
              </a:ext>
            </a:extLst>
          </p:cNvPr>
          <p:cNvCxnSpPr>
            <a:cxnSpLocks/>
          </p:cNvCxnSpPr>
          <p:nvPr/>
        </p:nvCxnSpPr>
        <p:spPr>
          <a:xfrm>
            <a:off x="4204157" y="727587"/>
            <a:ext cx="0" cy="16460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118843-54D6-318C-22C1-19BF1EFC6840}"/>
              </a:ext>
            </a:extLst>
          </p:cNvPr>
          <p:cNvCxnSpPr>
            <a:cxnSpLocks/>
          </p:cNvCxnSpPr>
          <p:nvPr/>
        </p:nvCxnSpPr>
        <p:spPr>
          <a:xfrm flipH="1">
            <a:off x="4070555" y="2831691"/>
            <a:ext cx="143551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37D5FB-22DB-5D26-F663-73989A8AD629}"/>
              </a:ext>
            </a:extLst>
          </p:cNvPr>
          <p:cNvCxnSpPr>
            <a:cxnSpLocks/>
          </p:cNvCxnSpPr>
          <p:nvPr/>
        </p:nvCxnSpPr>
        <p:spPr>
          <a:xfrm flipH="1">
            <a:off x="4104968" y="4262285"/>
            <a:ext cx="143551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CCF1EF-43D7-6FB5-E81C-C083D0CD7BC5}"/>
              </a:ext>
            </a:extLst>
          </p:cNvPr>
          <p:cNvCxnSpPr>
            <a:cxnSpLocks/>
          </p:cNvCxnSpPr>
          <p:nvPr/>
        </p:nvCxnSpPr>
        <p:spPr>
          <a:xfrm flipV="1">
            <a:off x="2819833" y="3736258"/>
            <a:ext cx="0" cy="20942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17">
            <a:extLst>
              <a:ext uri="{FF2B5EF4-FFF2-40B4-BE49-F238E27FC236}">
                <a16:creationId xmlns:a16="http://schemas.microsoft.com/office/drawing/2014/main" id="{68C26FEB-FBCF-014A-0464-7FC98AA754F4}"/>
              </a:ext>
            </a:extLst>
          </p:cNvPr>
          <p:cNvSpPr txBox="1"/>
          <p:nvPr/>
        </p:nvSpPr>
        <p:spPr>
          <a:xfrm>
            <a:off x="5540478" y="2677817"/>
            <a:ext cx="2347206" cy="307777"/>
          </a:xfrm>
          <a:prstGeom prst="rect">
            <a:avLst/>
          </a:prstGeom>
          <a:noFill/>
        </p:spPr>
        <p:txBody>
          <a:bodyPr wrap="square" rtlCol="0">
            <a:spAutoFit/>
          </a:bodyPr>
          <a:lstStyle/>
          <a:p>
            <a:r>
              <a:rPr lang="fr-FR" sz="1400" b="1" dirty="0">
                <a:solidFill>
                  <a:schemeClr val="accent4"/>
                </a:solidFill>
                <a:cs typeface="Poppins" panose="00000500000000000000" pitchFamily="50" charset="0"/>
              </a:rPr>
              <a:t>Date d’expiration</a:t>
            </a:r>
          </a:p>
        </p:txBody>
      </p:sp>
      <p:sp>
        <p:nvSpPr>
          <p:cNvPr id="34" name="ZoneTexte 17">
            <a:extLst>
              <a:ext uri="{FF2B5EF4-FFF2-40B4-BE49-F238E27FC236}">
                <a16:creationId xmlns:a16="http://schemas.microsoft.com/office/drawing/2014/main" id="{DAB5508C-6215-8C76-4306-5AD70CFCAD6B}"/>
              </a:ext>
            </a:extLst>
          </p:cNvPr>
          <p:cNvSpPr txBox="1"/>
          <p:nvPr/>
        </p:nvSpPr>
        <p:spPr>
          <a:xfrm>
            <a:off x="-1351162" y="2085507"/>
            <a:ext cx="2347206" cy="307777"/>
          </a:xfrm>
          <a:prstGeom prst="rect">
            <a:avLst/>
          </a:prstGeom>
          <a:noFill/>
        </p:spPr>
        <p:txBody>
          <a:bodyPr wrap="square" rtlCol="0">
            <a:spAutoFit/>
          </a:bodyPr>
          <a:lstStyle/>
          <a:p>
            <a:pPr algn="r"/>
            <a:r>
              <a:rPr lang="fr-FR" sz="1400" b="1" dirty="0">
                <a:solidFill>
                  <a:schemeClr val="accent4"/>
                </a:solidFill>
                <a:latin typeface="Poppins" panose="00000500000000000000" pitchFamily="50" charset="0"/>
                <a:cs typeface="Poppins" panose="00000500000000000000" pitchFamily="50" charset="0"/>
              </a:rPr>
              <a:t>Puce</a:t>
            </a:r>
          </a:p>
        </p:txBody>
      </p:sp>
      <p:sp>
        <p:nvSpPr>
          <p:cNvPr id="35" name="ZoneTexte 17">
            <a:extLst>
              <a:ext uri="{FF2B5EF4-FFF2-40B4-BE49-F238E27FC236}">
                <a16:creationId xmlns:a16="http://schemas.microsoft.com/office/drawing/2014/main" id="{1B498DFC-8F5C-B38A-5BDC-E555B731C659}"/>
              </a:ext>
            </a:extLst>
          </p:cNvPr>
          <p:cNvSpPr txBox="1"/>
          <p:nvPr/>
        </p:nvSpPr>
        <p:spPr>
          <a:xfrm>
            <a:off x="5540478" y="4131761"/>
            <a:ext cx="2347206" cy="307777"/>
          </a:xfrm>
          <a:prstGeom prst="rect">
            <a:avLst/>
          </a:prstGeom>
          <a:noFill/>
        </p:spPr>
        <p:txBody>
          <a:bodyPr wrap="square" rtlCol="0">
            <a:spAutoFit/>
          </a:bodyPr>
          <a:lstStyle/>
          <a:p>
            <a:r>
              <a:rPr lang="fr-FR" sz="1400" b="1" dirty="0">
                <a:solidFill>
                  <a:schemeClr val="accent4"/>
                </a:solidFill>
                <a:cs typeface="Poppins" panose="00000500000000000000" pitchFamily="50" charset="0"/>
              </a:rPr>
              <a:t>CVV2/CVC2/CID/CAV2</a:t>
            </a:r>
          </a:p>
        </p:txBody>
      </p:sp>
      <p:sp>
        <p:nvSpPr>
          <p:cNvPr id="36" name="ZoneTexte 17">
            <a:extLst>
              <a:ext uri="{FF2B5EF4-FFF2-40B4-BE49-F238E27FC236}">
                <a16:creationId xmlns:a16="http://schemas.microsoft.com/office/drawing/2014/main" id="{9B69F8B3-B95A-20A6-B3C9-B02E34072631}"/>
              </a:ext>
            </a:extLst>
          </p:cNvPr>
          <p:cNvSpPr txBox="1"/>
          <p:nvPr/>
        </p:nvSpPr>
        <p:spPr>
          <a:xfrm>
            <a:off x="1646230" y="5861964"/>
            <a:ext cx="2347206" cy="307777"/>
          </a:xfrm>
          <a:prstGeom prst="rect">
            <a:avLst/>
          </a:prstGeom>
          <a:noFill/>
        </p:spPr>
        <p:txBody>
          <a:bodyPr wrap="square" rtlCol="0">
            <a:spAutoFit/>
          </a:bodyPr>
          <a:lstStyle/>
          <a:p>
            <a:pPr algn="ctr"/>
            <a:r>
              <a:rPr lang="fr-FR" sz="1400" b="1" dirty="0">
                <a:solidFill>
                  <a:schemeClr val="accent4"/>
                </a:solidFill>
                <a:cs typeface="Poppins" panose="00000500000000000000" pitchFamily="50" charset="0"/>
              </a:rPr>
              <a:t>Bande magnétique</a:t>
            </a:r>
          </a:p>
        </p:txBody>
      </p:sp>
      <p:sp>
        <p:nvSpPr>
          <p:cNvPr id="37" name="ZoneTexte 17">
            <a:extLst>
              <a:ext uri="{FF2B5EF4-FFF2-40B4-BE49-F238E27FC236}">
                <a16:creationId xmlns:a16="http://schemas.microsoft.com/office/drawing/2014/main" id="{CAFE8062-6E48-9E0A-1BBF-CD408B079869}"/>
              </a:ext>
            </a:extLst>
          </p:cNvPr>
          <p:cNvSpPr txBox="1"/>
          <p:nvPr/>
        </p:nvSpPr>
        <p:spPr>
          <a:xfrm>
            <a:off x="3030554" y="354548"/>
            <a:ext cx="2347206" cy="307777"/>
          </a:xfrm>
          <a:prstGeom prst="rect">
            <a:avLst/>
          </a:prstGeom>
          <a:noFill/>
        </p:spPr>
        <p:txBody>
          <a:bodyPr wrap="square" rtlCol="0">
            <a:spAutoFit/>
          </a:bodyPr>
          <a:lstStyle/>
          <a:p>
            <a:pPr algn="ctr"/>
            <a:r>
              <a:rPr lang="fr-FR" sz="1400" b="1" dirty="0">
                <a:solidFill>
                  <a:schemeClr val="accent4"/>
                </a:solidFill>
                <a:cs typeface="Poppins" panose="00000500000000000000" pitchFamily="50" charset="0"/>
              </a:rPr>
              <a:t>Numéro de carte</a:t>
            </a:r>
          </a:p>
        </p:txBody>
      </p:sp>
      <p:cxnSp>
        <p:nvCxnSpPr>
          <p:cNvPr id="39" name="Straight Arrow Connector 38">
            <a:extLst>
              <a:ext uri="{FF2B5EF4-FFF2-40B4-BE49-F238E27FC236}">
                <a16:creationId xmlns:a16="http://schemas.microsoft.com/office/drawing/2014/main" id="{FA7EBF42-9A7D-E3F5-6DF2-155EC6CC4443}"/>
              </a:ext>
            </a:extLst>
          </p:cNvPr>
          <p:cNvCxnSpPr>
            <a:cxnSpLocks/>
          </p:cNvCxnSpPr>
          <p:nvPr/>
        </p:nvCxnSpPr>
        <p:spPr>
          <a:xfrm>
            <a:off x="2429434" y="725596"/>
            <a:ext cx="0" cy="2102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ZoneTexte 17">
            <a:extLst>
              <a:ext uri="{FF2B5EF4-FFF2-40B4-BE49-F238E27FC236}">
                <a16:creationId xmlns:a16="http://schemas.microsoft.com/office/drawing/2014/main" id="{ADF4A30B-EE12-DBAF-FAA3-24ED6B9187B1}"/>
              </a:ext>
            </a:extLst>
          </p:cNvPr>
          <p:cNvSpPr txBox="1"/>
          <p:nvPr/>
        </p:nvSpPr>
        <p:spPr>
          <a:xfrm>
            <a:off x="1255831" y="352557"/>
            <a:ext cx="2347206" cy="307777"/>
          </a:xfrm>
          <a:prstGeom prst="rect">
            <a:avLst/>
          </a:prstGeom>
          <a:noFill/>
        </p:spPr>
        <p:txBody>
          <a:bodyPr wrap="square" rtlCol="0">
            <a:spAutoFit/>
          </a:bodyPr>
          <a:lstStyle/>
          <a:p>
            <a:pPr algn="ctr"/>
            <a:r>
              <a:rPr lang="fr-FR" sz="1400" b="1" dirty="0">
                <a:solidFill>
                  <a:schemeClr val="accent4"/>
                </a:solidFill>
                <a:cs typeface="Poppins" panose="00000500000000000000" pitchFamily="50" charset="0"/>
              </a:rPr>
              <a:t>Nom du porteur</a:t>
            </a:r>
          </a:p>
        </p:txBody>
      </p:sp>
    </p:spTree>
    <p:extLst>
      <p:ext uri="{BB962C8B-B14F-4D97-AF65-F5344CB8AC3E}">
        <p14:creationId xmlns:p14="http://schemas.microsoft.com/office/powerpoint/2010/main" val="100298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4A2B-06F3-DF8B-46F8-9595ED9ABE4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1FF00BF-A135-748C-38F0-AA9AECD39979}"/>
              </a:ext>
            </a:extLst>
          </p:cNvPr>
          <p:cNvSpPr>
            <a:spLocks noGrp="1"/>
          </p:cNvSpPr>
          <p:nvPr>
            <p:ph type="title"/>
          </p:nvPr>
        </p:nvSpPr>
        <p:spPr>
          <a:xfrm>
            <a:off x="175113" y="0"/>
            <a:ext cx="11321562" cy="1609344"/>
          </a:xfrm>
        </p:spPr>
        <p:txBody>
          <a:bodyPr/>
          <a:lstStyle/>
          <a:p>
            <a:r>
              <a:rPr lang="fr-FR" dirty="0"/>
              <a:t>Stockage des données de carte</a:t>
            </a:r>
            <a:endParaRPr lang="en-US" dirty="0"/>
          </a:p>
        </p:txBody>
      </p:sp>
      <p:graphicFrame>
        <p:nvGraphicFramePr>
          <p:cNvPr id="4" name="Table 9">
            <a:extLst>
              <a:ext uri="{FF2B5EF4-FFF2-40B4-BE49-F238E27FC236}">
                <a16:creationId xmlns:a16="http://schemas.microsoft.com/office/drawing/2014/main" id="{BB6F4ABA-54D0-0835-E764-3753F1CD231C}"/>
              </a:ext>
            </a:extLst>
          </p:cNvPr>
          <p:cNvGraphicFramePr>
            <a:graphicFrameLocks noGrp="1"/>
          </p:cNvGraphicFramePr>
          <p:nvPr>
            <p:extLst>
              <p:ext uri="{D42A27DB-BD31-4B8C-83A1-F6EECF244321}">
                <p14:modId xmlns:p14="http://schemas.microsoft.com/office/powerpoint/2010/main" val="1604172868"/>
              </p:ext>
            </p:extLst>
          </p:nvPr>
        </p:nvGraphicFramePr>
        <p:xfrm>
          <a:off x="695325" y="1486120"/>
          <a:ext cx="10738450" cy="3437555"/>
        </p:xfrm>
        <a:graphic>
          <a:graphicData uri="http://schemas.openxmlformats.org/drawingml/2006/table">
            <a:tbl>
              <a:tblPr firstRow="1" bandRow="1">
                <a:tableStyleId>{5C22544A-7EE6-4342-B048-85BDC9FD1C3A}</a:tableStyleId>
              </a:tblPr>
              <a:tblGrid>
                <a:gridCol w="566395">
                  <a:extLst>
                    <a:ext uri="{9D8B030D-6E8A-4147-A177-3AD203B41FA5}">
                      <a16:colId xmlns:a16="http://schemas.microsoft.com/office/drawing/2014/main" val="1174713495"/>
                    </a:ext>
                  </a:extLst>
                </a:gridCol>
                <a:gridCol w="1688802">
                  <a:extLst>
                    <a:ext uri="{9D8B030D-6E8A-4147-A177-3AD203B41FA5}">
                      <a16:colId xmlns:a16="http://schemas.microsoft.com/office/drawing/2014/main" val="1109755083"/>
                    </a:ext>
                  </a:extLst>
                </a:gridCol>
                <a:gridCol w="2799425">
                  <a:extLst>
                    <a:ext uri="{9D8B030D-6E8A-4147-A177-3AD203B41FA5}">
                      <a16:colId xmlns:a16="http://schemas.microsoft.com/office/drawing/2014/main" val="929009910"/>
                    </a:ext>
                  </a:extLst>
                </a:gridCol>
                <a:gridCol w="2701637">
                  <a:extLst>
                    <a:ext uri="{9D8B030D-6E8A-4147-A177-3AD203B41FA5}">
                      <a16:colId xmlns:a16="http://schemas.microsoft.com/office/drawing/2014/main" val="1189611449"/>
                    </a:ext>
                  </a:extLst>
                </a:gridCol>
                <a:gridCol w="2982191">
                  <a:extLst>
                    <a:ext uri="{9D8B030D-6E8A-4147-A177-3AD203B41FA5}">
                      <a16:colId xmlns:a16="http://schemas.microsoft.com/office/drawing/2014/main" val="290822597"/>
                    </a:ext>
                  </a:extLst>
                </a:gridCol>
              </a:tblGrid>
              <a:tr h="459152">
                <a:tc>
                  <a:txBody>
                    <a:bodyPr/>
                    <a:lstStyle/>
                    <a:p>
                      <a:endParaRPr lang="fr-CI" sz="1200" dirty="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CI" sz="1200" dirty="0">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CI" sz="1200" dirty="0">
                          <a:latin typeface="+mn-lt"/>
                        </a:rPr>
                        <a:t>Éléments de données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fr-CI" sz="1200" dirty="0">
                          <a:latin typeface="+mn-lt"/>
                        </a:rPr>
                        <a:t>Restrictions de stockage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algn="ctr"/>
                      <a:r>
                        <a:rPr lang="fr-CI" sz="1200" dirty="0">
                          <a:latin typeface="+mn-lt"/>
                        </a:rPr>
                        <a:t>Exigence pour rendre illisibles les données stockées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2769587351"/>
                  </a:ext>
                </a:extLst>
              </a:tr>
              <a:tr h="648215">
                <a:tc rowSpan="7">
                  <a:txBody>
                    <a:bodyPr/>
                    <a:lstStyle/>
                    <a:p>
                      <a:pPr algn="ctr"/>
                      <a:r>
                        <a:rPr lang="fr-CI" sz="1200" b="1" dirty="0">
                          <a:solidFill>
                            <a:schemeClr val="bg1"/>
                          </a:solidFill>
                          <a:latin typeface="+mn-lt"/>
                        </a:rPr>
                        <a:t>Données de carte</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rowSpan="4">
                  <a:txBody>
                    <a:bodyPr/>
                    <a:lstStyle/>
                    <a:p>
                      <a:pPr algn="ctr"/>
                      <a:r>
                        <a:rPr lang="fr-CI" sz="1200" b="1" dirty="0">
                          <a:solidFill>
                            <a:schemeClr val="accent4"/>
                          </a:solidFill>
                          <a:latin typeface="+mn-lt"/>
                        </a:rPr>
                        <a:t>Données relatives au titulaire de carte</a:t>
                      </a:r>
                    </a:p>
                    <a:p>
                      <a:pPr algn="ctr"/>
                      <a:r>
                        <a:rPr lang="fr-CI" sz="1200" b="0" dirty="0">
                          <a:solidFill>
                            <a:schemeClr val="accent4"/>
                          </a:solidFill>
                          <a:latin typeface="+mn-lt"/>
                        </a:rPr>
                        <a:t>(CHD)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fr-CI" sz="1200" b="1" dirty="0">
                          <a:solidFill>
                            <a:schemeClr val="tx1"/>
                          </a:solidFill>
                          <a:latin typeface="+mn-lt"/>
                        </a:rPr>
                        <a:t>Numéro de compte primaire </a:t>
                      </a:r>
                      <a:r>
                        <a:rPr lang="fr-CI" sz="1200" b="0" i="1" dirty="0">
                          <a:solidFill>
                            <a:schemeClr val="tx1"/>
                          </a:solidFill>
                          <a:latin typeface="+mn-lt"/>
                        </a:rPr>
                        <a:t>(PAN)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CI" sz="1200" dirty="0">
                          <a:solidFill>
                            <a:schemeClr val="tx1"/>
                          </a:solidFill>
                          <a:latin typeface="+mn-lt"/>
                        </a:rPr>
                        <a:t>Le stockage est réduit au minimum tel que défini dans l’exigence 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CI" sz="1200" b="1" dirty="0">
                          <a:solidFill>
                            <a:schemeClr val="tx1"/>
                          </a:solidFill>
                          <a:latin typeface="+mn-lt"/>
                        </a:rPr>
                        <a:t>Oui</a:t>
                      </a:r>
                      <a:r>
                        <a:rPr lang="fr-CI" sz="1200" dirty="0">
                          <a:solidFill>
                            <a:schemeClr val="tx1"/>
                          </a:solidFill>
                          <a:latin typeface="+mn-lt"/>
                        </a:rPr>
                        <a:t>, tel que défini dans l’exigence 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2861329"/>
                  </a:ext>
                </a:extLst>
              </a:tr>
              <a:tr h="352971">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I" sz="1200" b="1" dirty="0">
                          <a:solidFill>
                            <a:schemeClr val="tx1"/>
                          </a:solidFill>
                          <a:latin typeface="+mn-lt"/>
                        </a:rPr>
                        <a:t>Nom du titulaire de la carte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I" sz="1200" dirty="0">
                          <a:solidFill>
                            <a:schemeClr val="tx1"/>
                          </a:solidFill>
                          <a:latin typeface="+mn-lt"/>
                        </a:rPr>
                        <a:t>Le stockage est réduit au minimum tel que défini dans l’exigence 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fr-CI" sz="1200" b="1" dirty="0">
                          <a:solidFill>
                            <a:schemeClr val="tx1"/>
                          </a:solidFill>
                          <a:latin typeface="+mn-lt"/>
                        </a:rPr>
                        <a:t>Non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108787"/>
                  </a:ext>
                </a:extLst>
              </a:tr>
              <a:tr h="352971">
                <a:tc vMerge="1">
                  <a:txBody>
                    <a:bodyPr/>
                    <a:lstStyle/>
                    <a:p>
                      <a:endParaRPr lang="fr-CI"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I" sz="1200" b="1" dirty="0">
                          <a:solidFill>
                            <a:schemeClr val="tx1"/>
                          </a:solidFill>
                          <a:latin typeface="+mn-lt"/>
                        </a:rPr>
                        <a:t>Code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649307"/>
                  </a:ext>
                </a:extLst>
              </a:tr>
              <a:tr h="352971">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I" sz="1200" b="1" dirty="0">
                          <a:solidFill>
                            <a:schemeClr val="tx1"/>
                          </a:solidFill>
                          <a:latin typeface="+mn-lt"/>
                        </a:rPr>
                        <a:t>Date d’expiration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7232001"/>
                  </a:ext>
                </a:extLst>
              </a:tr>
              <a:tr h="459152">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fr-CI" sz="1200" b="1" dirty="0">
                          <a:solidFill>
                            <a:schemeClr val="accent4"/>
                          </a:solidFill>
                          <a:latin typeface="+mn-lt"/>
                        </a:rPr>
                        <a:t>Données d’authentification sensibles</a:t>
                      </a:r>
                    </a:p>
                    <a:p>
                      <a:pPr algn="ctr"/>
                      <a:r>
                        <a:rPr lang="fr-CI" sz="1200" b="0" dirty="0">
                          <a:solidFill>
                            <a:schemeClr val="accent4"/>
                          </a:solidFill>
                          <a:latin typeface="+mn-lt"/>
                        </a:rPr>
                        <a:t>(SAD)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fr-CI" sz="1200" b="1" dirty="0">
                          <a:solidFill>
                            <a:schemeClr val="tx1"/>
                          </a:solidFill>
                          <a:latin typeface="+mn-lt"/>
                        </a:rPr>
                        <a:t>Données de suivi complet </a:t>
                      </a:r>
                    </a:p>
                    <a:p>
                      <a:pPr algn="ctr"/>
                      <a:r>
                        <a:rPr lang="fr-CI" sz="1200" b="0" i="1" dirty="0">
                          <a:solidFill>
                            <a:schemeClr val="tx1"/>
                          </a:solidFill>
                          <a:latin typeface="+mn-lt"/>
                        </a:rPr>
                        <a:t>(ou données de piste magnétique)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fr-CI" sz="1200" dirty="0">
                          <a:solidFill>
                            <a:schemeClr val="tx1"/>
                          </a:solidFill>
                          <a:latin typeface="+mn-lt"/>
                        </a:rPr>
                        <a:t>Ne peut pas être stocké après autorisation tel que défini dans l'exigence 3.3.1**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a:r>
                        <a:rPr lang="fr-CI" sz="1200" b="1" dirty="0">
                          <a:solidFill>
                            <a:schemeClr val="tx1"/>
                          </a:solidFill>
                          <a:latin typeface="+mn-lt"/>
                        </a:rPr>
                        <a:t>Oui</a:t>
                      </a:r>
                      <a:r>
                        <a:rPr lang="fr-CI" sz="1200" dirty="0">
                          <a:solidFill>
                            <a:schemeClr val="tx1"/>
                          </a:solidFill>
                          <a:latin typeface="+mn-lt"/>
                        </a:rPr>
                        <a:t>, les données stockées jusqu’à ce que l'autorisation soit effectuée doivent être protégées par des moyens cryptographiques robustes tel que définie dans l'exigence 3.3.2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3476663"/>
                  </a:ext>
                </a:extLst>
              </a:tr>
              <a:tr h="459152">
                <a:tc vMerge="1">
                  <a:txBody>
                    <a:bodyPr/>
                    <a:lstStyle/>
                    <a:p>
                      <a:endParaRPr lang="fr-CI"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I" sz="1200" b="1" dirty="0">
                          <a:solidFill>
                            <a:schemeClr val="tx1"/>
                          </a:solidFill>
                          <a:latin typeface="+mn-lt"/>
                        </a:rPr>
                        <a:t>Code de vérification de la carte </a:t>
                      </a:r>
                      <a:r>
                        <a:rPr lang="fr-CI" sz="1200" b="0" i="1" dirty="0">
                          <a:solidFill>
                            <a:schemeClr val="tx1"/>
                          </a:solidFill>
                          <a:latin typeface="+mn-lt"/>
                        </a:rPr>
                        <a:t>(CAV2/CVC2/CVV2/CID)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02693"/>
                  </a:ext>
                </a:extLst>
              </a:tr>
              <a:tr h="352971">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fr-CI"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CI" sz="1200" b="1" dirty="0">
                          <a:solidFill>
                            <a:schemeClr val="tx1"/>
                          </a:solidFill>
                          <a:latin typeface="+mn-lt"/>
                        </a:rPr>
                        <a:t>Code/bloc 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fr-CI"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1089903"/>
                  </a:ext>
                </a:extLst>
              </a:tr>
            </a:tbl>
          </a:graphicData>
        </a:graphic>
      </p:graphicFrame>
      <p:sp>
        <p:nvSpPr>
          <p:cNvPr id="6" name="TextBox 5">
            <a:extLst>
              <a:ext uri="{FF2B5EF4-FFF2-40B4-BE49-F238E27FC236}">
                <a16:creationId xmlns:a16="http://schemas.microsoft.com/office/drawing/2014/main" id="{1A36917F-C6BE-A55F-2EA2-46C11B28B25B}"/>
              </a:ext>
            </a:extLst>
          </p:cNvPr>
          <p:cNvSpPr txBox="1"/>
          <p:nvPr/>
        </p:nvSpPr>
        <p:spPr>
          <a:xfrm>
            <a:off x="972406" y="5203687"/>
            <a:ext cx="9808370" cy="769441"/>
          </a:xfrm>
          <a:prstGeom prst="rect">
            <a:avLst/>
          </a:prstGeom>
          <a:noFill/>
        </p:spPr>
        <p:txBody>
          <a:bodyPr wrap="square" rtlCol="0">
            <a:spAutoFit/>
          </a:bodyPr>
          <a:lstStyle/>
          <a:p>
            <a:r>
              <a:rPr lang="fr-CI" sz="1100" b="1" i="1" dirty="0">
                <a:cs typeface="Poppins" panose="00000500000000000000" pitchFamily="2" charset="0"/>
              </a:rPr>
              <a:t>*</a:t>
            </a:r>
            <a:r>
              <a:rPr lang="fr-CI" sz="1100" i="1" dirty="0">
                <a:cs typeface="Poppins" panose="00000500000000000000" pitchFamily="2" charset="0"/>
              </a:rPr>
              <a:t> Code/bloc PIN : version codée ou chiffrée du code PIN envoyé lors de la transaction. </a:t>
            </a:r>
          </a:p>
          <a:p>
            <a:endParaRPr lang="fr-CI" sz="1100" i="1" dirty="0">
              <a:cs typeface="Poppins" panose="00000500000000000000" pitchFamily="2" charset="0"/>
            </a:endParaRPr>
          </a:p>
          <a:p>
            <a:r>
              <a:rPr lang="fr-CI" sz="1100" b="1" i="1" dirty="0">
                <a:cs typeface="Poppins" panose="00000500000000000000" pitchFamily="2" charset="0"/>
              </a:rPr>
              <a:t>**</a:t>
            </a:r>
            <a:r>
              <a:rPr lang="fr-CI" sz="1100" i="1" dirty="0">
                <a:cs typeface="Poppins" panose="00000500000000000000" pitchFamily="2" charset="0"/>
              </a:rPr>
              <a:t> À </a:t>
            </a:r>
            <a:r>
              <a:rPr lang="fr-FR" sz="1100" i="1" dirty="0">
                <a:cs typeface="Poppins" panose="00000500000000000000" pitchFamily="2" charset="0"/>
              </a:rPr>
              <a:t>l’exception des émetteurs et des entreprises qui supportent les services d'émission des cartes. Les exigences relatives aux émetteurs et aux services d'émission sont définies séparément dans l'exigence 3.3.3. </a:t>
            </a:r>
            <a:endParaRPr lang="fr-CI" sz="1100" i="1" dirty="0">
              <a:cs typeface="Poppins" panose="00000500000000000000" pitchFamily="2" charset="0"/>
            </a:endParaRPr>
          </a:p>
        </p:txBody>
      </p:sp>
    </p:spTree>
    <p:extLst>
      <p:ext uri="{BB962C8B-B14F-4D97-AF65-F5344CB8AC3E}">
        <p14:creationId xmlns:p14="http://schemas.microsoft.com/office/powerpoint/2010/main" val="2467923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864D65-5EDE-72DE-09B7-1E6FA3D2A9B7}"/>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A24A501E-95BF-52C1-8BC5-C4446D7B7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B9C74FCC-CB05-438E-3819-7627B95C0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6789D9CB-E869-0AFD-5D4B-151462B8C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F7E76DE6-6F8A-3940-535E-3D30C01F0B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49D010B5-F2E1-1539-5293-10A8DAAC7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14A5D8F0-17A8-BBCF-51AF-CB6A8D48C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ED43AF9B-EA9A-7DC9-129D-EE553FC2A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7CD8F55F-D30E-E0A7-5603-0500696871A8}"/>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err="1">
                <a:blipFill dpi="0" rotWithShape="1">
                  <a:blip r:embed="rId4"/>
                  <a:srcRect/>
                  <a:tile tx="6350" ty="-127000" sx="65000" sy="64000" flip="none" algn="tl"/>
                </a:blipFill>
              </a:rPr>
              <a:t>Enjeux</a:t>
            </a:r>
            <a:r>
              <a:rPr lang="en-US" sz="8800" dirty="0">
                <a:blipFill dpi="0" rotWithShape="1">
                  <a:blip r:embed="rId4"/>
                  <a:srcRect/>
                  <a:tile tx="6350" ty="-127000" sx="65000" sy="64000" flip="none" algn="tl"/>
                </a:blipFill>
              </a:rPr>
              <a:t> et </a:t>
            </a:r>
            <a:r>
              <a:rPr lang="en-US" sz="8800" dirty="0" err="1">
                <a:blipFill dpi="0" rotWithShape="1">
                  <a:blip r:embed="rId4"/>
                  <a:srcRect/>
                  <a:tile tx="6350" ty="-127000" sx="65000" sy="64000" flip="none" algn="tl"/>
                </a:blipFill>
              </a:rPr>
              <a:t>objecttifs</a:t>
            </a:r>
            <a:endParaRPr lang="en-US" sz="8800" dirty="0">
              <a:blipFill dpi="0" rotWithShape="1">
                <a:blip r:embed="rId4"/>
                <a:srcRect/>
                <a:tile tx="6350" ty="-127000" sx="65000" sy="64000" flip="none" algn="tl"/>
              </a:blipFill>
            </a:endParaRPr>
          </a:p>
        </p:txBody>
      </p:sp>
      <p:sp>
        <p:nvSpPr>
          <p:cNvPr id="286" name="Rectangle 285">
            <a:extLst>
              <a:ext uri="{FF2B5EF4-FFF2-40B4-BE49-F238E27FC236}">
                <a16:creationId xmlns:a16="http://schemas.microsoft.com/office/drawing/2014/main" id="{9754F59B-F36E-046D-B66A-BA403D661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5B9D8A02-75E8-1176-A21E-FA271C3B3A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FB22C126-9EFD-A916-F90B-8FCF45106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EDD6BCA1-85CA-5BA3-91A4-F48EF9D13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2339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C0605D-4F64-72C0-C792-F303CCA7AB1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6EA8E37-142D-2E0E-08BA-541AFB9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5F73CC2-03E8-45AD-439D-19D1C3325AD3}"/>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sz="3200"/>
              <a:t>Intérêts de la norme</a:t>
            </a:r>
          </a:p>
        </p:txBody>
      </p:sp>
      <p:sp>
        <p:nvSpPr>
          <p:cNvPr id="15" name="ZoneTexte 17">
            <a:extLst>
              <a:ext uri="{FF2B5EF4-FFF2-40B4-BE49-F238E27FC236}">
                <a16:creationId xmlns:a16="http://schemas.microsoft.com/office/drawing/2014/main" id="{4B1BE525-985A-F4A3-22C4-F39C62CBA5A6}"/>
              </a:ext>
            </a:extLst>
          </p:cNvPr>
          <p:cNvSpPr txBox="1"/>
          <p:nvPr/>
        </p:nvSpPr>
        <p:spPr>
          <a:xfrm>
            <a:off x="8156350" y="2121408"/>
            <a:ext cx="3809507" cy="4050792"/>
          </a:xfrm>
          <a:prstGeom prst="rect">
            <a:avLst/>
          </a:prstGeom>
        </p:spPr>
        <p:txBody>
          <a:bodyPr vert="horz" lIns="91440" tIns="45720" rIns="91440" bIns="45720" rtlCol="0">
            <a:normAutofit/>
          </a:bodyPr>
          <a:lstStyle/>
          <a:p>
            <a:pPr marL="171450" indent="-182880" defTabSz="914400">
              <a:lnSpc>
                <a:spcPct val="90000"/>
              </a:lnSpc>
              <a:spcAft>
                <a:spcPts val="600"/>
              </a:spcAft>
              <a:buClr>
                <a:schemeClr val="accent1">
                  <a:lumMod val="75000"/>
                </a:schemeClr>
              </a:buClr>
              <a:buSzPct val="85000"/>
              <a:buFont typeface="Wingdings" pitchFamily="2" charset="2"/>
              <a:buChar char="§"/>
            </a:pPr>
            <a:r>
              <a:rPr lang="en-US" sz="1600" dirty="0"/>
              <a:t>La </a:t>
            </a:r>
            <a:r>
              <a:rPr lang="en-US" sz="1600" dirty="0" err="1"/>
              <a:t>norme</a:t>
            </a:r>
            <a:r>
              <a:rPr lang="en-US" sz="1600" dirty="0"/>
              <a:t> PCI DSS fait un focus sur :</a:t>
            </a:r>
          </a:p>
          <a:p>
            <a:pPr marL="742950" lvl="1" indent="-182880" defTabSz="914400">
              <a:lnSpc>
                <a:spcPct val="90000"/>
              </a:lnSpc>
              <a:spcAft>
                <a:spcPts val="600"/>
              </a:spcAft>
              <a:buClr>
                <a:schemeClr val="accent1">
                  <a:lumMod val="75000"/>
                </a:schemeClr>
              </a:buClr>
              <a:buSzPct val="85000"/>
              <a:buFont typeface="Wingdings" pitchFamily="2" charset="2"/>
              <a:buChar char="§"/>
            </a:pPr>
            <a:r>
              <a:rPr lang="en-US" sz="1600" dirty="0"/>
              <a:t>La </a:t>
            </a:r>
            <a:r>
              <a:rPr lang="en-US" sz="1600" dirty="0" err="1"/>
              <a:t>confidentialité</a:t>
            </a:r>
            <a:r>
              <a:rPr lang="en-US" sz="1600" dirty="0"/>
              <a:t> des données de </a:t>
            </a:r>
            <a:r>
              <a:rPr lang="en-US" sz="1600" dirty="0" err="1"/>
              <a:t>porteurs</a:t>
            </a:r>
            <a:r>
              <a:rPr lang="en-US" sz="1600" dirty="0"/>
              <a:t> de carte </a:t>
            </a:r>
            <a:r>
              <a:rPr lang="en-US" sz="1600" dirty="0" err="1"/>
              <a:t>en</a:t>
            </a:r>
            <a:r>
              <a:rPr lang="en-US" sz="1600" dirty="0"/>
              <a:t> </a:t>
            </a:r>
            <a:r>
              <a:rPr lang="en-US" sz="1600" dirty="0" err="1"/>
              <a:t>priorité</a:t>
            </a:r>
            <a:endParaRPr lang="en-US" sz="1600" dirty="0"/>
          </a:p>
          <a:p>
            <a:pPr marL="742950" lvl="1" indent="-182880" defTabSz="914400">
              <a:lnSpc>
                <a:spcPct val="90000"/>
              </a:lnSpc>
              <a:spcAft>
                <a:spcPts val="600"/>
              </a:spcAft>
              <a:buClr>
                <a:schemeClr val="accent1">
                  <a:lumMod val="75000"/>
                </a:schemeClr>
              </a:buClr>
              <a:buSzPct val="85000"/>
              <a:buFont typeface="Wingdings" pitchFamily="2" charset="2"/>
              <a:buChar char="§"/>
            </a:pPr>
            <a:r>
              <a:rPr lang="en-US" sz="1600" dirty="0" err="1"/>
              <a:t>L’intégrité</a:t>
            </a:r>
            <a:r>
              <a:rPr lang="en-US" sz="1600" dirty="0"/>
              <a:t> et la </a:t>
            </a:r>
            <a:r>
              <a:rPr lang="en-US" sz="1600" dirty="0" err="1"/>
              <a:t>traçabilité</a:t>
            </a:r>
            <a:r>
              <a:rPr lang="en-US" sz="1600" dirty="0"/>
              <a:t> </a:t>
            </a:r>
            <a:r>
              <a:rPr lang="en-US" sz="1600" dirty="0" err="1"/>
              <a:t>viennent</a:t>
            </a:r>
            <a:r>
              <a:rPr lang="en-US" sz="1600" dirty="0"/>
              <a:t> ensuite</a:t>
            </a:r>
          </a:p>
          <a:p>
            <a:pPr marL="742950" lvl="1" indent="-182880" defTabSz="914400">
              <a:lnSpc>
                <a:spcPct val="90000"/>
              </a:lnSpc>
              <a:spcAft>
                <a:spcPts val="600"/>
              </a:spcAft>
              <a:buClr>
                <a:schemeClr val="accent1">
                  <a:lumMod val="75000"/>
                </a:schemeClr>
              </a:buClr>
              <a:buSzPct val="85000"/>
              <a:buFont typeface="Wingdings" pitchFamily="2" charset="2"/>
              <a:buChar char="§"/>
            </a:pPr>
            <a:r>
              <a:rPr lang="en-US" sz="1600" i="1" dirty="0">
                <a:solidFill>
                  <a:srgbClr val="C00000"/>
                </a:solidFill>
              </a:rPr>
              <a:t>La </a:t>
            </a:r>
            <a:r>
              <a:rPr lang="en-US" sz="1600" i="1" dirty="0" err="1">
                <a:solidFill>
                  <a:srgbClr val="C00000"/>
                </a:solidFill>
              </a:rPr>
              <a:t>disponibilité</a:t>
            </a:r>
            <a:r>
              <a:rPr lang="en-US" sz="1600" i="1" dirty="0">
                <a:solidFill>
                  <a:srgbClr val="C00000"/>
                </a:solidFill>
              </a:rPr>
              <a:t> </a:t>
            </a:r>
            <a:r>
              <a:rPr lang="en-US" sz="1600" i="1" dirty="0" err="1">
                <a:solidFill>
                  <a:srgbClr val="C00000"/>
                </a:solidFill>
              </a:rPr>
              <a:t>n’est</a:t>
            </a:r>
            <a:r>
              <a:rPr lang="en-US" sz="1600" i="1" dirty="0">
                <a:solidFill>
                  <a:srgbClr val="C00000"/>
                </a:solidFill>
              </a:rPr>
              <a:t> pas un </a:t>
            </a:r>
            <a:r>
              <a:rPr lang="en-US" sz="1600" i="1" dirty="0" err="1">
                <a:solidFill>
                  <a:srgbClr val="C00000"/>
                </a:solidFill>
              </a:rPr>
              <a:t>enjeu</a:t>
            </a:r>
            <a:r>
              <a:rPr lang="en-US" sz="1600" i="1" dirty="0">
                <a:solidFill>
                  <a:srgbClr val="C00000"/>
                </a:solidFill>
              </a:rPr>
              <a:t> </a:t>
            </a:r>
            <a:r>
              <a:rPr lang="en-US" sz="1600" i="1" dirty="0" err="1">
                <a:solidFill>
                  <a:srgbClr val="C00000"/>
                </a:solidFill>
              </a:rPr>
              <a:t>majeur</a:t>
            </a:r>
            <a:r>
              <a:rPr lang="en-US" sz="1600" i="1" dirty="0">
                <a:solidFill>
                  <a:srgbClr val="C00000"/>
                </a:solidFill>
              </a:rPr>
              <a:t> au </a:t>
            </a:r>
            <a:r>
              <a:rPr lang="en-US" sz="1600" i="1" dirty="0" err="1">
                <a:solidFill>
                  <a:srgbClr val="C00000"/>
                </a:solidFill>
              </a:rPr>
              <a:t>sens</a:t>
            </a:r>
            <a:r>
              <a:rPr lang="en-US" sz="1600" i="1" dirty="0">
                <a:solidFill>
                  <a:srgbClr val="C00000"/>
                </a:solidFill>
              </a:rPr>
              <a:t> de la </a:t>
            </a:r>
            <a:r>
              <a:rPr lang="en-US" sz="1600" i="1" dirty="0" err="1">
                <a:solidFill>
                  <a:srgbClr val="C00000"/>
                </a:solidFill>
              </a:rPr>
              <a:t>norme</a:t>
            </a:r>
            <a:endParaRPr lang="en-US" sz="1600" i="1" dirty="0">
              <a:solidFill>
                <a:srgbClr val="C00000"/>
              </a:solidFill>
            </a:endParaRPr>
          </a:p>
          <a:p>
            <a:pPr marL="171450" indent="-182880" defTabSz="914400">
              <a:lnSpc>
                <a:spcPct val="90000"/>
              </a:lnSpc>
              <a:spcAft>
                <a:spcPts val="600"/>
              </a:spcAft>
              <a:buClr>
                <a:schemeClr val="accent1">
                  <a:lumMod val="75000"/>
                </a:schemeClr>
              </a:buClr>
              <a:buSzPct val="85000"/>
              <a:buFont typeface="Wingdings" pitchFamily="2" charset="2"/>
              <a:buChar char="§"/>
            </a:pPr>
            <a:endParaRPr lang="en-US" sz="1600" dirty="0"/>
          </a:p>
          <a:p>
            <a:pPr marL="171450" indent="-182880" defTabSz="914400">
              <a:lnSpc>
                <a:spcPct val="90000"/>
              </a:lnSpc>
              <a:spcAft>
                <a:spcPts val="600"/>
              </a:spcAft>
              <a:buClr>
                <a:schemeClr val="accent1">
                  <a:lumMod val="75000"/>
                </a:schemeClr>
              </a:buClr>
              <a:buSzPct val="85000"/>
              <a:buFont typeface="Wingdings" pitchFamily="2" charset="2"/>
              <a:buChar char="§"/>
            </a:pPr>
            <a:r>
              <a:rPr lang="en-US" sz="1600" dirty="0"/>
              <a:t>PCI DSS ne </a:t>
            </a:r>
            <a:r>
              <a:rPr lang="en-US" sz="1600" dirty="0" err="1"/>
              <a:t>traite</a:t>
            </a:r>
            <a:r>
              <a:rPr lang="en-US" sz="1600" dirty="0"/>
              <a:t> </a:t>
            </a:r>
            <a:r>
              <a:rPr lang="en-US" sz="1600" dirty="0" err="1"/>
              <a:t>donc</a:t>
            </a:r>
            <a:r>
              <a:rPr lang="en-US" sz="1600" dirty="0"/>
              <a:t> </a:t>
            </a:r>
            <a:r>
              <a:rPr lang="en-US" sz="1600" dirty="0" err="1"/>
              <a:t>qu’une</a:t>
            </a:r>
            <a:r>
              <a:rPr lang="en-US" sz="1600" dirty="0"/>
              <a:t> </a:t>
            </a:r>
            <a:r>
              <a:rPr lang="en-US" sz="1600" b="1" dirty="0"/>
              <a:t>sous-</a:t>
            </a:r>
            <a:r>
              <a:rPr lang="en-US" sz="1600" b="1" dirty="0" err="1"/>
              <a:t>partie</a:t>
            </a:r>
            <a:r>
              <a:rPr lang="en-US" sz="1600" b="1" dirty="0"/>
              <a:t> de la </a:t>
            </a:r>
            <a:r>
              <a:rPr lang="en-US" sz="1600" b="1" dirty="0" err="1"/>
              <a:t>sécurité</a:t>
            </a:r>
            <a:r>
              <a:rPr lang="en-US" sz="1600" b="1" dirty="0"/>
              <a:t> des </a:t>
            </a:r>
            <a:r>
              <a:rPr lang="en-US" sz="1600" b="1" dirty="0" err="1"/>
              <a:t>systèmes</a:t>
            </a:r>
            <a:r>
              <a:rPr lang="en-US" sz="1600" b="1" dirty="0"/>
              <a:t> </a:t>
            </a:r>
            <a:r>
              <a:rPr lang="en-US" sz="1600" b="1" dirty="0" err="1"/>
              <a:t>d’information</a:t>
            </a:r>
            <a:r>
              <a:rPr lang="en-US" sz="1600" b="1" dirty="0"/>
              <a:t>.</a:t>
            </a:r>
          </a:p>
        </p:txBody>
      </p:sp>
      <p:grpSp>
        <p:nvGrpSpPr>
          <p:cNvPr id="24" name="Group 23">
            <a:extLst>
              <a:ext uri="{FF2B5EF4-FFF2-40B4-BE49-F238E27FC236}">
                <a16:creationId xmlns:a16="http://schemas.microsoft.com/office/drawing/2014/main" id="{27FB416A-2376-365A-45CD-B9FD4900FA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63C8176C-48B8-6E73-CF18-D0B3749E7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53F706D6-0388-8F33-F4E9-B7CB3D07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Oval 1">
            <a:extLst>
              <a:ext uri="{FF2B5EF4-FFF2-40B4-BE49-F238E27FC236}">
                <a16:creationId xmlns:a16="http://schemas.microsoft.com/office/drawing/2014/main" id="{A3923178-C4F2-9A40-3EC2-A43EF9D7EFDF}"/>
              </a:ext>
            </a:extLst>
          </p:cNvPr>
          <p:cNvSpPr/>
          <p:nvPr/>
        </p:nvSpPr>
        <p:spPr>
          <a:xfrm>
            <a:off x="1766954" y="1559051"/>
            <a:ext cx="3877056" cy="3739896"/>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78187E78-95F1-3A40-4317-341190B7666C}"/>
              </a:ext>
            </a:extLst>
          </p:cNvPr>
          <p:cNvCxnSpPr>
            <a:cxnSpLocks/>
          </p:cNvCxnSpPr>
          <p:nvPr/>
        </p:nvCxnSpPr>
        <p:spPr>
          <a:xfrm>
            <a:off x="3694176" y="729234"/>
            <a:ext cx="0" cy="539953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D220AD4-4108-412C-EF76-2D05DABC843C}"/>
              </a:ext>
            </a:extLst>
          </p:cNvPr>
          <p:cNvCxnSpPr>
            <a:cxnSpLocks/>
          </p:cNvCxnSpPr>
          <p:nvPr/>
        </p:nvCxnSpPr>
        <p:spPr>
          <a:xfrm flipV="1">
            <a:off x="896112" y="3428999"/>
            <a:ext cx="5596128" cy="6400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ZoneTexte 17">
            <a:extLst>
              <a:ext uri="{FF2B5EF4-FFF2-40B4-BE49-F238E27FC236}">
                <a16:creationId xmlns:a16="http://schemas.microsoft.com/office/drawing/2014/main" id="{0D80E6BD-645F-5183-2813-DD334BE68C05}"/>
              </a:ext>
            </a:extLst>
          </p:cNvPr>
          <p:cNvSpPr txBox="1"/>
          <p:nvPr/>
        </p:nvSpPr>
        <p:spPr>
          <a:xfrm>
            <a:off x="5809144" y="2997857"/>
            <a:ext cx="1178936" cy="307777"/>
          </a:xfrm>
          <a:prstGeom prst="rect">
            <a:avLst/>
          </a:prstGeom>
          <a:noFill/>
        </p:spPr>
        <p:txBody>
          <a:bodyPr wrap="square" rtlCol="0">
            <a:spAutoFit/>
          </a:bodyPr>
          <a:lstStyle/>
          <a:p>
            <a:r>
              <a:rPr lang="fr-FR" sz="1400" b="1" dirty="0">
                <a:solidFill>
                  <a:schemeClr val="accent5">
                    <a:lumMod val="50000"/>
                  </a:schemeClr>
                </a:solidFill>
                <a:cs typeface="Poppins" panose="00000500000000000000" pitchFamily="50" charset="0"/>
              </a:rPr>
              <a:t>Intégrité</a:t>
            </a:r>
          </a:p>
        </p:txBody>
      </p:sp>
      <p:sp>
        <p:nvSpPr>
          <p:cNvPr id="11" name="ZoneTexte 17">
            <a:extLst>
              <a:ext uri="{FF2B5EF4-FFF2-40B4-BE49-F238E27FC236}">
                <a16:creationId xmlns:a16="http://schemas.microsoft.com/office/drawing/2014/main" id="{1D63CEEE-BAC8-4C8B-004C-A465D89BB54F}"/>
              </a:ext>
            </a:extLst>
          </p:cNvPr>
          <p:cNvSpPr txBox="1"/>
          <p:nvPr/>
        </p:nvSpPr>
        <p:spPr>
          <a:xfrm>
            <a:off x="427998" y="2997856"/>
            <a:ext cx="1178936" cy="307777"/>
          </a:xfrm>
          <a:prstGeom prst="rect">
            <a:avLst/>
          </a:prstGeom>
          <a:noFill/>
        </p:spPr>
        <p:txBody>
          <a:bodyPr wrap="square" rtlCol="0">
            <a:spAutoFit/>
          </a:bodyPr>
          <a:lstStyle/>
          <a:p>
            <a:r>
              <a:rPr lang="fr-FR" sz="1400" b="1" dirty="0">
                <a:solidFill>
                  <a:schemeClr val="accent5">
                    <a:lumMod val="50000"/>
                  </a:schemeClr>
                </a:solidFill>
                <a:cs typeface="Poppins" panose="00000500000000000000" pitchFamily="50" charset="0"/>
              </a:rPr>
              <a:t>Traçabilité</a:t>
            </a:r>
          </a:p>
        </p:txBody>
      </p:sp>
      <p:sp>
        <p:nvSpPr>
          <p:cNvPr id="12" name="ZoneTexte 17">
            <a:extLst>
              <a:ext uri="{FF2B5EF4-FFF2-40B4-BE49-F238E27FC236}">
                <a16:creationId xmlns:a16="http://schemas.microsoft.com/office/drawing/2014/main" id="{F435BB01-5C39-EE77-9989-C9F4EB738C2D}"/>
              </a:ext>
            </a:extLst>
          </p:cNvPr>
          <p:cNvSpPr txBox="1"/>
          <p:nvPr/>
        </p:nvSpPr>
        <p:spPr>
          <a:xfrm>
            <a:off x="3723769" y="5605688"/>
            <a:ext cx="1634611" cy="307777"/>
          </a:xfrm>
          <a:prstGeom prst="rect">
            <a:avLst/>
          </a:prstGeom>
          <a:noFill/>
        </p:spPr>
        <p:txBody>
          <a:bodyPr wrap="square" rtlCol="0">
            <a:spAutoFit/>
          </a:bodyPr>
          <a:lstStyle/>
          <a:p>
            <a:r>
              <a:rPr lang="fr-FR" sz="1400" b="1" dirty="0">
                <a:solidFill>
                  <a:schemeClr val="accent5">
                    <a:lumMod val="50000"/>
                  </a:schemeClr>
                </a:solidFill>
                <a:cs typeface="Poppins" panose="00000500000000000000" pitchFamily="50" charset="0"/>
              </a:rPr>
              <a:t>Confidentialité</a:t>
            </a:r>
          </a:p>
        </p:txBody>
      </p:sp>
      <p:sp>
        <p:nvSpPr>
          <p:cNvPr id="13" name="ZoneTexte 17">
            <a:extLst>
              <a:ext uri="{FF2B5EF4-FFF2-40B4-BE49-F238E27FC236}">
                <a16:creationId xmlns:a16="http://schemas.microsoft.com/office/drawing/2014/main" id="{5A1485CA-B623-D85D-4541-04C7FC104EE2}"/>
              </a:ext>
            </a:extLst>
          </p:cNvPr>
          <p:cNvSpPr txBox="1"/>
          <p:nvPr/>
        </p:nvSpPr>
        <p:spPr>
          <a:xfrm>
            <a:off x="2059565" y="836365"/>
            <a:ext cx="1634611" cy="307777"/>
          </a:xfrm>
          <a:prstGeom prst="rect">
            <a:avLst/>
          </a:prstGeom>
          <a:noFill/>
        </p:spPr>
        <p:txBody>
          <a:bodyPr wrap="square" rtlCol="0">
            <a:spAutoFit/>
          </a:bodyPr>
          <a:lstStyle/>
          <a:p>
            <a:pPr algn="r"/>
            <a:r>
              <a:rPr lang="fr-FR" sz="1400" b="1" dirty="0">
                <a:solidFill>
                  <a:schemeClr val="accent5">
                    <a:lumMod val="50000"/>
                  </a:schemeClr>
                </a:solidFill>
                <a:cs typeface="Poppins" panose="00000500000000000000" pitchFamily="50" charset="0"/>
              </a:rPr>
              <a:t>Disponibilité</a:t>
            </a:r>
          </a:p>
        </p:txBody>
      </p:sp>
      <p:sp>
        <p:nvSpPr>
          <p:cNvPr id="14" name="Oval 13">
            <a:extLst>
              <a:ext uri="{FF2B5EF4-FFF2-40B4-BE49-F238E27FC236}">
                <a16:creationId xmlns:a16="http://schemas.microsoft.com/office/drawing/2014/main" id="{65A44AA9-241A-37A8-8A87-0D9F9F6077FD}"/>
              </a:ext>
            </a:extLst>
          </p:cNvPr>
          <p:cNvSpPr/>
          <p:nvPr/>
        </p:nvSpPr>
        <p:spPr>
          <a:xfrm>
            <a:off x="2962123" y="3913632"/>
            <a:ext cx="1464106" cy="138531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7">
            <a:extLst>
              <a:ext uri="{FF2B5EF4-FFF2-40B4-BE49-F238E27FC236}">
                <a16:creationId xmlns:a16="http://schemas.microsoft.com/office/drawing/2014/main" id="{BAE6072C-F41B-B829-2ADD-3D93C75A0B8E}"/>
              </a:ext>
            </a:extLst>
          </p:cNvPr>
          <p:cNvSpPr txBox="1"/>
          <p:nvPr/>
        </p:nvSpPr>
        <p:spPr>
          <a:xfrm>
            <a:off x="3068623" y="4452400"/>
            <a:ext cx="1251105" cy="307777"/>
          </a:xfrm>
          <a:prstGeom prst="rect">
            <a:avLst/>
          </a:prstGeom>
          <a:noFill/>
        </p:spPr>
        <p:txBody>
          <a:bodyPr wrap="square" rtlCol="0">
            <a:spAutoFit/>
          </a:bodyPr>
          <a:lstStyle/>
          <a:p>
            <a:pPr algn="ctr"/>
            <a:r>
              <a:rPr lang="fr-FR" sz="1400" b="1" dirty="0">
                <a:solidFill>
                  <a:schemeClr val="accent5">
                    <a:lumMod val="50000"/>
                  </a:schemeClr>
                </a:solidFill>
                <a:cs typeface="Poppins" panose="00000500000000000000" pitchFamily="50" charset="0"/>
              </a:rPr>
              <a:t>PCI DSS</a:t>
            </a:r>
          </a:p>
        </p:txBody>
      </p:sp>
    </p:spTree>
    <p:extLst>
      <p:ext uri="{BB962C8B-B14F-4D97-AF65-F5344CB8AC3E}">
        <p14:creationId xmlns:p14="http://schemas.microsoft.com/office/powerpoint/2010/main" val="278698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2235D-6767-D295-CF7D-FFCC3DB542C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47AC53-593F-F113-DF9E-671DBFF5E9D5}"/>
              </a:ext>
            </a:extLst>
          </p:cNvPr>
          <p:cNvSpPr>
            <a:spLocks noGrp="1"/>
          </p:cNvSpPr>
          <p:nvPr>
            <p:ph type="title"/>
          </p:nvPr>
        </p:nvSpPr>
        <p:spPr>
          <a:xfrm>
            <a:off x="175113" y="0"/>
            <a:ext cx="10058400" cy="1609344"/>
          </a:xfrm>
        </p:spPr>
        <p:txBody>
          <a:bodyPr/>
          <a:lstStyle/>
          <a:p>
            <a:r>
              <a:rPr lang="fr-FR" dirty="0"/>
              <a:t>Risques et enjeux PCI DSS</a:t>
            </a:r>
            <a:endParaRPr lang="en-US" dirty="0"/>
          </a:p>
        </p:txBody>
      </p:sp>
      <p:grpSp>
        <p:nvGrpSpPr>
          <p:cNvPr id="2" name="object 5">
            <a:extLst>
              <a:ext uri="{FF2B5EF4-FFF2-40B4-BE49-F238E27FC236}">
                <a16:creationId xmlns:a16="http://schemas.microsoft.com/office/drawing/2014/main" id="{73285B46-F1DD-3461-5DB0-910CE6DCF79F}"/>
              </a:ext>
            </a:extLst>
          </p:cNvPr>
          <p:cNvGrpSpPr/>
          <p:nvPr/>
        </p:nvGrpSpPr>
        <p:grpSpPr>
          <a:xfrm>
            <a:off x="1357380" y="1681117"/>
            <a:ext cx="1368000" cy="1368000"/>
            <a:chOff x="1725167" y="2005583"/>
            <a:chExt cx="1155700" cy="1155700"/>
          </a:xfrm>
          <a:solidFill>
            <a:schemeClr val="bg1">
              <a:lumMod val="95000"/>
            </a:schemeClr>
          </a:solidFill>
        </p:grpSpPr>
        <p:pic>
          <p:nvPicPr>
            <p:cNvPr id="3" name="object 6">
              <a:extLst>
                <a:ext uri="{FF2B5EF4-FFF2-40B4-BE49-F238E27FC236}">
                  <a16:creationId xmlns:a16="http://schemas.microsoft.com/office/drawing/2014/main" id="{BF291507-590D-1B02-D879-F9E3B5202882}"/>
                </a:ext>
              </a:extLst>
            </p:cNvPr>
            <p:cNvPicPr/>
            <p:nvPr/>
          </p:nvPicPr>
          <p:blipFill>
            <a:blip r:embed="rId3" cstate="print"/>
            <a:stretch>
              <a:fillRect/>
            </a:stretch>
          </p:blipFill>
          <p:spPr>
            <a:xfrm>
              <a:off x="1725167" y="2005583"/>
              <a:ext cx="1155192" cy="1155191"/>
            </a:xfrm>
            <a:prstGeom prst="rect">
              <a:avLst/>
            </a:prstGeom>
            <a:grpFill/>
          </p:spPr>
        </p:pic>
        <p:pic>
          <p:nvPicPr>
            <p:cNvPr id="4" name="object 7">
              <a:extLst>
                <a:ext uri="{FF2B5EF4-FFF2-40B4-BE49-F238E27FC236}">
                  <a16:creationId xmlns:a16="http://schemas.microsoft.com/office/drawing/2014/main" id="{E008C7C0-2842-1799-714B-4414B1EAF593}"/>
                </a:ext>
              </a:extLst>
            </p:cNvPr>
            <p:cNvPicPr/>
            <p:nvPr/>
          </p:nvPicPr>
          <p:blipFill>
            <a:blip r:embed="rId4" cstate="print"/>
            <a:stretch>
              <a:fillRect/>
            </a:stretch>
          </p:blipFill>
          <p:spPr>
            <a:xfrm>
              <a:off x="1764791" y="2023871"/>
              <a:ext cx="1075944" cy="1072896"/>
            </a:xfrm>
            <a:prstGeom prst="rect">
              <a:avLst/>
            </a:prstGeom>
            <a:grpFill/>
          </p:spPr>
        </p:pic>
      </p:grpSp>
      <p:sp>
        <p:nvSpPr>
          <p:cNvPr id="6" name="object 8">
            <a:extLst>
              <a:ext uri="{FF2B5EF4-FFF2-40B4-BE49-F238E27FC236}">
                <a16:creationId xmlns:a16="http://schemas.microsoft.com/office/drawing/2014/main" id="{68A5E800-ED2A-CE26-11AE-7F8195A707DC}"/>
              </a:ext>
            </a:extLst>
          </p:cNvPr>
          <p:cNvSpPr txBox="1"/>
          <p:nvPr/>
        </p:nvSpPr>
        <p:spPr>
          <a:xfrm>
            <a:off x="508490" y="3197918"/>
            <a:ext cx="3065780" cy="1479508"/>
          </a:xfrm>
          <a:prstGeom prst="rect">
            <a:avLst/>
          </a:prstGeom>
        </p:spPr>
        <p:txBody>
          <a:bodyPr vert="horz" wrap="square" lIns="0" tIns="13335" rIns="0" bIns="0" rtlCol="0">
            <a:spAutoFit/>
          </a:bodyPr>
          <a:lstStyle/>
          <a:p>
            <a:pPr marL="12700" algn="ctr">
              <a:lnSpc>
                <a:spcPct val="100000"/>
              </a:lnSpc>
              <a:spcBef>
                <a:spcPts val="105"/>
              </a:spcBef>
            </a:pPr>
            <a:r>
              <a:rPr sz="1600" b="1" u="sng" spc="-10" dirty="0">
                <a:solidFill>
                  <a:schemeClr val="accent4"/>
                </a:solidFill>
                <a:cs typeface="Poppins" panose="00000500000000000000" pitchFamily="2" charset="0"/>
              </a:rPr>
              <a:t>Sécurit</a:t>
            </a:r>
            <a:r>
              <a:rPr lang="fr-FR" sz="1600" b="1" u="sng" spc="-10" dirty="0">
                <a:solidFill>
                  <a:schemeClr val="accent4"/>
                </a:solidFill>
                <a:cs typeface="Poppins" panose="00000500000000000000" pitchFamily="2" charset="0"/>
              </a:rPr>
              <a:t>é</a:t>
            </a:r>
            <a:endParaRPr lang="fr-FR" sz="1600" b="1" u="sng" dirty="0">
              <a:solidFill>
                <a:schemeClr val="accent4"/>
              </a:solidFill>
              <a:cs typeface="Poppins" panose="00000500000000000000" pitchFamily="2" charset="0"/>
            </a:endParaRPr>
          </a:p>
          <a:p>
            <a:pPr marL="298450" marR="5080" indent="-285750">
              <a:lnSpc>
                <a:spcPct val="115199"/>
              </a:lnSpc>
              <a:spcBef>
                <a:spcPts val="969"/>
              </a:spcBef>
              <a:buSzPct val="96875"/>
              <a:buFont typeface="Wingdings" panose="05000000000000000000" pitchFamily="2" charset="2"/>
              <a:buChar char="ü"/>
              <a:tabLst>
                <a:tab pos="203835" algn="l"/>
              </a:tabLst>
            </a:pPr>
            <a:r>
              <a:rPr lang="fr-FR" sz="1400" dirty="0">
                <a:cs typeface="Poppins" panose="00000500000000000000" pitchFamily="2" charset="0"/>
              </a:rPr>
              <a:t>Lutte</a:t>
            </a:r>
            <a:r>
              <a:rPr lang="fr-FR" sz="1400" spc="25" dirty="0">
                <a:cs typeface="Poppins" panose="00000500000000000000" pitchFamily="2" charset="0"/>
              </a:rPr>
              <a:t> </a:t>
            </a:r>
            <a:r>
              <a:rPr lang="fr-FR" sz="1400" dirty="0">
                <a:cs typeface="Poppins" panose="00000500000000000000" pitchFamily="2" charset="0"/>
              </a:rPr>
              <a:t>contre</a:t>
            </a:r>
            <a:r>
              <a:rPr lang="fr-FR" sz="1400" spc="25" dirty="0">
                <a:cs typeface="Poppins" panose="00000500000000000000" pitchFamily="2" charset="0"/>
              </a:rPr>
              <a:t> </a:t>
            </a:r>
            <a:r>
              <a:rPr lang="fr-FR" sz="1400" dirty="0">
                <a:cs typeface="Poppins" panose="00000500000000000000" pitchFamily="2" charset="0"/>
              </a:rPr>
              <a:t>la</a:t>
            </a:r>
            <a:r>
              <a:rPr lang="fr-FR" sz="1400" spc="25" dirty="0">
                <a:cs typeface="Poppins" panose="00000500000000000000" pitchFamily="2" charset="0"/>
              </a:rPr>
              <a:t> </a:t>
            </a:r>
            <a:r>
              <a:rPr lang="fr-FR" sz="1400" dirty="0">
                <a:cs typeface="Poppins" panose="00000500000000000000" pitchFamily="2" charset="0"/>
              </a:rPr>
              <a:t>fuite</a:t>
            </a:r>
            <a:r>
              <a:rPr lang="fr-FR" sz="1400" spc="35" dirty="0">
                <a:cs typeface="Poppins" panose="00000500000000000000" pitchFamily="2" charset="0"/>
              </a:rPr>
              <a:t> </a:t>
            </a:r>
            <a:r>
              <a:rPr lang="fr-FR" sz="1400" dirty="0">
                <a:cs typeface="Poppins" panose="00000500000000000000" pitchFamily="2" charset="0"/>
              </a:rPr>
              <a:t>massive</a:t>
            </a:r>
            <a:r>
              <a:rPr lang="fr-FR" sz="1400" spc="40" dirty="0">
                <a:cs typeface="Poppins" panose="00000500000000000000" pitchFamily="2" charset="0"/>
              </a:rPr>
              <a:t> </a:t>
            </a:r>
            <a:r>
              <a:rPr lang="fr-FR" sz="1400" spc="-25" dirty="0">
                <a:cs typeface="Poppins" panose="00000500000000000000" pitchFamily="2" charset="0"/>
              </a:rPr>
              <a:t>des </a:t>
            </a:r>
            <a:r>
              <a:rPr lang="fr-FR" sz="1400" dirty="0">
                <a:cs typeface="Poppins" panose="00000500000000000000" pitchFamily="2" charset="0"/>
              </a:rPr>
              <a:t>données</a:t>
            </a:r>
            <a:r>
              <a:rPr lang="fr-FR" sz="1400" spc="70" dirty="0">
                <a:cs typeface="Poppins" panose="00000500000000000000" pitchFamily="2" charset="0"/>
              </a:rPr>
              <a:t> </a:t>
            </a:r>
            <a:r>
              <a:rPr lang="fr-FR" sz="1400" dirty="0">
                <a:cs typeface="Poppins" panose="00000500000000000000" pitchFamily="2" charset="0"/>
              </a:rPr>
              <a:t>cartes</a:t>
            </a:r>
            <a:r>
              <a:rPr lang="fr-FR" sz="1400" spc="75" dirty="0">
                <a:cs typeface="Poppins" panose="00000500000000000000" pitchFamily="2" charset="0"/>
              </a:rPr>
              <a:t> </a:t>
            </a:r>
            <a:r>
              <a:rPr lang="fr-FR" sz="1400" dirty="0">
                <a:cs typeface="Poppins" panose="00000500000000000000" pitchFamily="2" charset="0"/>
              </a:rPr>
              <a:t>(</a:t>
            </a:r>
            <a:r>
              <a:rPr lang="fr-FR" sz="1400" i="1" dirty="0">
                <a:cs typeface="Poppins" panose="00000500000000000000" pitchFamily="2" charset="0"/>
              </a:rPr>
              <a:t>Data</a:t>
            </a:r>
            <a:r>
              <a:rPr lang="fr-FR" sz="1400" i="1" spc="75" dirty="0">
                <a:cs typeface="Poppins" panose="00000500000000000000" pitchFamily="2" charset="0"/>
              </a:rPr>
              <a:t> </a:t>
            </a:r>
            <a:r>
              <a:rPr lang="fr-FR" sz="1400" i="1" spc="-10" dirty="0">
                <a:cs typeface="Poppins" panose="00000500000000000000" pitchFamily="2" charset="0"/>
              </a:rPr>
              <a:t>Breach</a:t>
            </a:r>
            <a:r>
              <a:rPr lang="fr-FR" sz="1400" spc="-10" dirty="0">
                <a:cs typeface="Poppins" panose="00000500000000000000" pitchFamily="2" charset="0"/>
              </a:rPr>
              <a:t>)</a:t>
            </a:r>
            <a:endParaRPr lang="fr-FR" sz="1400" dirty="0">
              <a:cs typeface="Poppins" panose="00000500000000000000" pitchFamily="2" charset="0"/>
            </a:endParaRPr>
          </a:p>
          <a:p>
            <a:pPr marL="298450" marR="30480" indent="-285750">
              <a:lnSpc>
                <a:spcPct val="114999"/>
              </a:lnSpc>
              <a:spcBef>
                <a:spcPts val="730"/>
              </a:spcBef>
              <a:buSzPct val="96875"/>
              <a:buFont typeface="Wingdings" panose="05000000000000000000" pitchFamily="2" charset="2"/>
              <a:buChar char="ü"/>
              <a:tabLst>
                <a:tab pos="203835" algn="l"/>
              </a:tabLst>
            </a:pPr>
            <a:r>
              <a:rPr sz="1400" dirty="0">
                <a:cs typeface="Poppins" panose="00000500000000000000" pitchFamily="2" charset="0"/>
              </a:rPr>
              <a:t>Prévention</a:t>
            </a:r>
            <a:r>
              <a:rPr sz="1400" spc="-25" dirty="0">
                <a:cs typeface="Poppins" panose="00000500000000000000" pitchFamily="2" charset="0"/>
              </a:rPr>
              <a:t> </a:t>
            </a:r>
            <a:r>
              <a:rPr sz="1400" dirty="0">
                <a:cs typeface="Poppins" panose="00000500000000000000" pitchFamily="2" charset="0"/>
              </a:rPr>
              <a:t>contre</a:t>
            </a:r>
            <a:r>
              <a:rPr sz="1400" spc="-20" dirty="0">
                <a:cs typeface="Poppins" panose="00000500000000000000" pitchFamily="2" charset="0"/>
              </a:rPr>
              <a:t> </a:t>
            </a:r>
            <a:r>
              <a:rPr sz="1400" dirty="0">
                <a:cs typeface="Poppins" panose="00000500000000000000" pitchFamily="2" charset="0"/>
              </a:rPr>
              <a:t>la</a:t>
            </a:r>
            <a:r>
              <a:rPr sz="1400" spc="-20" dirty="0">
                <a:cs typeface="Poppins" panose="00000500000000000000" pitchFamily="2" charset="0"/>
              </a:rPr>
              <a:t> </a:t>
            </a:r>
            <a:r>
              <a:rPr sz="1400" dirty="0">
                <a:cs typeface="Poppins" panose="00000500000000000000" pitchFamily="2" charset="0"/>
              </a:rPr>
              <a:t>fraude</a:t>
            </a:r>
            <a:r>
              <a:rPr sz="1400" spc="-20" dirty="0">
                <a:cs typeface="Poppins" panose="00000500000000000000" pitchFamily="2" charset="0"/>
              </a:rPr>
              <a:t> </a:t>
            </a:r>
            <a:r>
              <a:rPr sz="1400" dirty="0">
                <a:cs typeface="Poppins" panose="00000500000000000000" pitchFamily="2" charset="0"/>
              </a:rPr>
              <a:t>à</a:t>
            </a:r>
            <a:r>
              <a:rPr sz="1400" spc="-20" dirty="0">
                <a:cs typeface="Poppins" panose="00000500000000000000" pitchFamily="2" charset="0"/>
              </a:rPr>
              <a:t> </a:t>
            </a:r>
            <a:r>
              <a:rPr sz="1400" spc="-25" dirty="0">
                <a:cs typeface="Poppins" panose="00000500000000000000" pitchFamily="2" charset="0"/>
              </a:rPr>
              <a:t>la </a:t>
            </a:r>
            <a:r>
              <a:rPr sz="1400" spc="-10" dirty="0">
                <a:cs typeface="Poppins" panose="00000500000000000000" pitchFamily="2" charset="0"/>
              </a:rPr>
              <a:t>carte</a:t>
            </a:r>
            <a:endParaRPr sz="1400" dirty="0">
              <a:cs typeface="Poppins" panose="00000500000000000000" pitchFamily="2" charset="0"/>
            </a:endParaRPr>
          </a:p>
        </p:txBody>
      </p:sp>
      <p:grpSp>
        <p:nvGrpSpPr>
          <p:cNvPr id="7" name="object 9">
            <a:extLst>
              <a:ext uri="{FF2B5EF4-FFF2-40B4-BE49-F238E27FC236}">
                <a16:creationId xmlns:a16="http://schemas.microsoft.com/office/drawing/2014/main" id="{B63D0726-0F72-7AA3-7C81-6980A02FF8EB}"/>
              </a:ext>
            </a:extLst>
          </p:cNvPr>
          <p:cNvGrpSpPr/>
          <p:nvPr/>
        </p:nvGrpSpPr>
        <p:grpSpPr>
          <a:xfrm>
            <a:off x="5239237" y="1681117"/>
            <a:ext cx="1368000" cy="1368000"/>
            <a:chOff x="5285232" y="2005583"/>
            <a:chExt cx="1155700" cy="1155700"/>
          </a:xfrm>
          <a:solidFill>
            <a:schemeClr val="bg1">
              <a:lumMod val="95000"/>
            </a:schemeClr>
          </a:solidFill>
        </p:grpSpPr>
        <p:pic>
          <p:nvPicPr>
            <p:cNvPr id="8" name="object 10">
              <a:extLst>
                <a:ext uri="{FF2B5EF4-FFF2-40B4-BE49-F238E27FC236}">
                  <a16:creationId xmlns:a16="http://schemas.microsoft.com/office/drawing/2014/main" id="{35AAFB7E-06A6-6A75-171A-AF6A7F71DAE7}"/>
                </a:ext>
              </a:extLst>
            </p:cNvPr>
            <p:cNvPicPr/>
            <p:nvPr/>
          </p:nvPicPr>
          <p:blipFill>
            <a:blip r:embed="rId5" cstate="print"/>
            <a:stretch>
              <a:fillRect/>
            </a:stretch>
          </p:blipFill>
          <p:spPr>
            <a:xfrm>
              <a:off x="5285232" y="2005583"/>
              <a:ext cx="1155191" cy="1155191"/>
            </a:xfrm>
            <a:prstGeom prst="rect">
              <a:avLst/>
            </a:prstGeom>
            <a:grpFill/>
          </p:spPr>
        </p:pic>
        <p:pic>
          <p:nvPicPr>
            <p:cNvPr id="9" name="object 11">
              <a:extLst>
                <a:ext uri="{FF2B5EF4-FFF2-40B4-BE49-F238E27FC236}">
                  <a16:creationId xmlns:a16="http://schemas.microsoft.com/office/drawing/2014/main" id="{85C299F1-8898-0023-16A4-44A4FA0A2AA4}"/>
                </a:ext>
              </a:extLst>
            </p:cNvPr>
            <p:cNvPicPr/>
            <p:nvPr/>
          </p:nvPicPr>
          <p:blipFill>
            <a:blip r:embed="rId6" cstate="print"/>
            <a:stretch>
              <a:fillRect/>
            </a:stretch>
          </p:blipFill>
          <p:spPr>
            <a:xfrm>
              <a:off x="5324856" y="2023871"/>
              <a:ext cx="1075944" cy="1072896"/>
            </a:xfrm>
            <a:prstGeom prst="rect">
              <a:avLst/>
            </a:prstGeom>
            <a:grpFill/>
          </p:spPr>
        </p:pic>
      </p:grpSp>
      <p:sp>
        <p:nvSpPr>
          <p:cNvPr id="10" name="object 12">
            <a:extLst>
              <a:ext uri="{FF2B5EF4-FFF2-40B4-BE49-F238E27FC236}">
                <a16:creationId xmlns:a16="http://schemas.microsoft.com/office/drawing/2014/main" id="{C105E74A-535A-97E1-70BB-ED2419D45836}"/>
              </a:ext>
            </a:extLst>
          </p:cNvPr>
          <p:cNvSpPr txBox="1"/>
          <p:nvPr/>
        </p:nvSpPr>
        <p:spPr>
          <a:xfrm>
            <a:off x="4385902" y="3197918"/>
            <a:ext cx="3074670" cy="2365776"/>
          </a:xfrm>
          <a:prstGeom prst="rect">
            <a:avLst/>
          </a:prstGeom>
        </p:spPr>
        <p:txBody>
          <a:bodyPr vert="horz" wrap="square" lIns="0" tIns="13335" rIns="0" bIns="0" rtlCol="0">
            <a:spAutoFit/>
          </a:bodyPr>
          <a:lstStyle/>
          <a:p>
            <a:pPr marL="12700" algn="ctr">
              <a:lnSpc>
                <a:spcPct val="100000"/>
              </a:lnSpc>
              <a:spcBef>
                <a:spcPts val="105"/>
              </a:spcBef>
            </a:pPr>
            <a:r>
              <a:rPr sz="1600" b="1" u="sng" spc="-10" dirty="0">
                <a:solidFill>
                  <a:schemeClr val="accent4"/>
                </a:solidFill>
                <a:cs typeface="Poppins" panose="00000500000000000000" pitchFamily="2" charset="0"/>
              </a:rPr>
              <a:t>Réglementaire</a:t>
            </a:r>
            <a:endParaRPr lang="fr-FR" sz="1600" b="1" u="sng" dirty="0">
              <a:solidFill>
                <a:schemeClr val="accent4"/>
              </a:solidFill>
              <a:cs typeface="Poppins" panose="00000500000000000000" pitchFamily="2" charset="0"/>
            </a:endParaRPr>
          </a:p>
          <a:p>
            <a:pPr marL="298450" marR="328295" indent="-285750">
              <a:lnSpc>
                <a:spcPct val="113700"/>
              </a:lnSpc>
              <a:spcBef>
                <a:spcPts val="1505"/>
              </a:spcBef>
              <a:buSzPct val="96875"/>
              <a:buFont typeface="Wingdings" panose="05000000000000000000" pitchFamily="2" charset="2"/>
              <a:buChar char="ü"/>
              <a:tabLst>
                <a:tab pos="203835" algn="l"/>
              </a:tabLst>
            </a:pPr>
            <a:r>
              <a:rPr lang="fr-FR" sz="1400" dirty="0">
                <a:cs typeface="Poppins" panose="00000500000000000000" pitchFamily="2" charset="0"/>
              </a:rPr>
              <a:t>Imposer</a:t>
            </a:r>
            <a:r>
              <a:rPr lang="fr-FR" sz="1400" spc="-50" dirty="0">
                <a:cs typeface="Poppins" panose="00000500000000000000" pitchFamily="2" charset="0"/>
              </a:rPr>
              <a:t> </a:t>
            </a:r>
            <a:r>
              <a:rPr lang="fr-FR" sz="1400" dirty="0">
                <a:cs typeface="Poppins" panose="00000500000000000000" pitchFamily="2" charset="0"/>
              </a:rPr>
              <a:t>par</a:t>
            </a:r>
            <a:r>
              <a:rPr lang="fr-FR" sz="1400" spc="-45" dirty="0">
                <a:cs typeface="Poppins" panose="00000500000000000000" pitchFamily="2" charset="0"/>
              </a:rPr>
              <a:t> </a:t>
            </a:r>
            <a:r>
              <a:rPr lang="fr-FR" sz="1400" dirty="0">
                <a:cs typeface="Poppins" panose="00000500000000000000" pitchFamily="2" charset="0"/>
              </a:rPr>
              <a:t>les</a:t>
            </a:r>
            <a:r>
              <a:rPr lang="fr-FR" sz="1400" spc="-45" dirty="0">
                <a:cs typeface="Poppins" panose="00000500000000000000" pitchFamily="2" charset="0"/>
              </a:rPr>
              <a:t> </a:t>
            </a:r>
            <a:r>
              <a:rPr lang="fr-FR" sz="1400" dirty="0">
                <a:cs typeface="Poppins" panose="00000500000000000000" pitchFamily="2" charset="0"/>
              </a:rPr>
              <a:t>Marques</a:t>
            </a:r>
            <a:r>
              <a:rPr lang="fr-FR" sz="1400" spc="-45" dirty="0">
                <a:cs typeface="Poppins" panose="00000500000000000000" pitchFamily="2" charset="0"/>
              </a:rPr>
              <a:t> </a:t>
            </a:r>
            <a:r>
              <a:rPr lang="fr-FR" sz="1400" spc="-25" dirty="0">
                <a:cs typeface="Poppins" panose="00000500000000000000" pitchFamily="2" charset="0"/>
              </a:rPr>
              <a:t>de </a:t>
            </a:r>
            <a:r>
              <a:rPr lang="fr-FR" sz="1400" spc="-10" dirty="0">
                <a:cs typeface="Poppins" panose="00000500000000000000" pitchFamily="2" charset="0"/>
              </a:rPr>
              <a:t>Paiement</a:t>
            </a:r>
            <a:endParaRPr lang="fr-FR" sz="1400" dirty="0">
              <a:cs typeface="Poppins" panose="00000500000000000000" pitchFamily="2" charset="0"/>
            </a:endParaRPr>
          </a:p>
          <a:p>
            <a:pPr marL="298450" marR="5080" indent="-285750">
              <a:lnSpc>
                <a:spcPct val="114399"/>
              </a:lnSpc>
              <a:spcBef>
                <a:spcPts val="705"/>
              </a:spcBef>
              <a:buSzPct val="96875"/>
              <a:buFont typeface="Wingdings" panose="05000000000000000000" pitchFamily="2" charset="2"/>
              <a:buChar char="ü"/>
              <a:tabLst>
                <a:tab pos="203835" algn="l"/>
              </a:tabLst>
            </a:pPr>
            <a:r>
              <a:rPr sz="1400" dirty="0">
                <a:cs typeface="Poppins" panose="00000500000000000000" pitchFamily="2" charset="0"/>
              </a:rPr>
              <a:t>Imposer</a:t>
            </a:r>
            <a:r>
              <a:rPr sz="1400" spc="-40" dirty="0">
                <a:cs typeface="Poppins" panose="00000500000000000000" pitchFamily="2" charset="0"/>
              </a:rPr>
              <a:t> </a:t>
            </a:r>
            <a:r>
              <a:rPr sz="1400" dirty="0">
                <a:cs typeface="Poppins" panose="00000500000000000000" pitchFamily="2" charset="0"/>
              </a:rPr>
              <a:t>par</a:t>
            </a:r>
            <a:r>
              <a:rPr sz="1400" spc="-35" dirty="0">
                <a:cs typeface="Poppins" panose="00000500000000000000" pitchFamily="2" charset="0"/>
              </a:rPr>
              <a:t> </a:t>
            </a:r>
            <a:r>
              <a:rPr sz="1400" dirty="0">
                <a:cs typeface="Poppins" panose="00000500000000000000" pitchFamily="2" charset="0"/>
              </a:rPr>
              <a:t>des</a:t>
            </a:r>
            <a:r>
              <a:rPr sz="1400" spc="-35" dirty="0">
                <a:cs typeface="Poppins" panose="00000500000000000000" pitchFamily="2" charset="0"/>
              </a:rPr>
              <a:t> </a:t>
            </a:r>
            <a:r>
              <a:rPr sz="1400" spc="-10" dirty="0">
                <a:cs typeface="Poppins" panose="00000500000000000000" pitchFamily="2" charset="0"/>
              </a:rPr>
              <a:t>organismes</a:t>
            </a:r>
            <a:r>
              <a:rPr sz="1400" spc="-35" dirty="0">
                <a:cs typeface="Poppins" panose="00000500000000000000" pitchFamily="2" charset="0"/>
              </a:rPr>
              <a:t> </a:t>
            </a:r>
            <a:r>
              <a:rPr sz="1400" spc="-25" dirty="0">
                <a:cs typeface="Poppins" panose="00000500000000000000" pitchFamily="2" charset="0"/>
              </a:rPr>
              <a:t>de </a:t>
            </a:r>
            <a:r>
              <a:rPr sz="1400" dirty="0">
                <a:cs typeface="Poppins" panose="00000500000000000000" pitchFamily="2" charset="0"/>
              </a:rPr>
              <a:t>régulation</a:t>
            </a:r>
            <a:r>
              <a:rPr sz="1400" spc="-10" dirty="0">
                <a:cs typeface="Poppins" panose="00000500000000000000" pitchFamily="2" charset="0"/>
              </a:rPr>
              <a:t> </a:t>
            </a:r>
            <a:r>
              <a:rPr sz="1400" dirty="0">
                <a:cs typeface="Poppins" panose="00000500000000000000" pitchFamily="2" charset="0"/>
              </a:rPr>
              <a:t>(comme</a:t>
            </a:r>
            <a:r>
              <a:rPr sz="1400" spc="-10" dirty="0">
                <a:cs typeface="Poppins" panose="00000500000000000000" pitchFamily="2" charset="0"/>
              </a:rPr>
              <a:t> </a:t>
            </a:r>
            <a:r>
              <a:rPr sz="1400" dirty="0">
                <a:cs typeface="Poppins" panose="00000500000000000000" pitchFamily="2" charset="0"/>
              </a:rPr>
              <a:t>les</a:t>
            </a:r>
            <a:r>
              <a:rPr sz="1400" spc="-5" dirty="0">
                <a:cs typeface="Poppins" panose="00000500000000000000" pitchFamily="2" charset="0"/>
              </a:rPr>
              <a:t> </a:t>
            </a:r>
            <a:r>
              <a:rPr sz="1400" spc="-10" dirty="0">
                <a:cs typeface="Poppins" panose="00000500000000000000" pitchFamily="2" charset="0"/>
              </a:rPr>
              <a:t>Banques Centrales)</a:t>
            </a:r>
            <a:endParaRPr sz="1400" dirty="0">
              <a:cs typeface="Poppins" panose="00000500000000000000" pitchFamily="2" charset="0"/>
            </a:endParaRPr>
          </a:p>
          <a:p>
            <a:pPr marL="298450" marR="623570" indent="-285750">
              <a:lnSpc>
                <a:spcPct val="114999"/>
              </a:lnSpc>
              <a:spcBef>
                <a:spcPts val="695"/>
              </a:spcBef>
              <a:buSzPct val="96875"/>
              <a:buFont typeface="Wingdings" panose="05000000000000000000" pitchFamily="2" charset="2"/>
              <a:buChar char="ü"/>
              <a:tabLst>
                <a:tab pos="203835" algn="l"/>
              </a:tabLst>
            </a:pPr>
            <a:r>
              <a:rPr sz="1400" dirty="0">
                <a:cs typeface="Poppins" panose="00000500000000000000" pitchFamily="2" charset="0"/>
              </a:rPr>
              <a:t>Politique</a:t>
            </a:r>
            <a:r>
              <a:rPr sz="1400" spc="50" dirty="0">
                <a:cs typeface="Poppins" panose="00000500000000000000" pitchFamily="2" charset="0"/>
              </a:rPr>
              <a:t> </a:t>
            </a:r>
            <a:r>
              <a:rPr sz="1400" dirty="0">
                <a:cs typeface="Poppins" panose="00000500000000000000" pitchFamily="2" charset="0"/>
              </a:rPr>
              <a:t>de</a:t>
            </a:r>
            <a:r>
              <a:rPr sz="1400" spc="50" dirty="0">
                <a:cs typeface="Poppins" panose="00000500000000000000" pitchFamily="2" charset="0"/>
              </a:rPr>
              <a:t> </a:t>
            </a:r>
            <a:r>
              <a:rPr sz="1400" dirty="0" err="1">
                <a:cs typeface="Poppins" panose="00000500000000000000" pitchFamily="2" charset="0"/>
              </a:rPr>
              <a:t>sécurité</a:t>
            </a:r>
            <a:r>
              <a:rPr sz="1400" spc="50" dirty="0">
                <a:cs typeface="Poppins" panose="00000500000000000000" pitchFamily="2" charset="0"/>
              </a:rPr>
              <a:t> </a:t>
            </a:r>
            <a:r>
              <a:rPr sz="1400" spc="-25" dirty="0">
                <a:cs typeface="Poppins" panose="00000500000000000000" pitchFamily="2" charset="0"/>
              </a:rPr>
              <a:t>des </a:t>
            </a:r>
            <a:r>
              <a:rPr sz="1400" dirty="0">
                <a:cs typeface="Poppins" panose="00000500000000000000" pitchFamily="2" charset="0"/>
              </a:rPr>
              <a:t>groupes</a:t>
            </a:r>
            <a:r>
              <a:rPr sz="1400" spc="50" dirty="0">
                <a:cs typeface="Poppins" panose="00000500000000000000" pitchFamily="2" charset="0"/>
              </a:rPr>
              <a:t> </a:t>
            </a:r>
            <a:r>
              <a:rPr sz="1400" spc="-10" dirty="0">
                <a:cs typeface="Poppins" panose="00000500000000000000" pitchFamily="2" charset="0"/>
              </a:rPr>
              <a:t>bancaires</a:t>
            </a:r>
            <a:endParaRPr sz="1400" dirty="0">
              <a:cs typeface="Poppins" panose="00000500000000000000" pitchFamily="2" charset="0"/>
            </a:endParaRPr>
          </a:p>
        </p:txBody>
      </p:sp>
      <p:grpSp>
        <p:nvGrpSpPr>
          <p:cNvPr id="11" name="object 13">
            <a:extLst>
              <a:ext uri="{FF2B5EF4-FFF2-40B4-BE49-F238E27FC236}">
                <a16:creationId xmlns:a16="http://schemas.microsoft.com/office/drawing/2014/main" id="{37BE26C5-9FFE-9F9E-A7F1-5B65A3CF74D4}"/>
              </a:ext>
            </a:extLst>
          </p:cNvPr>
          <p:cNvGrpSpPr/>
          <p:nvPr/>
        </p:nvGrpSpPr>
        <p:grpSpPr>
          <a:xfrm>
            <a:off x="9090734" y="1681117"/>
            <a:ext cx="1368000" cy="1368000"/>
            <a:chOff x="8650223" y="2124455"/>
            <a:chExt cx="1155700" cy="1155700"/>
          </a:xfrm>
          <a:solidFill>
            <a:schemeClr val="bg1">
              <a:lumMod val="95000"/>
            </a:schemeClr>
          </a:solidFill>
        </p:grpSpPr>
        <p:pic>
          <p:nvPicPr>
            <p:cNvPr id="12" name="object 14">
              <a:extLst>
                <a:ext uri="{FF2B5EF4-FFF2-40B4-BE49-F238E27FC236}">
                  <a16:creationId xmlns:a16="http://schemas.microsoft.com/office/drawing/2014/main" id="{0231721E-04A1-D4B0-E4C2-A4586AD79F0E}"/>
                </a:ext>
              </a:extLst>
            </p:cNvPr>
            <p:cNvPicPr/>
            <p:nvPr/>
          </p:nvPicPr>
          <p:blipFill>
            <a:blip r:embed="rId7" cstate="print"/>
            <a:stretch>
              <a:fillRect/>
            </a:stretch>
          </p:blipFill>
          <p:spPr>
            <a:xfrm>
              <a:off x="8650223" y="2124455"/>
              <a:ext cx="1155192" cy="1155191"/>
            </a:xfrm>
            <a:prstGeom prst="rect">
              <a:avLst/>
            </a:prstGeom>
            <a:grpFill/>
          </p:spPr>
        </p:pic>
        <p:pic>
          <p:nvPicPr>
            <p:cNvPr id="13" name="object 15">
              <a:extLst>
                <a:ext uri="{FF2B5EF4-FFF2-40B4-BE49-F238E27FC236}">
                  <a16:creationId xmlns:a16="http://schemas.microsoft.com/office/drawing/2014/main" id="{827A7813-1958-3C7C-7FC5-618F597F19C9}"/>
                </a:ext>
              </a:extLst>
            </p:cNvPr>
            <p:cNvPicPr/>
            <p:nvPr/>
          </p:nvPicPr>
          <p:blipFill>
            <a:blip r:embed="rId8" cstate="print"/>
            <a:stretch>
              <a:fillRect/>
            </a:stretch>
          </p:blipFill>
          <p:spPr>
            <a:xfrm>
              <a:off x="8692895" y="2139695"/>
              <a:ext cx="1072896" cy="1075943"/>
            </a:xfrm>
            <a:prstGeom prst="rect">
              <a:avLst/>
            </a:prstGeom>
            <a:grpFill/>
          </p:spPr>
        </p:pic>
      </p:grpSp>
      <p:sp>
        <p:nvSpPr>
          <p:cNvPr id="14" name="object 16">
            <a:extLst>
              <a:ext uri="{FF2B5EF4-FFF2-40B4-BE49-F238E27FC236}">
                <a16:creationId xmlns:a16="http://schemas.microsoft.com/office/drawing/2014/main" id="{D56EB799-6EBE-ED85-87AD-5C623F77B9BF}"/>
              </a:ext>
            </a:extLst>
          </p:cNvPr>
          <p:cNvSpPr txBox="1"/>
          <p:nvPr/>
        </p:nvSpPr>
        <p:spPr>
          <a:xfrm>
            <a:off x="8296454" y="3197918"/>
            <a:ext cx="2956560" cy="1596399"/>
          </a:xfrm>
          <a:prstGeom prst="rect">
            <a:avLst/>
          </a:prstGeom>
        </p:spPr>
        <p:txBody>
          <a:bodyPr vert="horz" wrap="square" lIns="0" tIns="13335" rIns="0" bIns="0" rtlCol="0">
            <a:spAutoFit/>
          </a:bodyPr>
          <a:lstStyle/>
          <a:p>
            <a:pPr marL="12700" algn="ctr">
              <a:lnSpc>
                <a:spcPct val="100000"/>
              </a:lnSpc>
              <a:spcBef>
                <a:spcPts val="105"/>
              </a:spcBef>
            </a:pPr>
            <a:r>
              <a:rPr sz="1600" b="1" u="sng" spc="40" dirty="0">
                <a:solidFill>
                  <a:schemeClr val="accent4"/>
                </a:solidFill>
                <a:cs typeface="Poppins" panose="00000500000000000000" pitchFamily="2" charset="0"/>
              </a:rPr>
              <a:t>Marketing</a:t>
            </a:r>
            <a:endParaRPr sz="1600" b="1" u="sng" dirty="0">
              <a:solidFill>
                <a:schemeClr val="accent4"/>
              </a:solidFill>
              <a:cs typeface="Poppins" panose="00000500000000000000" pitchFamily="2" charset="0"/>
            </a:endParaRPr>
          </a:p>
          <a:p>
            <a:pPr marL="298450" marR="5080" indent="-285750">
              <a:lnSpc>
                <a:spcPct val="114399"/>
              </a:lnSpc>
              <a:spcBef>
                <a:spcPts val="985"/>
              </a:spcBef>
              <a:buSzPct val="96875"/>
              <a:buFont typeface="Wingdings" panose="05000000000000000000" pitchFamily="2" charset="2"/>
              <a:buChar char="ü"/>
              <a:tabLst>
                <a:tab pos="203835" algn="l"/>
              </a:tabLst>
            </a:pPr>
            <a:r>
              <a:rPr sz="1400" spc="-50" dirty="0">
                <a:cs typeface="Poppins" panose="00000500000000000000" pitchFamily="2" charset="0"/>
              </a:rPr>
              <a:t>La</a:t>
            </a:r>
            <a:r>
              <a:rPr sz="1400" spc="5" dirty="0">
                <a:cs typeface="Poppins" panose="00000500000000000000" pitchFamily="2" charset="0"/>
              </a:rPr>
              <a:t> </a:t>
            </a:r>
            <a:r>
              <a:rPr sz="1400" dirty="0">
                <a:cs typeface="Poppins" panose="00000500000000000000" pitchFamily="2" charset="0"/>
              </a:rPr>
              <a:t>certification</a:t>
            </a:r>
            <a:r>
              <a:rPr sz="1400" spc="5" dirty="0">
                <a:cs typeface="Poppins" panose="00000500000000000000" pitchFamily="2" charset="0"/>
              </a:rPr>
              <a:t> </a:t>
            </a:r>
            <a:r>
              <a:rPr sz="1400" spc="-60" dirty="0">
                <a:cs typeface="Poppins" panose="00000500000000000000" pitchFamily="2" charset="0"/>
              </a:rPr>
              <a:t>PCI</a:t>
            </a:r>
            <a:r>
              <a:rPr sz="1400" spc="5" dirty="0">
                <a:cs typeface="Poppins" panose="00000500000000000000" pitchFamily="2" charset="0"/>
              </a:rPr>
              <a:t> </a:t>
            </a:r>
            <a:r>
              <a:rPr sz="1400" spc="-114" dirty="0">
                <a:cs typeface="Poppins" panose="00000500000000000000" pitchFamily="2" charset="0"/>
              </a:rPr>
              <a:t>DSS</a:t>
            </a:r>
            <a:r>
              <a:rPr sz="1400" spc="5" dirty="0">
                <a:cs typeface="Poppins" panose="00000500000000000000" pitchFamily="2" charset="0"/>
              </a:rPr>
              <a:t> </a:t>
            </a:r>
            <a:r>
              <a:rPr sz="1400" dirty="0">
                <a:cs typeface="Poppins" panose="00000500000000000000" pitchFamily="2" charset="0"/>
              </a:rPr>
              <a:t>est</a:t>
            </a:r>
            <a:r>
              <a:rPr sz="1400" spc="5" dirty="0">
                <a:cs typeface="Poppins" panose="00000500000000000000" pitchFamily="2" charset="0"/>
              </a:rPr>
              <a:t> </a:t>
            </a:r>
            <a:r>
              <a:rPr sz="1400" spc="-25" dirty="0">
                <a:cs typeface="Poppins" panose="00000500000000000000" pitchFamily="2" charset="0"/>
              </a:rPr>
              <a:t>un </a:t>
            </a:r>
            <a:r>
              <a:rPr sz="1400" dirty="0">
                <a:cs typeface="Poppins" panose="00000500000000000000" pitchFamily="2" charset="0"/>
              </a:rPr>
              <a:t>label</a:t>
            </a:r>
            <a:r>
              <a:rPr sz="1400" spc="-10" dirty="0">
                <a:cs typeface="Poppins" panose="00000500000000000000" pitchFamily="2" charset="0"/>
              </a:rPr>
              <a:t> </a:t>
            </a:r>
            <a:r>
              <a:rPr sz="1400" dirty="0">
                <a:cs typeface="Poppins" panose="00000500000000000000" pitchFamily="2" charset="0"/>
              </a:rPr>
              <a:t>dans</a:t>
            </a:r>
            <a:r>
              <a:rPr sz="1400" spc="-10" dirty="0">
                <a:cs typeface="Poppins" panose="00000500000000000000" pitchFamily="2" charset="0"/>
              </a:rPr>
              <a:t> l’écosystème </a:t>
            </a:r>
            <a:r>
              <a:rPr sz="1400" dirty="0">
                <a:cs typeface="Poppins" panose="00000500000000000000" pitchFamily="2" charset="0"/>
              </a:rPr>
              <a:t>monétique,</a:t>
            </a:r>
            <a:r>
              <a:rPr sz="1400" spc="165" dirty="0">
                <a:cs typeface="Poppins" panose="00000500000000000000" pitchFamily="2" charset="0"/>
              </a:rPr>
              <a:t> </a:t>
            </a:r>
            <a:r>
              <a:rPr sz="1400" dirty="0">
                <a:cs typeface="Poppins" panose="00000500000000000000" pitchFamily="2" charset="0"/>
              </a:rPr>
              <a:t>notamment</a:t>
            </a:r>
            <a:r>
              <a:rPr sz="1400" spc="165" dirty="0">
                <a:cs typeface="Poppins" panose="00000500000000000000" pitchFamily="2" charset="0"/>
              </a:rPr>
              <a:t> </a:t>
            </a:r>
            <a:r>
              <a:rPr sz="1400" dirty="0">
                <a:cs typeface="Poppins" panose="00000500000000000000" pitchFamily="2" charset="0"/>
              </a:rPr>
              <a:t>pour</a:t>
            </a:r>
            <a:r>
              <a:rPr sz="1400" spc="165" dirty="0">
                <a:cs typeface="Poppins" panose="00000500000000000000" pitchFamily="2" charset="0"/>
              </a:rPr>
              <a:t> </a:t>
            </a:r>
            <a:r>
              <a:rPr sz="1400" spc="-25" dirty="0">
                <a:cs typeface="Poppins" panose="00000500000000000000" pitchFamily="2" charset="0"/>
              </a:rPr>
              <a:t>les </a:t>
            </a:r>
            <a:r>
              <a:rPr sz="1400" dirty="0">
                <a:cs typeface="Poppins" panose="00000500000000000000" pitchFamily="2" charset="0"/>
              </a:rPr>
              <a:t>fournisseurs</a:t>
            </a:r>
            <a:r>
              <a:rPr sz="1400" spc="-10" dirty="0">
                <a:cs typeface="Poppins" panose="00000500000000000000" pitchFamily="2" charset="0"/>
              </a:rPr>
              <a:t> </a:t>
            </a:r>
            <a:r>
              <a:rPr sz="1400" dirty="0">
                <a:cs typeface="Poppins" panose="00000500000000000000" pitchFamily="2" charset="0"/>
              </a:rPr>
              <a:t>des</a:t>
            </a:r>
            <a:r>
              <a:rPr sz="1400" spc="-10" dirty="0">
                <a:cs typeface="Poppins" panose="00000500000000000000" pitchFamily="2" charset="0"/>
              </a:rPr>
              <a:t> </a:t>
            </a:r>
            <a:r>
              <a:rPr sz="1400" dirty="0">
                <a:cs typeface="Poppins" panose="00000500000000000000" pitchFamily="2" charset="0"/>
              </a:rPr>
              <a:t>services</a:t>
            </a:r>
            <a:r>
              <a:rPr sz="1400" spc="-10" dirty="0">
                <a:cs typeface="Poppins" panose="00000500000000000000" pitchFamily="2" charset="0"/>
              </a:rPr>
              <a:t> </a:t>
            </a:r>
            <a:r>
              <a:rPr sz="1400" spc="40" dirty="0">
                <a:cs typeface="Poppins" panose="00000500000000000000" pitchFamily="2" charset="0"/>
              </a:rPr>
              <a:t>de </a:t>
            </a:r>
            <a:r>
              <a:rPr sz="1400" spc="-10" dirty="0">
                <a:cs typeface="Poppins" panose="00000500000000000000" pitchFamily="2" charset="0"/>
              </a:rPr>
              <a:t>paiement</a:t>
            </a:r>
            <a:endParaRPr sz="1400" dirty="0">
              <a:cs typeface="Poppins" panose="00000500000000000000" pitchFamily="2" charset="0"/>
            </a:endParaRPr>
          </a:p>
        </p:txBody>
      </p:sp>
    </p:spTree>
    <p:extLst>
      <p:ext uri="{BB962C8B-B14F-4D97-AF65-F5344CB8AC3E}">
        <p14:creationId xmlns:p14="http://schemas.microsoft.com/office/powerpoint/2010/main" val="2474622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77E281-A9C0-F18D-6868-77653CDC848B}"/>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B71DF1D7-820C-41F3-17CF-3754A7BF2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1EA56D09-4FA2-7E20-BF0E-0205B031C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F352743E-09E3-59FD-2355-F7BAFB205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EB5FBB1B-445D-F92B-0DF0-72262D215C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1BE64612-01EE-2477-4F38-6F85F3C4D4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A1442355-5400-10B7-27E8-F6A7C3B26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4E46A26F-6D93-5053-B635-7E33FC20F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19970E11-1CB3-0804-828D-493614602B52}"/>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err="1">
                <a:blipFill dpi="0" rotWithShape="1">
                  <a:blip r:embed="rId4"/>
                  <a:srcRect/>
                  <a:tile tx="6350" ty="-127000" sx="65000" sy="64000" flip="none" algn="tl"/>
                </a:blipFill>
              </a:rPr>
              <a:t>Périmètre</a:t>
            </a:r>
            <a:r>
              <a:rPr lang="en-US" sz="8800" dirty="0">
                <a:blipFill dpi="0" rotWithShape="1">
                  <a:blip r:embed="rId4"/>
                  <a:srcRect/>
                  <a:tile tx="6350" ty="-127000" sx="65000" sy="64000" flip="none" algn="tl"/>
                </a:blipFill>
              </a:rPr>
              <a:t> PCI DSS</a:t>
            </a:r>
          </a:p>
        </p:txBody>
      </p:sp>
      <p:sp>
        <p:nvSpPr>
          <p:cNvPr id="286" name="Rectangle 285">
            <a:extLst>
              <a:ext uri="{FF2B5EF4-FFF2-40B4-BE49-F238E27FC236}">
                <a16:creationId xmlns:a16="http://schemas.microsoft.com/office/drawing/2014/main" id="{932CD7A7-A40D-64B2-7D5F-D717BA9EA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EBD7B647-149A-0216-B65D-53F9298806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F2D38CBA-7D21-F1B3-4A43-91419048B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52F58F0E-F6C6-C1D0-9096-97E77B70F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586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13583-836B-F443-0E04-E80BCFE641D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D8A6F74-51CC-886E-54B2-2D5DD255FD1F}"/>
              </a:ext>
            </a:extLst>
          </p:cNvPr>
          <p:cNvSpPr>
            <a:spLocks noGrp="1"/>
          </p:cNvSpPr>
          <p:nvPr>
            <p:ph type="title"/>
          </p:nvPr>
        </p:nvSpPr>
        <p:spPr>
          <a:xfrm>
            <a:off x="175113" y="0"/>
            <a:ext cx="11321562" cy="1609344"/>
          </a:xfrm>
        </p:spPr>
        <p:txBody>
          <a:bodyPr/>
          <a:lstStyle/>
          <a:p>
            <a:r>
              <a:rPr lang="fr-FR" dirty="0"/>
              <a:t>Le périmètre PCI DSS</a:t>
            </a:r>
            <a:endParaRPr lang="en-US" dirty="0"/>
          </a:p>
        </p:txBody>
      </p:sp>
      <p:sp>
        <p:nvSpPr>
          <p:cNvPr id="2" name="object 8">
            <a:extLst>
              <a:ext uri="{FF2B5EF4-FFF2-40B4-BE49-F238E27FC236}">
                <a16:creationId xmlns:a16="http://schemas.microsoft.com/office/drawing/2014/main" id="{4869B989-B982-7838-4E6D-27BED3AD6779}"/>
              </a:ext>
            </a:extLst>
          </p:cNvPr>
          <p:cNvSpPr txBox="1"/>
          <p:nvPr/>
        </p:nvSpPr>
        <p:spPr>
          <a:xfrm>
            <a:off x="398762" y="1451414"/>
            <a:ext cx="7154182" cy="2257669"/>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Les exigences de sécurité PCI DSS s’appliquent à tous les composants systèmes au sein de </a:t>
            </a:r>
            <a:r>
              <a:rPr lang="fr-FR" sz="1400" spc="-10" dirty="0">
                <a:solidFill>
                  <a:schemeClr val="accent4"/>
                </a:solidFill>
                <a:cs typeface="Poppins" panose="00000500000000000000" pitchFamily="2" charset="0"/>
              </a:rPr>
              <a:t>l’environnement des données de cartes (CDE) ou ceux qui lui sont connectés</a:t>
            </a:r>
            <a:r>
              <a:rPr lang="fr-FR" sz="1400" spc="-10" dirty="0">
                <a:cs typeface="Poppins" panose="00000500000000000000" pitchFamily="2" charset="0"/>
              </a:rPr>
              <a:t>.</a:t>
            </a:r>
          </a:p>
          <a:p>
            <a:pPr marL="12700">
              <a:lnSpc>
                <a:spcPct val="100000"/>
              </a:lnSpc>
              <a:spcBef>
                <a:spcPts val="105"/>
              </a:spcBef>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 périmètre PCI DSS inclut :</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processus</a:t>
            </a:r>
            <a:r>
              <a:rPr lang="fr-FR" sz="1400" spc="-10" dirty="0">
                <a:cs typeface="Poppins" panose="00000500000000000000" pitchFamily="2" charset="0"/>
              </a:rPr>
              <a:t> qui encadrent le traitement des données de cartes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technologies (software and hardware) </a:t>
            </a:r>
            <a:r>
              <a:rPr lang="fr-FR" sz="1400" spc="-10" dirty="0">
                <a:cs typeface="Poppins" panose="00000500000000000000" pitchFamily="2" charset="0"/>
              </a:rPr>
              <a:t>qui supportent ces processus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 </a:t>
            </a:r>
            <a:r>
              <a:rPr lang="fr-FR" sz="1400" spc="-10" dirty="0">
                <a:solidFill>
                  <a:schemeClr val="accent4"/>
                </a:solidFill>
                <a:cs typeface="Poppins" panose="00000500000000000000" pitchFamily="2" charset="0"/>
              </a:rPr>
              <a:t>personnel</a:t>
            </a:r>
            <a:r>
              <a:rPr lang="fr-FR" sz="1400" spc="-10" dirty="0">
                <a:cs typeface="Poppins" panose="00000500000000000000" pitchFamily="2" charset="0"/>
              </a:rPr>
              <a:t> en charge de la gestion et de la mise en œuvre des processus en vigueur</a:t>
            </a:r>
          </a:p>
          <a:p>
            <a:pPr marL="755650" lvl="1" indent="-285750">
              <a:spcBef>
                <a:spcPts val="105"/>
              </a:spcBef>
              <a:buFont typeface="Wingdings" panose="05000000000000000000" pitchFamily="2" charset="2"/>
              <a:buChar char="ü"/>
            </a:pPr>
            <a:endParaRPr lang="fr-FR" sz="1400" spc="-10" dirty="0">
              <a:cs typeface="Poppins" panose="00000500000000000000" pitchFamily="2" charset="0"/>
            </a:endParaRPr>
          </a:p>
          <a:p>
            <a:pPr marL="298450" indent="-285750">
              <a:spcBef>
                <a:spcPts val="105"/>
              </a:spcBef>
              <a:buFont typeface="Wingdings" panose="05000000000000000000" pitchFamily="2" charset="2"/>
              <a:buChar char="Ø"/>
            </a:pPr>
            <a:r>
              <a:rPr lang="fr-FR" sz="1400" spc="-10" dirty="0">
                <a:cs typeface="Poppins" panose="00000500000000000000" pitchFamily="2" charset="0"/>
              </a:rPr>
              <a:t>Ainsi, la sécurité n’est pas seulement un enjeu technologique : </a:t>
            </a:r>
          </a:p>
        </p:txBody>
      </p:sp>
      <p:graphicFrame>
        <p:nvGraphicFramePr>
          <p:cNvPr id="7" name="Diagram 6">
            <a:extLst>
              <a:ext uri="{FF2B5EF4-FFF2-40B4-BE49-F238E27FC236}">
                <a16:creationId xmlns:a16="http://schemas.microsoft.com/office/drawing/2014/main" id="{49B10929-802F-4AD5-9821-27B2A51AF8EF}"/>
              </a:ext>
            </a:extLst>
          </p:cNvPr>
          <p:cNvGraphicFramePr/>
          <p:nvPr>
            <p:extLst>
              <p:ext uri="{D42A27DB-BD31-4B8C-83A1-F6EECF244321}">
                <p14:modId xmlns:p14="http://schemas.microsoft.com/office/powerpoint/2010/main" val="940616923"/>
              </p:ext>
            </p:extLst>
          </p:nvPr>
        </p:nvGraphicFramePr>
        <p:xfrm>
          <a:off x="8577264" y="1067139"/>
          <a:ext cx="3143060" cy="3175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0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6DA0BD81-EFC4-C652-FEEF-6071FA9D0536}"/>
              </a:ext>
            </a:extLst>
          </p:cNvPr>
          <p:cNvSpPr>
            <a:spLocks noGrp="1"/>
          </p:cNvSpPr>
          <p:nvPr>
            <p:ph type="title"/>
          </p:nvPr>
        </p:nvSpPr>
        <p:spPr/>
        <p:txBody>
          <a:bodyPr/>
          <a:lstStyle/>
          <a:p>
            <a:r>
              <a:rPr lang="fr-FR" dirty="0">
                <a:solidFill>
                  <a:schemeClr val="accent4">
                    <a:lumMod val="75000"/>
                  </a:schemeClr>
                </a:solidFill>
              </a:rPr>
              <a:t>Sommaire</a:t>
            </a:r>
            <a:endParaRPr lang="en-US" dirty="0">
              <a:solidFill>
                <a:schemeClr val="accent4">
                  <a:lumMod val="75000"/>
                </a:schemeClr>
              </a:solidFill>
            </a:endParaRPr>
          </a:p>
        </p:txBody>
      </p:sp>
      <p:sp>
        <p:nvSpPr>
          <p:cNvPr id="37" name="Content Placeholder 36">
            <a:extLst>
              <a:ext uri="{FF2B5EF4-FFF2-40B4-BE49-F238E27FC236}">
                <a16:creationId xmlns:a16="http://schemas.microsoft.com/office/drawing/2014/main" id="{BA51A2DE-4DD5-7C10-41B5-88300BF822B6}"/>
              </a:ext>
            </a:extLst>
          </p:cNvPr>
          <p:cNvSpPr>
            <a:spLocks noGrp="1"/>
          </p:cNvSpPr>
          <p:nvPr>
            <p:ph idx="1"/>
          </p:nvPr>
        </p:nvSpPr>
        <p:spPr/>
        <p:txBody>
          <a:bodyPr/>
          <a:lstStyle/>
          <a:p>
            <a:pPr marL="457200" indent="-457200">
              <a:buFont typeface="+mj-lt"/>
              <a:buAutoNum type="arabicPeriod"/>
            </a:pPr>
            <a:r>
              <a:rPr lang="fr-FR" dirty="0"/>
              <a:t>Présentation de la norme</a:t>
            </a:r>
          </a:p>
          <a:p>
            <a:pPr marL="457200" indent="-457200">
              <a:buFont typeface="+mj-lt"/>
              <a:buAutoNum type="arabicPeriod"/>
            </a:pPr>
            <a:r>
              <a:rPr lang="en-US" dirty="0" err="1"/>
              <a:t>Fraude</a:t>
            </a:r>
            <a:r>
              <a:rPr lang="en-US" dirty="0"/>
              <a:t> </a:t>
            </a:r>
            <a:r>
              <a:rPr lang="en-US" dirty="0" err="1"/>
              <a:t>monétique</a:t>
            </a:r>
            <a:r>
              <a:rPr lang="en-US" dirty="0"/>
              <a:t> et </a:t>
            </a:r>
            <a:r>
              <a:rPr lang="en-US" dirty="0" err="1"/>
              <a:t>cybercriminalité</a:t>
            </a:r>
            <a:endParaRPr lang="en-US" dirty="0"/>
          </a:p>
          <a:p>
            <a:pPr marL="457200" indent="-457200">
              <a:buFont typeface="+mj-lt"/>
              <a:buAutoNum type="arabicPeriod"/>
            </a:pPr>
            <a:r>
              <a:rPr lang="en-US" dirty="0"/>
              <a:t>Les exigences PCI DSS</a:t>
            </a:r>
          </a:p>
          <a:p>
            <a:pPr marL="457200" indent="-457200">
              <a:buFont typeface="+mj-lt"/>
              <a:buAutoNum type="arabicPeriod"/>
            </a:pPr>
            <a:r>
              <a:rPr lang="en-US" dirty="0" err="1"/>
              <a:t>Présentation</a:t>
            </a:r>
            <a:r>
              <a:rPr lang="en-US" dirty="0"/>
              <a:t> </a:t>
            </a:r>
            <a:r>
              <a:rPr lang="en-US" dirty="0" err="1"/>
              <a:t>détaillée</a:t>
            </a:r>
            <a:r>
              <a:rPr lang="en-US" dirty="0"/>
              <a:t> des exigences</a:t>
            </a:r>
          </a:p>
          <a:p>
            <a:pPr marL="457200" indent="-457200">
              <a:buFont typeface="+mj-lt"/>
              <a:buAutoNum type="arabicPeriod"/>
            </a:pPr>
            <a:r>
              <a:rPr lang="en-US" dirty="0" err="1"/>
              <a:t>Ressources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610283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3F1B3-3422-E640-EA57-DC3015A522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8A8BC4-77C3-584C-C8C9-37B3B8D39065}"/>
              </a:ext>
            </a:extLst>
          </p:cNvPr>
          <p:cNvSpPr>
            <a:spLocks noGrp="1"/>
          </p:cNvSpPr>
          <p:nvPr>
            <p:ph type="title"/>
          </p:nvPr>
        </p:nvSpPr>
        <p:spPr>
          <a:xfrm>
            <a:off x="175113" y="0"/>
            <a:ext cx="11321562" cy="1609344"/>
          </a:xfrm>
        </p:spPr>
        <p:txBody>
          <a:bodyPr/>
          <a:lstStyle/>
          <a:p>
            <a:r>
              <a:rPr lang="fr-FR" dirty="0"/>
              <a:t>Le périmètre PCI DSS</a:t>
            </a:r>
            <a:endParaRPr lang="en-US" dirty="0"/>
          </a:p>
        </p:txBody>
      </p:sp>
      <p:sp>
        <p:nvSpPr>
          <p:cNvPr id="2" name="object 8">
            <a:extLst>
              <a:ext uri="{FF2B5EF4-FFF2-40B4-BE49-F238E27FC236}">
                <a16:creationId xmlns:a16="http://schemas.microsoft.com/office/drawing/2014/main" id="{089F81F9-A381-79CB-6622-9BF0585FB47C}"/>
              </a:ext>
            </a:extLst>
          </p:cNvPr>
          <p:cNvSpPr txBox="1"/>
          <p:nvPr/>
        </p:nvSpPr>
        <p:spPr>
          <a:xfrm>
            <a:off x="398762" y="1451414"/>
            <a:ext cx="7154182" cy="2257669"/>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Les exigences de sécurité PCI DSS s’appliquent à tous les composants systèmes au sein de </a:t>
            </a:r>
            <a:r>
              <a:rPr lang="fr-FR" sz="1400" spc="-10" dirty="0">
                <a:solidFill>
                  <a:schemeClr val="accent4"/>
                </a:solidFill>
                <a:cs typeface="Poppins" panose="00000500000000000000" pitchFamily="2" charset="0"/>
              </a:rPr>
              <a:t>l’environnement des données de cartes (CDE) ou ceux qui lui sont connectés</a:t>
            </a:r>
            <a:r>
              <a:rPr lang="fr-FR" sz="1400" spc="-10" dirty="0">
                <a:cs typeface="Poppins" panose="00000500000000000000" pitchFamily="2" charset="0"/>
              </a:rPr>
              <a:t>.</a:t>
            </a:r>
          </a:p>
          <a:p>
            <a:pPr marL="12700">
              <a:lnSpc>
                <a:spcPct val="100000"/>
              </a:lnSpc>
              <a:spcBef>
                <a:spcPts val="105"/>
              </a:spcBef>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 périmètre PCI DSS inclut :</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processus</a:t>
            </a:r>
            <a:r>
              <a:rPr lang="fr-FR" sz="1400" spc="-10" dirty="0">
                <a:cs typeface="Poppins" panose="00000500000000000000" pitchFamily="2" charset="0"/>
              </a:rPr>
              <a:t> qui encadrent le traitement des données de cartes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technologies (software and hardware) </a:t>
            </a:r>
            <a:r>
              <a:rPr lang="fr-FR" sz="1400" spc="-10" dirty="0">
                <a:cs typeface="Poppins" panose="00000500000000000000" pitchFamily="2" charset="0"/>
              </a:rPr>
              <a:t>qui supportent ces processus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 </a:t>
            </a:r>
            <a:r>
              <a:rPr lang="fr-FR" sz="1400" spc="-10" dirty="0">
                <a:solidFill>
                  <a:schemeClr val="accent4"/>
                </a:solidFill>
                <a:cs typeface="Poppins" panose="00000500000000000000" pitchFamily="2" charset="0"/>
              </a:rPr>
              <a:t>personnel</a:t>
            </a:r>
            <a:r>
              <a:rPr lang="fr-FR" sz="1400" spc="-10" dirty="0">
                <a:cs typeface="Poppins" panose="00000500000000000000" pitchFamily="2" charset="0"/>
              </a:rPr>
              <a:t> en charge de la gestion et de la mise en œuvre des processus en vigueur</a:t>
            </a:r>
          </a:p>
          <a:p>
            <a:pPr marL="755650" lvl="1" indent="-285750">
              <a:spcBef>
                <a:spcPts val="105"/>
              </a:spcBef>
              <a:buFont typeface="Wingdings" panose="05000000000000000000" pitchFamily="2" charset="2"/>
              <a:buChar char="ü"/>
            </a:pPr>
            <a:endParaRPr lang="fr-FR" sz="1400" spc="-10" dirty="0">
              <a:cs typeface="Poppins" panose="00000500000000000000" pitchFamily="2" charset="0"/>
            </a:endParaRPr>
          </a:p>
          <a:p>
            <a:pPr marL="298450" indent="-285750">
              <a:spcBef>
                <a:spcPts val="105"/>
              </a:spcBef>
              <a:buFont typeface="Wingdings" panose="05000000000000000000" pitchFamily="2" charset="2"/>
              <a:buChar char="Ø"/>
            </a:pPr>
            <a:r>
              <a:rPr lang="fr-FR" sz="1400" spc="-10" dirty="0">
                <a:cs typeface="Poppins" panose="00000500000000000000" pitchFamily="2" charset="0"/>
              </a:rPr>
              <a:t>Ainsi, la sécurité n’est pas seulement un enjeu technologique : </a:t>
            </a:r>
          </a:p>
        </p:txBody>
      </p:sp>
      <p:graphicFrame>
        <p:nvGraphicFramePr>
          <p:cNvPr id="7" name="Diagram 6">
            <a:extLst>
              <a:ext uri="{FF2B5EF4-FFF2-40B4-BE49-F238E27FC236}">
                <a16:creationId xmlns:a16="http://schemas.microsoft.com/office/drawing/2014/main" id="{486447AF-D05B-06E0-1650-A8CBEA4CB981}"/>
              </a:ext>
            </a:extLst>
          </p:cNvPr>
          <p:cNvGraphicFramePr/>
          <p:nvPr/>
        </p:nvGraphicFramePr>
        <p:xfrm>
          <a:off x="8577264" y="1067139"/>
          <a:ext cx="3143060" cy="3175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2" descr="Sensibilisation Phishing - ORDISYS">
            <a:extLst>
              <a:ext uri="{FF2B5EF4-FFF2-40B4-BE49-F238E27FC236}">
                <a16:creationId xmlns:a16="http://schemas.microsoft.com/office/drawing/2014/main" id="{6A52812D-DDB5-D5F9-7209-9802D69ADD8F}"/>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3121" y="4029221"/>
            <a:ext cx="1078779" cy="913884"/>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11">
            <a:extLst>
              <a:ext uri="{FF2B5EF4-FFF2-40B4-BE49-F238E27FC236}">
                <a16:creationId xmlns:a16="http://schemas.microsoft.com/office/drawing/2014/main" id="{528D54A3-242A-2A63-B66A-F0604098EFBC}"/>
              </a:ext>
            </a:extLst>
          </p:cNvPr>
          <p:cNvSpPr txBox="1"/>
          <p:nvPr/>
        </p:nvSpPr>
        <p:spPr>
          <a:xfrm>
            <a:off x="518765" y="4944150"/>
            <a:ext cx="2027491" cy="861774"/>
          </a:xfrm>
          <a:prstGeom prst="rect">
            <a:avLst/>
          </a:prstGeom>
          <a:noFill/>
        </p:spPr>
        <p:txBody>
          <a:bodyPr wrap="square">
            <a:spAutoFit/>
          </a:bodyPr>
          <a:lstStyle/>
          <a:p>
            <a:pPr algn="ctr"/>
            <a:r>
              <a:rPr lang="fr-FR" sz="1000" b="1" i="1" dirty="0">
                <a:cs typeface="Poppins" panose="00000500000000000000" pitchFamily="50" charset="0"/>
              </a:rPr>
              <a:t>Sensibiliser et former les collaborateurs aux bonnes pratiques en matière de  sécurité des systèmes d’information </a:t>
            </a:r>
          </a:p>
        </p:txBody>
      </p:sp>
      <p:sp>
        <p:nvSpPr>
          <p:cNvPr id="25" name="ZoneTexte 13">
            <a:extLst>
              <a:ext uri="{FF2B5EF4-FFF2-40B4-BE49-F238E27FC236}">
                <a16:creationId xmlns:a16="http://schemas.microsoft.com/office/drawing/2014/main" id="{5938F21C-1895-29F0-A2CF-65EE2F2F5694}"/>
              </a:ext>
            </a:extLst>
          </p:cNvPr>
          <p:cNvSpPr txBox="1"/>
          <p:nvPr/>
        </p:nvSpPr>
        <p:spPr>
          <a:xfrm>
            <a:off x="980952" y="5843840"/>
            <a:ext cx="1103116" cy="301365"/>
          </a:xfrm>
          <a:prstGeom prst="rect">
            <a:avLst/>
          </a:prstGeom>
          <a:solidFill>
            <a:schemeClr val="accent5">
              <a:lumMod val="50000"/>
            </a:schemeClr>
          </a:solidFill>
          <a:ln>
            <a:solidFill>
              <a:schemeClr val="accent5">
                <a:lumMod val="50000"/>
              </a:schemeClr>
            </a:solidFill>
          </a:ln>
        </p:spPr>
        <p:txBody>
          <a:bodyPr wrap="square" rtlCol="0" anchor="ctr" anchorCtr="0">
            <a:spAutoFit/>
          </a:bodyPr>
          <a:lstStyle/>
          <a:p>
            <a:pPr algn="ctr">
              <a:lnSpc>
                <a:spcPct val="150000"/>
              </a:lnSpc>
            </a:pPr>
            <a:r>
              <a:rPr lang="fr-FR" sz="1000" b="1">
                <a:solidFill>
                  <a:schemeClr val="bg1"/>
                </a:solidFill>
                <a:latin typeface="Poppins" panose="00000500000000000000" pitchFamily="50" charset="0"/>
                <a:cs typeface="Poppins" panose="00000500000000000000" pitchFamily="50" charset="0"/>
              </a:rPr>
              <a:t>PEOPLE</a:t>
            </a:r>
          </a:p>
        </p:txBody>
      </p:sp>
    </p:spTree>
    <p:extLst>
      <p:ext uri="{BB962C8B-B14F-4D97-AF65-F5344CB8AC3E}">
        <p14:creationId xmlns:p14="http://schemas.microsoft.com/office/powerpoint/2010/main" val="361069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3F486-39D0-B24C-FAE3-631A3A48E46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409AC11-E57A-9CD0-A146-890B2E70CED8}"/>
              </a:ext>
            </a:extLst>
          </p:cNvPr>
          <p:cNvSpPr>
            <a:spLocks noGrp="1"/>
          </p:cNvSpPr>
          <p:nvPr>
            <p:ph type="title"/>
          </p:nvPr>
        </p:nvSpPr>
        <p:spPr>
          <a:xfrm>
            <a:off x="175113" y="0"/>
            <a:ext cx="11321562" cy="1609344"/>
          </a:xfrm>
        </p:spPr>
        <p:txBody>
          <a:bodyPr/>
          <a:lstStyle/>
          <a:p>
            <a:r>
              <a:rPr lang="fr-FR" dirty="0"/>
              <a:t>Le périmètre PCI DSS</a:t>
            </a:r>
            <a:endParaRPr lang="en-US" dirty="0"/>
          </a:p>
        </p:txBody>
      </p:sp>
      <p:sp>
        <p:nvSpPr>
          <p:cNvPr id="2" name="object 8">
            <a:extLst>
              <a:ext uri="{FF2B5EF4-FFF2-40B4-BE49-F238E27FC236}">
                <a16:creationId xmlns:a16="http://schemas.microsoft.com/office/drawing/2014/main" id="{02A342C9-57F5-B406-B746-1D07218CDE4B}"/>
              </a:ext>
            </a:extLst>
          </p:cNvPr>
          <p:cNvSpPr txBox="1"/>
          <p:nvPr/>
        </p:nvSpPr>
        <p:spPr>
          <a:xfrm>
            <a:off x="398762" y="1451414"/>
            <a:ext cx="7154182" cy="2257669"/>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Les exigences de sécurité PCI DSS s’appliquent à tous les composants systèmes au sein de </a:t>
            </a:r>
            <a:r>
              <a:rPr lang="fr-FR" sz="1400" spc="-10" dirty="0">
                <a:solidFill>
                  <a:schemeClr val="accent4"/>
                </a:solidFill>
                <a:cs typeface="Poppins" panose="00000500000000000000" pitchFamily="2" charset="0"/>
              </a:rPr>
              <a:t>l’environnement des données de cartes (CDE) ou ceux qui lui sont connectés</a:t>
            </a:r>
            <a:r>
              <a:rPr lang="fr-FR" sz="1400" spc="-10" dirty="0">
                <a:cs typeface="Poppins" panose="00000500000000000000" pitchFamily="2" charset="0"/>
              </a:rPr>
              <a:t>.</a:t>
            </a:r>
          </a:p>
          <a:p>
            <a:pPr marL="12700">
              <a:lnSpc>
                <a:spcPct val="100000"/>
              </a:lnSpc>
              <a:spcBef>
                <a:spcPts val="105"/>
              </a:spcBef>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 périmètre PCI DSS inclut :</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processus</a:t>
            </a:r>
            <a:r>
              <a:rPr lang="fr-FR" sz="1400" spc="-10" dirty="0">
                <a:cs typeface="Poppins" panose="00000500000000000000" pitchFamily="2" charset="0"/>
              </a:rPr>
              <a:t> qui encadrent le traitement des données de cartes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technologies (software and hardware) </a:t>
            </a:r>
            <a:r>
              <a:rPr lang="fr-FR" sz="1400" spc="-10" dirty="0">
                <a:cs typeface="Poppins" panose="00000500000000000000" pitchFamily="2" charset="0"/>
              </a:rPr>
              <a:t>qui supportent ces processus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 </a:t>
            </a:r>
            <a:r>
              <a:rPr lang="fr-FR" sz="1400" spc="-10" dirty="0">
                <a:solidFill>
                  <a:schemeClr val="accent4"/>
                </a:solidFill>
                <a:cs typeface="Poppins" panose="00000500000000000000" pitchFamily="2" charset="0"/>
              </a:rPr>
              <a:t>personnel</a:t>
            </a:r>
            <a:r>
              <a:rPr lang="fr-FR" sz="1400" spc="-10" dirty="0">
                <a:cs typeface="Poppins" panose="00000500000000000000" pitchFamily="2" charset="0"/>
              </a:rPr>
              <a:t> en charge de la gestion et de la mise en œuvre des processus en vigueur</a:t>
            </a:r>
          </a:p>
          <a:p>
            <a:pPr marL="755650" lvl="1" indent="-285750">
              <a:spcBef>
                <a:spcPts val="105"/>
              </a:spcBef>
              <a:buFont typeface="Wingdings" panose="05000000000000000000" pitchFamily="2" charset="2"/>
              <a:buChar char="ü"/>
            </a:pPr>
            <a:endParaRPr lang="fr-FR" sz="1400" spc="-10" dirty="0">
              <a:cs typeface="Poppins" panose="00000500000000000000" pitchFamily="2" charset="0"/>
            </a:endParaRPr>
          </a:p>
          <a:p>
            <a:pPr marL="298450" indent="-285750">
              <a:spcBef>
                <a:spcPts val="105"/>
              </a:spcBef>
              <a:buFont typeface="Wingdings" panose="05000000000000000000" pitchFamily="2" charset="2"/>
              <a:buChar char="Ø"/>
            </a:pPr>
            <a:r>
              <a:rPr lang="fr-FR" sz="1400" spc="-10" dirty="0">
                <a:cs typeface="Poppins" panose="00000500000000000000" pitchFamily="2" charset="0"/>
              </a:rPr>
              <a:t>Ainsi, la sécurité n’est pas seulement un enjeu technologique : </a:t>
            </a:r>
          </a:p>
        </p:txBody>
      </p:sp>
      <p:graphicFrame>
        <p:nvGraphicFramePr>
          <p:cNvPr id="7" name="Diagram 6">
            <a:extLst>
              <a:ext uri="{FF2B5EF4-FFF2-40B4-BE49-F238E27FC236}">
                <a16:creationId xmlns:a16="http://schemas.microsoft.com/office/drawing/2014/main" id="{8D90B0B5-4806-1A0E-00B8-63F5BD308BF4}"/>
              </a:ext>
            </a:extLst>
          </p:cNvPr>
          <p:cNvGraphicFramePr/>
          <p:nvPr/>
        </p:nvGraphicFramePr>
        <p:xfrm>
          <a:off x="8577264" y="1067139"/>
          <a:ext cx="3143060" cy="3175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2" descr="Sensibilisation Phishing - ORDISYS">
            <a:extLst>
              <a:ext uri="{FF2B5EF4-FFF2-40B4-BE49-F238E27FC236}">
                <a16:creationId xmlns:a16="http://schemas.microsoft.com/office/drawing/2014/main" id="{5DAF51DE-6C27-847A-C9DB-A542347C3309}"/>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3121" y="4029221"/>
            <a:ext cx="1078779" cy="91388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Circles with arrows with solid fill">
            <a:extLst>
              <a:ext uri="{FF2B5EF4-FFF2-40B4-BE49-F238E27FC236}">
                <a16:creationId xmlns:a16="http://schemas.microsoft.com/office/drawing/2014/main" id="{2AFBF858-7377-95B0-1CB4-802DD512F4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11565" y="4042665"/>
            <a:ext cx="886996" cy="886996"/>
          </a:xfrm>
          <a:prstGeom prst="rect">
            <a:avLst/>
          </a:prstGeom>
        </p:spPr>
      </p:pic>
      <p:sp>
        <p:nvSpPr>
          <p:cNvPr id="22" name="ZoneTexte 11">
            <a:extLst>
              <a:ext uri="{FF2B5EF4-FFF2-40B4-BE49-F238E27FC236}">
                <a16:creationId xmlns:a16="http://schemas.microsoft.com/office/drawing/2014/main" id="{2D6F28E1-74D3-31D7-550D-73A0D22D28BD}"/>
              </a:ext>
            </a:extLst>
          </p:cNvPr>
          <p:cNvSpPr txBox="1"/>
          <p:nvPr/>
        </p:nvSpPr>
        <p:spPr>
          <a:xfrm>
            <a:off x="518765" y="4944150"/>
            <a:ext cx="2027491" cy="861774"/>
          </a:xfrm>
          <a:prstGeom prst="rect">
            <a:avLst/>
          </a:prstGeom>
          <a:noFill/>
        </p:spPr>
        <p:txBody>
          <a:bodyPr wrap="square">
            <a:spAutoFit/>
          </a:bodyPr>
          <a:lstStyle/>
          <a:p>
            <a:pPr algn="ctr"/>
            <a:r>
              <a:rPr lang="fr-FR" sz="1000" b="1" i="1" dirty="0">
                <a:cs typeface="Poppins" panose="00000500000000000000" pitchFamily="50" charset="0"/>
              </a:rPr>
              <a:t>Sensibiliser et former les collaborateurs aux bonnes pratiques en matière de  sécurité des systèmes d’information </a:t>
            </a:r>
          </a:p>
        </p:txBody>
      </p:sp>
      <p:sp>
        <p:nvSpPr>
          <p:cNvPr id="24" name="ZoneTexte 11">
            <a:extLst>
              <a:ext uri="{FF2B5EF4-FFF2-40B4-BE49-F238E27FC236}">
                <a16:creationId xmlns:a16="http://schemas.microsoft.com/office/drawing/2014/main" id="{4E101D4D-7C4E-AA45-2438-97DFB097B8BC}"/>
              </a:ext>
            </a:extLst>
          </p:cNvPr>
          <p:cNvSpPr txBox="1"/>
          <p:nvPr/>
        </p:nvSpPr>
        <p:spPr>
          <a:xfrm>
            <a:off x="3214109" y="4943105"/>
            <a:ext cx="2081908" cy="861774"/>
          </a:xfrm>
          <a:prstGeom prst="rect">
            <a:avLst/>
          </a:prstGeom>
          <a:noFill/>
        </p:spPr>
        <p:txBody>
          <a:bodyPr wrap="square">
            <a:spAutoFit/>
          </a:bodyPr>
          <a:lstStyle/>
          <a:p>
            <a:pPr algn="ctr"/>
            <a:r>
              <a:rPr lang="fr-FR" sz="1000" b="1" i="1" dirty="0">
                <a:cs typeface="Poppins" panose="00000500000000000000" pitchFamily="50" charset="0"/>
              </a:rPr>
              <a:t>Mettre en place une gouvernance Cybersécurité adéquate ainsi que des politiques et procédures de sécurité </a:t>
            </a:r>
          </a:p>
        </p:txBody>
      </p:sp>
      <p:sp>
        <p:nvSpPr>
          <p:cNvPr id="25" name="ZoneTexte 13">
            <a:extLst>
              <a:ext uri="{FF2B5EF4-FFF2-40B4-BE49-F238E27FC236}">
                <a16:creationId xmlns:a16="http://schemas.microsoft.com/office/drawing/2014/main" id="{9817D9BE-97CD-3729-8014-3BAFD437667D}"/>
              </a:ext>
            </a:extLst>
          </p:cNvPr>
          <p:cNvSpPr txBox="1"/>
          <p:nvPr/>
        </p:nvSpPr>
        <p:spPr>
          <a:xfrm>
            <a:off x="980952" y="5843840"/>
            <a:ext cx="1103116" cy="301365"/>
          </a:xfrm>
          <a:prstGeom prst="rect">
            <a:avLst/>
          </a:prstGeom>
          <a:solidFill>
            <a:schemeClr val="accent5">
              <a:lumMod val="50000"/>
            </a:schemeClr>
          </a:solidFill>
          <a:ln>
            <a:solidFill>
              <a:schemeClr val="accent5">
                <a:lumMod val="50000"/>
              </a:schemeClr>
            </a:solidFill>
          </a:ln>
        </p:spPr>
        <p:txBody>
          <a:bodyPr wrap="square" rtlCol="0" anchor="ctr" anchorCtr="0">
            <a:spAutoFit/>
          </a:bodyPr>
          <a:lstStyle/>
          <a:p>
            <a:pPr algn="ctr">
              <a:lnSpc>
                <a:spcPct val="150000"/>
              </a:lnSpc>
            </a:pPr>
            <a:r>
              <a:rPr lang="fr-FR" sz="1000" b="1">
                <a:solidFill>
                  <a:schemeClr val="bg1"/>
                </a:solidFill>
                <a:latin typeface="Poppins" panose="00000500000000000000" pitchFamily="50" charset="0"/>
                <a:cs typeface="Poppins" panose="00000500000000000000" pitchFamily="50" charset="0"/>
              </a:rPr>
              <a:t>PEOPLE</a:t>
            </a:r>
          </a:p>
        </p:txBody>
      </p:sp>
      <p:sp>
        <p:nvSpPr>
          <p:cNvPr id="26" name="ZoneTexte 13">
            <a:extLst>
              <a:ext uri="{FF2B5EF4-FFF2-40B4-BE49-F238E27FC236}">
                <a16:creationId xmlns:a16="http://schemas.microsoft.com/office/drawing/2014/main" id="{736230E9-31F7-3955-8DF4-8E146744F21E}"/>
              </a:ext>
            </a:extLst>
          </p:cNvPr>
          <p:cNvSpPr txBox="1"/>
          <p:nvPr/>
        </p:nvSpPr>
        <p:spPr>
          <a:xfrm>
            <a:off x="3703505" y="5865204"/>
            <a:ext cx="1103116" cy="301365"/>
          </a:xfrm>
          <a:prstGeom prst="rect">
            <a:avLst/>
          </a:prstGeom>
          <a:solidFill>
            <a:schemeClr val="accent6"/>
          </a:solidFill>
          <a:ln>
            <a:solidFill>
              <a:schemeClr val="accent6"/>
            </a:solidFill>
          </a:ln>
        </p:spPr>
        <p:txBody>
          <a:bodyPr wrap="square" rtlCol="0" anchor="ctr" anchorCtr="0">
            <a:spAutoFit/>
          </a:bodyPr>
          <a:lstStyle/>
          <a:p>
            <a:pPr algn="ctr">
              <a:lnSpc>
                <a:spcPct val="150000"/>
              </a:lnSpc>
            </a:pPr>
            <a:r>
              <a:rPr lang="fr-FR" sz="1000" b="1">
                <a:solidFill>
                  <a:schemeClr val="bg1"/>
                </a:solidFill>
                <a:latin typeface="Poppins" panose="00000500000000000000" pitchFamily="50" charset="0"/>
                <a:cs typeface="Poppins" panose="00000500000000000000" pitchFamily="50" charset="0"/>
              </a:rPr>
              <a:t>PROCESS</a:t>
            </a:r>
          </a:p>
        </p:txBody>
      </p:sp>
      <p:pic>
        <p:nvPicPr>
          <p:cNvPr id="28" name="Graphic 27" descr="Add with solid fill">
            <a:extLst>
              <a:ext uri="{FF2B5EF4-FFF2-40B4-BE49-F238E27FC236}">
                <a16:creationId xmlns:a16="http://schemas.microsoft.com/office/drawing/2014/main" id="{32E43EB3-5DA6-038B-6EA7-269956C45E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0383" y="4299208"/>
            <a:ext cx="373910" cy="373910"/>
          </a:xfrm>
          <a:prstGeom prst="rect">
            <a:avLst/>
          </a:prstGeom>
        </p:spPr>
      </p:pic>
    </p:spTree>
    <p:extLst>
      <p:ext uri="{BB962C8B-B14F-4D97-AF65-F5344CB8AC3E}">
        <p14:creationId xmlns:p14="http://schemas.microsoft.com/office/powerpoint/2010/main" val="234728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2C931-95CB-99A0-3528-DC18443C074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EFDD910-5687-15CC-1925-66CBA1D712AA}"/>
              </a:ext>
            </a:extLst>
          </p:cNvPr>
          <p:cNvSpPr>
            <a:spLocks noGrp="1"/>
          </p:cNvSpPr>
          <p:nvPr>
            <p:ph type="title"/>
          </p:nvPr>
        </p:nvSpPr>
        <p:spPr>
          <a:xfrm>
            <a:off x="175113" y="0"/>
            <a:ext cx="11321562" cy="1609344"/>
          </a:xfrm>
        </p:spPr>
        <p:txBody>
          <a:bodyPr/>
          <a:lstStyle/>
          <a:p>
            <a:r>
              <a:rPr lang="fr-FR" dirty="0"/>
              <a:t>Le périmètre PCI DSS</a:t>
            </a:r>
            <a:endParaRPr lang="en-US" dirty="0"/>
          </a:p>
        </p:txBody>
      </p:sp>
      <p:sp>
        <p:nvSpPr>
          <p:cNvPr id="2" name="object 8">
            <a:extLst>
              <a:ext uri="{FF2B5EF4-FFF2-40B4-BE49-F238E27FC236}">
                <a16:creationId xmlns:a16="http://schemas.microsoft.com/office/drawing/2014/main" id="{B408E85F-F72C-55F7-D6A0-BA3D4A8EF6C0}"/>
              </a:ext>
            </a:extLst>
          </p:cNvPr>
          <p:cNvSpPr txBox="1"/>
          <p:nvPr/>
        </p:nvSpPr>
        <p:spPr>
          <a:xfrm>
            <a:off x="398762" y="1451414"/>
            <a:ext cx="7154182" cy="2257669"/>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Les exigences de sécurité PCI DSS s’appliquent à tous les composants systèmes au sein de </a:t>
            </a:r>
            <a:r>
              <a:rPr lang="fr-FR" sz="1400" spc="-10" dirty="0">
                <a:solidFill>
                  <a:schemeClr val="accent4"/>
                </a:solidFill>
                <a:cs typeface="Poppins" panose="00000500000000000000" pitchFamily="2" charset="0"/>
              </a:rPr>
              <a:t>l’environnement des données de cartes (CDE) ou ceux qui lui sont connectés</a:t>
            </a:r>
            <a:r>
              <a:rPr lang="fr-FR" sz="1400" spc="-10" dirty="0">
                <a:cs typeface="Poppins" panose="00000500000000000000" pitchFamily="2" charset="0"/>
              </a:rPr>
              <a:t>.</a:t>
            </a:r>
          </a:p>
          <a:p>
            <a:pPr marL="12700">
              <a:lnSpc>
                <a:spcPct val="100000"/>
              </a:lnSpc>
              <a:spcBef>
                <a:spcPts val="105"/>
              </a:spcBef>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spc="-10" dirty="0">
                <a:cs typeface="Poppins" panose="00000500000000000000" pitchFamily="2" charset="0"/>
              </a:rPr>
              <a:t>Le périmètre PCI DSS inclut :</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processus</a:t>
            </a:r>
            <a:r>
              <a:rPr lang="fr-FR" sz="1400" spc="-10" dirty="0">
                <a:cs typeface="Poppins" panose="00000500000000000000" pitchFamily="2" charset="0"/>
              </a:rPr>
              <a:t> qui encadrent le traitement des données de cartes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technologies (software and hardware) </a:t>
            </a:r>
            <a:r>
              <a:rPr lang="fr-FR" sz="1400" spc="-10" dirty="0">
                <a:cs typeface="Poppins" panose="00000500000000000000" pitchFamily="2" charset="0"/>
              </a:rPr>
              <a:t>qui supportent ces processus</a:t>
            </a:r>
          </a:p>
          <a:p>
            <a:pPr marL="755650" lvl="1" indent="-285750">
              <a:spcBef>
                <a:spcPts val="105"/>
              </a:spcBef>
              <a:buFont typeface="Wingdings" panose="05000000000000000000" pitchFamily="2" charset="2"/>
              <a:buChar char="ü"/>
            </a:pPr>
            <a:r>
              <a:rPr lang="fr-FR" sz="1400" spc="-10" dirty="0">
                <a:cs typeface="Poppins" panose="00000500000000000000" pitchFamily="2" charset="0"/>
              </a:rPr>
              <a:t>Le </a:t>
            </a:r>
            <a:r>
              <a:rPr lang="fr-FR" sz="1400" spc="-10" dirty="0">
                <a:solidFill>
                  <a:schemeClr val="accent4"/>
                </a:solidFill>
                <a:cs typeface="Poppins" panose="00000500000000000000" pitchFamily="2" charset="0"/>
              </a:rPr>
              <a:t>personnel</a:t>
            </a:r>
            <a:r>
              <a:rPr lang="fr-FR" sz="1400" spc="-10" dirty="0">
                <a:cs typeface="Poppins" panose="00000500000000000000" pitchFamily="2" charset="0"/>
              </a:rPr>
              <a:t> en charge de la gestion et de la mise en œuvre des processus en vigueur</a:t>
            </a:r>
          </a:p>
          <a:p>
            <a:pPr marL="755650" lvl="1" indent="-285750">
              <a:spcBef>
                <a:spcPts val="105"/>
              </a:spcBef>
              <a:buFont typeface="Wingdings" panose="05000000000000000000" pitchFamily="2" charset="2"/>
              <a:buChar char="ü"/>
            </a:pPr>
            <a:endParaRPr lang="fr-FR" sz="1400" spc="-10" dirty="0">
              <a:cs typeface="Poppins" panose="00000500000000000000" pitchFamily="2" charset="0"/>
            </a:endParaRPr>
          </a:p>
          <a:p>
            <a:pPr marL="298450" indent="-285750">
              <a:spcBef>
                <a:spcPts val="105"/>
              </a:spcBef>
              <a:buFont typeface="Wingdings" panose="05000000000000000000" pitchFamily="2" charset="2"/>
              <a:buChar char="Ø"/>
            </a:pPr>
            <a:r>
              <a:rPr lang="fr-FR" sz="1400" spc="-10" dirty="0">
                <a:cs typeface="Poppins" panose="00000500000000000000" pitchFamily="2" charset="0"/>
              </a:rPr>
              <a:t>Ainsi, la sécurité n’est pas seulement un enjeu technologique : </a:t>
            </a:r>
          </a:p>
        </p:txBody>
      </p:sp>
      <p:graphicFrame>
        <p:nvGraphicFramePr>
          <p:cNvPr id="7" name="Diagram 6">
            <a:extLst>
              <a:ext uri="{FF2B5EF4-FFF2-40B4-BE49-F238E27FC236}">
                <a16:creationId xmlns:a16="http://schemas.microsoft.com/office/drawing/2014/main" id="{022BC0E9-A933-D605-E756-559217F8417D}"/>
              </a:ext>
            </a:extLst>
          </p:cNvPr>
          <p:cNvGraphicFramePr/>
          <p:nvPr/>
        </p:nvGraphicFramePr>
        <p:xfrm>
          <a:off x="8577264" y="1067139"/>
          <a:ext cx="3143060" cy="3175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2" descr="Sensibilisation Phishing - ORDISYS">
            <a:extLst>
              <a:ext uri="{FF2B5EF4-FFF2-40B4-BE49-F238E27FC236}">
                <a16:creationId xmlns:a16="http://schemas.microsoft.com/office/drawing/2014/main" id="{F5A1D9A1-1CE6-E2A1-941B-46199F1718A3}"/>
              </a:ext>
            </a:extLst>
          </p:cNvPr>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3121" y="4029221"/>
            <a:ext cx="1078779" cy="9138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Security Operations Center (SOC) Services | CyberSecOp Consulting Services">
            <a:extLst>
              <a:ext uri="{FF2B5EF4-FFF2-40B4-BE49-F238E27FC236}">
                <a16:creationId xmlns:a16="http://schemas.microsoft.com/office/drawing/2014/main" id="{051D74E9-C0E5-0A4E-C5F3-FE01E9F635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1092" y="4006459"/>
            <a:ext cx="1345899" cy="896721"/>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Circles with arrows with solid fill">
            <a:extLst>
              <a:ext uri="{FF2B5EF4-FFF2-40B4-BE49-F238E27FC236}">
                <a16:creationId xmlns:a16="http://schemas.microsoft.com/office/drawing/2014/main" id="{D5C37901-BB70-24C8-DE97-7FC1B1E231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11565" y="4042665"/>
            <a:ext cx="886996" cy="886996"/>
          </a:xfrm>
          <a:prstGeom prst="rect">
            <a:avLst/>
          </a:prstGeom>
        </p:spPr>
      </p:pic>
      <p:sp>
        <p:nvSpPr>
          <p:cNvPr id="22" name="ZoneTexte 11">
            <a:extLst>
              <a:ext uri="{FF2B5EF4-FFF2-40B4-BE49-F238E27FC236}">
                <a16:creationId xmlns:a16="http://schemas.microsoft.com/office/drawing/2014/main" id="{008E1F9C-5A85-7F4B-2CA7-7619EB980E02}"/>
              </a:ext>
            </a:extLst>
          </p:cNvPr>
          <p:cNvSpPr txBox="1"/>
          <p:nvPr/>
        </p:nvSpPr>
        <p:spPr>
          <a:xfrm>
            <a:off x="518765" y="4944150"/>
            <a:ext cx="2027491" cy="861774"/>
          </a:xfrm>
          <a:prstGeom prst="rect">
            <a:avLst/>
          </a:prstGeom>
          <a:noFill/>
        </p:spPr>
        <p:txBody>
          <a:bodyPr wrap="square">
            <a:spAutoFit/>
          </a:bodyPr>
          <a:lstStyle/>
          <a:p>
            <a:pPr algn="ctr"/>
            <a:r>
              <a:rPr lang="fr-FR" sz="1000" b="1" i="1" dirty="0">
                <a:cs typeface="Poppins" panose="00000500000000000000" pitchFamily="50" charset="0"/>
              </a:rPr>
              <a:t>Sensibiliser et former les collaborateurs aux bonnes pratiques en matière de  sécurité des systèmes d’information </a:t>
            </a:r>
          </a:p>
        </p:txBody>
      </p:sp>
      <p:sp>
        <p:nvSpPr>
          <p:cNvPr id="23" name="ZoneTexte 12">
            <a:extLst>
              <a:ext uri="{FF2B5EF4-FFF2-40B4-BE49-F238E27FC236}">
                <a16:creationId xmlns:a16="http://schemas.microsoft.com/office/drawing/2014/main" id="{4A02AB05-72D9-C682-AB9C-78BE36045B96}"/>
              </a:ext>
            </a:extLst>
          </p:cNvPr>
          <p:cNvSpPr txBox="1"/>
          <p:nvPr/>
        </p:nvSpPr>
        <p:spPr>
          <a:xfrm>
            <a:off x="6320337" y="4943106"/>
            <a:ext cx="1892145" cy="861774"/>
          </a:xfrm>
          <a:prstGeom prst="rect">
            <a:avLst/>
          </a:prstGeom>
          <a:noFill/>
        </p:spPr>
        <p:txBody>
          <a:bodyPr wrap="square">
            <a:spAutoFit/>
          </a:bodyPr>
          <a:lstStyle/>
          <a:p>
            <a:pPr algn="ctr"/>
            <a:r>
              <a:rPr lang="fr-FR" sz="1000" b="1" i="1">
                <a:cs typeface="Poppins" panose="00000500000000000000" pitchFamily="50" charset="0"/>
              </a:rPr>
              <a:t>Mettre en place des solutions de sécurité robustes et adaptées aux exigences et contraintes de l’entreprise</a:t>
            </a:r>
          </a:p>
        </p:txBody>
      </p:sp>
      <p:sp>
        <p:nvSpPr>
          <p:cNvPr id="24" name="ZoneTexte 11">
            <a:extLst>
              <a:ext uri="{FF2B5EF4-FFF2-40B4-BE49-F238E27FC236}">
                <a16:creationId xmlns:a16="http://schemas.microsoft.com/office/drawing/2014/main" id="{BB9A230C-827B-04D1-7A16-6C76F3A2020A}"/>
              </a:ext>
            </a:extLst>
          </p:cNvPr>
          <p:cNvSpPr txBox="1"/>
          <p:nvPr/>
        </p:nvSpPr>
        <p:spPr>
          <a:xfrm>
            <a:off x="3214109" y="4943105"/>
            <a:ext cx="2081908" cy="861774"/>
          </a:xfrm>
          <a:prstGeom prst="rect">
            <a:avLst/>
          </a:prstGeom>
          <a:noFill/>
        </p:spPr>
        <p:txBody>
          <a:bodyPr wrap="square">
            <a:spAutoFit/>
          </a:bodyPr>
          <a:lstStyle/>
          <a:p>
            <a:pPr algn="ctr"/>
            <a:r>
              <a:rPr lang="fr-FR" sz="1000" b="1" i="1" dirty="0">
                <a:cs typeface="Poppins" panose="00000500000000000000" pitchFamily="50" charset="0"/>
              </a:rPr>
              <a:t>Mettre en place une gouvernance Cybersécurité adéquate ainsi que des politiques et procédures de sécurité </a:t>
            </a:r>
          </a:p>
        </p:txBody>
      </p:sp>
      <p:sp>
        <p:nvSpPr>
          <p:cNvPr id="25" name="ZoneTexte 13">
            <a:extLst>
              <a:ext uri="{FF2B5EF4-FFF2-40B4-BE49-F238E27FC236}">
                <a16:creationId xmlns:a16="http://schemas.microsoft.com/office/drawing/2014/main" id="{EDCA3E99-CEF5-FE3D-BF77-698E162343B7}"/>
              </a:ext>
            </a:extLst>
          </p:cNvPr>
          <p:cNvSpPr txBox="1"/>
          <p:nvPr/>
        </p:nvSpPr>
        <p:spPr>
          <a:xfrm>
            <a:off x="980952" y="5843840"/>
            <a:ext cx="1103116" cy="301365"/>
          </a:xfrm>
          <a:prstGeom prst="rect">
            <a:avLst/>
          </a:prstGeom>
          <a:solidFill>
            <a:schemeClr val="accent5">
              <a:lumMod val="50000"/>
            </a:schemeClr>
          </a:solidFill>
          <a:ln>
            <a:solidFill>
              <a:schemeClr val="accent5">
                <a:lumMod val="50000"/>
              </a:schemeClr>
            </a:solidFill>
          </a:ln>
        </p:spPr>
        <p:txBody>
          <a:bodyPr wrap="square" rtlCol="0" anchor="ctr" anchorCtr="0">
            <a:spAutoFit/>
          </a:bodyPr>
          <a:lstStyle/>
          <a:p>
            <a:pPr algn="ctr">
              <a:lnSpc>
                <a:spcPct val="150000"/>
              </a:lnSpc>
            </a:pPr>
            <a:r>
              <a:rPr lang="fr-FR" sz="1000" b="1">
                <a:solidFill>
                  <a:schemeClr val="bg1"/>
                </a:solidFill>
                <a:latin typeface="Poppins" panose="00000500000000000000" pitchFamily="50" charset="0"/>
                <a:cs typeface="Poppins" panose="00000500000000000000" pitchFamily="50" charset="0"/>
              </a:rPr>
              <a:t>PEOPLE</a:t>
            </a:r>
          </a:p>
        </p:txBody>
      </p:sp>
      <p:sp>
        <p:nvSpPr>
          <p:cNvPr id="26" name="ZoneTexte 13">
            <a:extLst>
              <a:ext uri="{FF2B5EF4-FFF2-40B4-BE49-F238E27FC236}">
                <a16:creationId xmlns:a16="http://schemas.microsoft.com/office/drawing/2014/main" id="{F6DAA0FF-ED98-857D-1D2F-7E81CA7AF4F0}"/>
              </a:ext>
            </a:extLst>
          </p:cNvPr>
          <p:cNvSpPr txBox="1"/>
          <p:nvPr/>
        </p:nvSpPr>
        <p:spPr>
          <a:xfrm>
            <a:off x="3703505" y="5865204"/>
            <a:ext cx="1103116" cy="301365"/>
          </a:xfrm>
          <a:prstGeom prst="rect">
            <a:avLst/>
          </a:prstGeom>
          <a:solidFill>
            <a:schemeClr val="accent6"/>
          </a:solidFill>
          <a:ln>
            <a:solidFill>
              <a:schemeClr val="accent6"/>
            </a:solidFill>
          </a:ln>
        </p:spPr>
        <p:txBody>
          <a:bodyPr wrap="square" rtlCol="0" anchor="ctr" anchorCtr="0">
            <a:spAutoFit/>
          </a:bodyPr>
          <a:lstStyle/>
          <a:p>
            <a:pPr algn="ctr">
              <a:lnSpc>
                <a:spcPct val="150000"/>
              </a:lnSpc>
            </a:pPr>
            <a:r>
              <a:rPr lang="fr-FR" sz="1000" b="1">
                <a:solidFill>
                  <a:schemeClr val="bg1"/>
                </a:solidFill>
                <a:latin typeface="Poppins" panose="00000500000000000000" pitchFamily="50" charset="0"/>
                <a:cs typeface="Poppins" panose="00000500000000000000" pitchFamily="50" charset="0"/>
              </a:rPr>
              <a:t>PROCESS</a:t>
            </a:r>
          </a:p>
        </p:txBody>
      </p:sp>
      <p:sp>
        <p:nvSpPr>
          <p:cNvPr id="27" name="ZoneTexte 13">
            <a:extLst>
              <a:ext uri="{FF2B5EF4-FFF2-40B4-BE49-F238E27FC236}">
                <a16:creationId xmlns:a16="http://schemas.microsoft.com/office/drawing/2014/main" id="{0E890030-C116-ABC0-6775-22835A823D86}"/>
              </a:ext>
            </a:extLst>
          </p:cNvPr>
          <p:cNvSpPr txBox="1"/>
          <p:nvPr/>
        </p:nvSpPr>
        <p:spPr>
          <a:xfrm>
            <a:off x="6714851" y="5843840"/>
            <a:ext cx="1103116" cy="301365"/>
          </a:xfrm>
          <a:prstGeom prst="rect">
            <a:avLst/>
          </a:prstGeom>
          <a:solidFill>
            <a:schemeClr val="tx1">
              <a:lumMod val="65000"/>
              <a:lumOff val="35000"/>
            </a:schemeClr>
          </a:solidFill>
          <a:ln>
            <a:solidFill>
              <a:schemeClr val="tx1">
                <a:lumMod val="65000"/>
                <a:lumOff val="35000"/>
              </a:schemeClr>
            </a:solidFill>
          </a:ln>
        </p:spPr>
        <p:txBody>
          <a:bodyPr wrap="square" rtlCol="0" anchor="ctr" anchorCtr="0">
            <a:spAutoFit/>
          </a:bodyPr>
          <a:lstStyle/>
          <a:p>
            <a:pPr algn="ctr">
              <a:lnSpc>
                <a:spcPct val="150000"/>
              </a:lnSpc>
            </a:pPr>
            <a:r>
              <a:rPr lang="fr-FR" sz="1000" b="1" dirty="0">
                <a:solidFill>
                  <a:schemeClr val="bg1"/>
                </a:solidFill>
                <a:latin typeface="Poppins" panose="00000500000000000000" pitchFamily="50" charset="0"/>
                <a:cs typeface="Poppins" panose="00000500000000000000" pitchFamily="50" charset="0"/>
              </a:rPr>
              <a:t>TECHNOLOGY</a:t>
            </a:r>
          </a:p>
        </p:txBody>
      </p:sp>
      <p:pic>
        <p:nvPicPr>
          <p:cNvPr id="28" name="Graphic 27" descr="Add with solid fill">
            <a:extLst>
              <a:ext uri="{FF2B5EF4-FFF2-40B4-BE49-F238E27FC236}">
                <a16:creationId xmlns:a16="http://schemas.microsoft.com/office/drawing/2014/main" id="{04F9799D-2263-553A-F74E-19228412F7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0383" y="4299208"/>
            <a:ext cx="373910" cy="373910"/>
          </a:xfrm>
          <a:prstGeom prst="rect">
            <a:avLst/>
          </a:prstGeom>
        </p:spPr>
      </p:pic>
      <p:pic>
        <p:nvPicPr>
          <p:cNvPr id="29" name="Graphic 28" descr="Add with solid fill">
            <a:extLst>
              <a:ext uri="{FF2B5EF4-FFF2-40B4-BE49-F238E27FC236}">
                <a16:creationId xmlns:a16="http://schemas.microsoft.com/office/drawing/2014/main" id="{C364174C-1046-5FE4-DBF9-60073E0A49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52739" y="4299208"/>
            <a:ext cx="373910" cy="373910"/>
          </a:xfrm>
          <a:prstGeom prst="rect">
            <a:avLst/>
          </a:prstGeom>
        </p:spPr>
      </p:pic>
    </p:spTree>
    <p:extLst>
      <p:ext uri="{BB962C8B-B14F-4D97-AF65-F5344CB8AC3E}">
        <p14:creationId xmlns:p14="http://schemas.microsoft.com/office/powerpoint/2010/main" val="310489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9BC9AF-CA83-8F1D-89D8-7C6E8FAA1CC1}"/>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F027A197-A7BD-0563-D079-E68B68627F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78811692-058D-516B-50CA-D1514B39E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51" name="Oval 50">
              <a:extLst>
                <a:ext uri="{FF2B5EF4-FFF2-40B4-BE49-F238E27FC236}">
                  <a16:creationId xmlns:a16="http://schemas.microsoft.com/office/drawing/2014/main" id="{8CA4EDB0-1C4B-569B-4DE0-0C28845FA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52" name="Rectangle 51">
            <a:extLst>
              <a:ext uri="{FF2B5EF4-FFF2-40B4-BE49-F238E27FC236}">
                <a16:creationId xmlns:a16="http://schemas.microsoft.com/office/drawing/2014/main" id="{01F12355-158E-BD49-BE84-C0F2F52CF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EB4D94A-F1C5-14DE-9164-E917E2902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14" name="Title 13">
            <a:extLst>
              <a:ext uri="{FF2B5EF4-FFF2-40B4-BE49-F238E27FC236}">
                <a16:creationId xmlns:a16="http://schemas.microsoft.com/office/drawing/2014/main" id="{B62D4374-E22B-80FD-F287-B61661ABB923}"/>
              </a:ext>
            </a:extLst>
          </p:cNvPr>
          <p:cNvSpPr>
            <a:spLocks noGrp="1"/>
          </p:cNvSpPr>
          <p:nvPr>
            <p:ph type="title"/>
          </p:nvPr>
        </p:nvSpPr>
        <p:spPr>
          <a:xfrm>
            <a:off x="125002" y="643466"/>
            <a:ext cx="4404852" cy="5528734"/>
          </a:xfrm>
        </p:spPr>
        <p:txBody>
          <a:bodyPr vert="horz" lIns="91440" tIns="45720" rIns="91440" bIns="45720" rtlCol="0" anchor="ctr">
            <a:normAutofit/>
          </a:bodyPr>
          <a:lstStyle/>
          <a:p>
            <a:pPr algn="ctr"/>
            <a:r>
              <a:rPr lang="fr-FR" sz="4000" dirty="0">
                <a:solidFill>
                  <a:srgbClr val="FFFFFF"/>
                </a:solidFill>
              </a:rPr>
              <a:t>2. Fraude monétique et cybercriminalité</a:t>
            </a:r>
            <a:endParaRPr lang="en-US" sz="4000" dirty="0">
              <a:solidFill>
                <a:srgbClr val="FFFFFF"/>
              </a:solidFill>
            </a:endParaRPr>
          </a:p>
        </p:txBody>
      </p:sp>
      <p:sp>
        <p:nvSpPr>
          <p:cNvPr id="16" name="Text Placeholder 15">
            <a:extLst>
              <a:ext uri="{FF2B5EF4-FFF2-40B4-BE49-F238E27FC236}">
                <a16:creationId xmlns:a16="http://schemas.microsoft.com/office/drawing/2014/main" id="{7894A757-5743-38AF-DA49-565F417533D2}"/>
              </a:ext>
            </a:extLst>
          </p:cNvPr>
          <p:cNvSpPr>
            <a:spLocks noGrp="1"/>
          </p:cNvSpPr>
          <p:nvPr>
            <p:ph type="body" sz="half" idx="2"/>
          </p:nvPr>
        </p:nvSpPr>
        <p:spPr>
          <a:xfrm>
            <a:off x="5053780" y="599768"/>
            <a:ext cx="6074467" cy="5572432"/>
          </a:xfrm>
        </p:spPr>
        <p:txBody>
          <a:bodyPr vert="horz" lIns="91440" tIns="45720" rIns="91440" bIns="45720" rtlCol="0" anchor="ctr">
            <a:normAutofit/>
          </a:bodyPr>
          <a:lstStyle/>
          <a:p>
            <a:pPr marL="285750" indent="-285750">
              <a:lnSpc>
                <a:spcPct val="90000"/>
              </a:lnSpc>
              <a:buFont typeface="Wingdings" panose="05000000000000000000" pitchFamily="2" charset="2"/>
              <a:buChar char="Ø"/>
            </a:pPr>
            <a:r>
              <a:rPr lang="fr-FR" sz="2000" dirty="0">
                <a:solidFill>
                  <a:schemeClr val="tx1"/>
                </a:solidFill>
              </a:rPr>
              <a:t>Définition</a:t>
            </a:r>
          </a:p>
          <a:p>
            <a:pPr marL="285750" indent="-285750">
              <a:lnSpc>
                <a:spcPct val="90000"/>
              </a:lnSpc>
              <a:buFont typeface="Wingdings" panose="05000000000000000000" pitchFamily="2" charset="2"/>
              <a:buChar char="Ø"/>
            </a:pPr>
            <a:r>
              <a:rPr lang="fr-FR" sz="2000" dirty="0">
                <a:solidFill>
                  <a:schemeClr val="tx1"/>
                </a:solidFill>
              </a:rPr>
              <a:t>Techniques et moyens de fraude</a:t>
            </a:r>
          </a:p>
        </p:txBody>
      </p:sp>
      <p:sp>
        <p:nvSpPr>
          <p:cNvPr id="54" name="Oval 53">
            <a:extLst>
              <a:ext uri="{FF2B5EF4-FFF2-40B4-BE49-F238E27FC236}">
                <a16:creationId xmlns:a16="http://schemas.microsoft.com/office/drawing/2014/main" id="{04208F91-3D85-D17F-5710-C3946B8D8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DF419442-1F8C-DF2C-62A0-7090FF34D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39634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23FE4B-06CF-0E7B-F157-B978A3C30280}"/>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6328A39F-4522-EF72-759F-EE44A5E2A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69F5E0A6-5392-F826-558F-89833965F8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0CFB89D6-2597-D9E1-82D5-D764D54A5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7179F5BB-61AB-8FB6-0666-482055ACE7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831DA903-EC8A-1387-BDF4-C8114EAC9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D95124CC-295B-61CF-8DDB-157DF59B51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DCB2EFB3-9F78-5230-5E7E-7DE10E639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679B62EC-E2B6-5EFC-B5C0-FFDD83D26D7A}"/>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fr-FR" sz="8800" dirty="0">
                <a:blipFill dpi="0" rotWithShape="1">
                  <a:blip r:embed="rId4"/>
                  <a:srcRect/>
                  <a:tile tx="6350" ty="-127000" sx="65000" sy="64000" flip="none" algn="tl"/>
                </a:blipFill>
              </a:rPr>
              <a:t>Introduction</a:t>
            </a:r>
            <a:endParaRPr lang="en-US" sz="8800" dirty="0">
              <a:blipFill dpi="0" rotWithShape="1">
                <a:blip r:embed="rId4"/>
                <a:srcRect/>
                <a:tile tx="6350" ty="-127000" sx="65000" sy="64000" flip="none" algn="tl"/>
              </a:blipFill>
            </a:endParaRPr>
          </a:p>
        </p:txBody>
      </p:sp>
      <p:sp>
        <p:nvSpPr>
          <p:cNvPr id="286" name="Rectangle 285">
            <a:extLst>
              <a:ext uri="{FF2B5EF4-FFF2-40B4-BE49-F238E27FC236}">
                <a16:creationId xmlns:a16="http://schemas.microsoft.com/office/drawing/2014/main" id="{846B4688-7F08-6326-7853-5B9E7D55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E082D005-82A7-0ABB-4164-217D98F530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D1E940C5-CC41-E11A-E7D5-B99D4154A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C8C4CC74-317D-7B89-FEAE-0447B57CE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0192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B1DB4-E77A-2EE9-8148-E6D1EE3DEC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D8F802B-D983-0A1C-C289-48374A88F5EC}"/>
              </a:ext>
            </a:extLst>
          </p:cNvPr>
          <p:cNvSpPr>
            <a:spLocks noGrp="1"/>
          </p:cNvSpPr>
          <p:nvPr>
            <p:ph type="title"/>
          </p:nvPr>
        </p:nvSpPr>
        <p:spPr>
          <a:xfrm>
            <a:off x="175113" y="101600"/>
            <a:ext cx="11321562" cy="1609344"/>
          </a:xfrm>
        </p:spPr>
        <p:txBody>
          <a:bodyPr/>
          <a:lstStyle/>
          <a:p>
            <a:r>
              <a:rPr lang="fr-FR" dirty="0"/>
              <a:t>Définition</a:t>
            </a:r>
            <a:endParaRPr lang="en-US" dirty="0"/>
          </a:p>
        </p:txBody>
      </p:sp>
      <p:sp>
        <p:nvSpPr>
          <p:cNvPr id="2" name="object 8">
            <a:extLst>
              <a:ext uri="{FF2B5EF4-FFF2-40B4-BE49-F238E27FC236}">
                <a16:creationId xmlns:a16="http://schemas.microsoft.com/office/drawing/2014/main" id="{63A73251-FB26-04D3-B140-1D7CB172C529}"/>
              </a:ext>
            </a:extLst>
          </p:cNvPr>
          <p:cNvSpPr txBox="1"/>
          <p:nvPr/>
        </p:nvSpPr>
        <p:spPr>
          <a:xfrm>
            <a:off x="398761" y="1451414"/>
            <a:ext cx="10199135" cy="2060179"/>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600" spc="-10" dirty="0">
                <a:cs typeface="Poppins" panose="00000500000000000000" pitchFamily="2" charset="0"/>
              </a:rPr>
              <a:t>La fraude monétique (ou fraude à la carte bancaire) est </a:t>
            </a:r>
            <a:r>
              <a:rPr lang="fr-FR" sz="1600" spc="-10" dirty="0">
                <a:solidFill>
                  <a:schemeClr val="accent4"/>
                </a:solidFill>
                <a:cs typeface="Poppins" panose="00000500000000000000" pitchFamily="2" charset="0"/>
              </a:rPr>
              <a:t>l'utilisation de moyens potentiellement illégaux </a:t>
            </a:r>
            <a:r>
              <a:rPr lang="fr-FR" sz="1600" spc="-10" dirty="0">
                <a:cs typeface="Poppins" panose="00000500000000000000" pitchFamily="2" charset="0"/>
              </a:rPr>
              <a:t>pour </a:t>
            </a:r>
            <a:r>
              <a:rPr lang="fr-FR" sz="1600" spc="-10" dirty="0">
                <a:solidFill>
                  <a:schemeClr val="accent4"/>
                </a:solidFill>
                <a:cs typeface="Poppins" panose="00000500000000000000" pitchFamily="2" charset="0"/>
              </a:rPr>
              <a:t>obtenir des données sensibles ou d'autres biens</a:t>
            </a:r>
            <a:r>
              <a:rPr lang="fr-FR" sz="1600" spc="-10" dirty="0">
                <a:cs typeface="Poppins" panose="00000500000000000000" pitchFamily="2" charset="0"/>
              </a:rPr>
              <a:t> appartenant ou détenus par une institution financière.</a:t>
            </a:r>
          </a:p>
          <a:p>
            <a:pPr marL="298450" indent="-285750">
              <a:lnSpc>
                <a:spcPct val="100000"/>
              </a:lnSpc>
              <a:spcBef>
                <a:spcPts val="105"/>
              </a:spcBef>
              <a:buFont typeface="Wingdings" panose="05000000000000000000" pitchFamily="2" charset="2"/>
              <a:buChar char="Ø"/>
            </a:pPr>
            <a:endParaRPr lang="fr-FR" sz="16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600" spc="-10" dirty="0">
                <a:cs typeface="Poppins" panose="00000500000000000000" pitchFamily="2" charset="0"/>
              </a:rPr>
              <a:t>La fraude peut être réalisée en utilisant plusieurs moyens ou techniques :</a:t>
            </a:r>
          </a:p>
          <a:p>
            <a:pPr marL="755650" lvl="1" indent="-285750">
              <a:spcBef>
                <a:spcPts val="105"/>
              </a:spcBef>
              <a:buFont typeface="Wingdings" panose="05000000000000000000" pitchFamily="2" charset="2"/>
              <a:buChar char="§"/>
            </a:pPr>
            <a:r>
              <a:rPr lang="fr-FR" sz="1600" spc="-10" dirty="0">
                <a:cs typeface="Poppins" panose="00000500000000000000" pitchFamily="2" charset="0"/>
              </a:rPr>
              <a:t>Skimming</a:t>
            </a:r>
          </a:p>
          <a:p>
            <a:pPr marL="755650" lvl="1" indent="-285750">
              <a:spcBef>
                <a:spcPts val="105"/>
              </a:spcBef>
              <a:buFont typeface="Wingdings" panose="05000000000000000000" pitchFamily="2" charset="2"/>
              <a:buChar char="§"/>
            </a:pPr>
            <a:r>
              <a:rPr lang="fr-FR" sz="1600" spc="-10" dirty="0">
                <a:cs typeface="Poppins" panose="00000500000000000000" pitchFamily="2" charset="0"/>
              </a:rPr>
              <a:t>Ingénierie sociale (phishing, vishing, smishing)</a:t>
            </a:r>
          </a:p>
          <a:p>
            <a:pPr marL="755650" lvl="1" indent="-285750">
              <a:spcBef>
                <a:spcPts val="105"/>
              </a:spcBef>
              <a:buFont typeface="Wingdings" panose="05000000000000000000" pitchFamily="2" charset="2"/>
              <a:buChar char="§"/>
            </a:pPr>
            <a:r>
              <a:rPr lang="fr-FR" sz="1600" spc="-10" dirty="0">
                <a:cs typeface="Poppins" panose="00000500000000000000" pitchFamily="2" charset="0"/>
              </a:rPr>
              <a:t>Pharming</a:t>
            </a:r>
          </a:p>
          <a:p>
            <a:pPr marL="755650" lvl="1" indent="-285750">
              <a:spcBef>
                <a:spcPts val="105"/>
              </a:spcBef>
              <a:buFont typeface="Wingdings" panose="05000000000000000000" pitchFamily="2" charset="2"/>
              <a:buChar char="§"/>
            </a:pPr>
            <a:r>
              <a:rPr lang="fr-FR" sz="1600" spc="-10" dirty="0">
                <a:cs typeface="Poppins" panose="00000500000000000000" pitchFamily="2" charset="0"/>
              </a:rPr>
              <a:t>Piratage de cartes NFC</a:t>
            </a:r>
          </a:p>
        </p:txBody>
      </p:sp>
      <p:pic>
        <p:nvPicPr>
          <p:cNvPr id="18" name="Picture 17" descr="A cartoon character wearing a black hat and a black hat holding a credit card&#10;&#10;Description automatically generated">
            <a:extLst>
              <a:ext uri="{FF2B5EF4-FFF2-40B4-BE49-F238E27FC236}">
                <a16:creationId xmlns:a16="http://schemas.microsoft.com/office/drawing/2014/main" id="{7B25A2DD-61B8-4703-B528-F3B53B7E2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054" y="2303608"/>
            <a:ext cx="2880000" cy="4447880"/>
          </a:xfrm>
          <a:prstGeom prst="rect">
            <a:avLst/>
          </a:prstGeom>
        </p:spPr>
      </p:pic>
    </p:spTree>
    <p:extLst>
      <p:ext uri="{BB962C8B-B14F-4D97-AF65-F5344CB8AC3E}">
        <p14:creationId xmlns:p14="http://schemas.microsoft.com/office/powerpoint/2010/main" val="1420355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8DFD9-9DED-D3E7-EADB-0D9F168BE1C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3879B50-CF39-293A-D70F-DC8CD867D929}"/>
              </a:ext>
            </a:extLst>
          </p:cNvPr>
          <p:cNvSpPr/>
          <p:nvPr/>
        </p:nvSpPr>
        <p:spPr>
          <a:xfrm rot="21282974">
            <a:off x="751675" y="3688902"/>
            <a:ext cx="3636000" cy="19244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5E74676C-AD55-6712-3D49-45E287A753E8}"/>
              </a:ext>
            </a:extLst>
          </p:cNvPr>
          <p:cNvSpPr>
            <a:spLocks noGrp="1"/>
          </p:cNvSpPr>
          <p:nvPr>
            <p:ph type="title"/>
          </p:nvPr>
        </p:nvSpPr>
        <p:spPr>
          <a:xfrm>
            <a:off x="175113" y="101600"/>
            <a:ext cx="11321562" cy="1609344"/>
          </a:xfrm>
        </p:spPr>
        <p:txBody>
          <a:bodyPr/>
          <a:lstStyle/>
          <a:p>
            <a:r>
              <a:rPr lang="fr-FR" dirty="0"/>
              <a:t>Impacts liés à la Fraude</a:t>
            </a:r>
            <a:endParaRPr lang="en-US" dirty="0"/>
          </a:p>
        </p:txBody>
      </p:sp>
      <p:pic>
        <p:nvPicPr>
          <p:cNvPr id="6" name="Picture 5" descr="Cartoon character running with money and coins&#10;&#10;Description automatically generated">
            <a:extLst>
              <a:ext uri="{FF2B5EF4-FFF2-40B4-BE49-F238E27FC236}">
                <a16:creationId xmlns:a16="http://schemas.microsoft.com/office/drawing/2014/main" id="{12953EDB-BB63-C3ED-EA83-640764A3A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300" y="2688832"/>
            <a:ext cx="2099564" cy="2099564"/>
          </a:xfrm>
          <a:prstGeom prst="rect">
            <a:avLst/>
          </a:prstGeom>
        </p:spPr>
      </p:pic>
      <p:sp>
        <p:nvSpPr>
          <p:cNvPr id="8" name="Arrow: Down 7">
            <a:extLst>
              <a:ext uri="{FF2B5EF4-FFF2-40B4-BE49-F238E27FC236}">
                <a16:creationId xmlns:a16="http://schemas.microsoft.com/office/drawing/2014/main" id="{04717BB5-CDBE-B920-0AF9-C876298C56D4}"/>
              </a:ext>
            </a:extLst>
          </p:cNvPr>
          <p:cNvSpPr/>
          <p:nvPr/>
        </p:nvSpPr>
        <p:spPr>
          <a:xfrm>
            <a:off x="834183" y="2316371"/>
            <a:ext cx="579120" cy="1082040"/>
          </a:xfrm>
          <a:prstGeom prst="downArrow">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2A93C5B4-DA03-73EB-FF5A-2C6F6EBA72D6}"/>
              </a:ext>
            </a:extLst>
          </p:cNvPr>
          <p:cNvSpPr/>
          <p:nvPr/>
        </p:nvSpPr>
        <p:spPr>
          <a:xfrm rot="10800000">
            <a:off x="3560538" y="4340392"/>
            <a:ext cx="579120" cy="1082040"/>
          </a:xfrm>
          <a:prstGeom prst="downArrow">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11">
            <a:extLst>
              <a:ext uri="{FF2B5EF4-FFF2-40B4-BE49-F238E27FC236}">
                <a16:creationId xmlns:a16="http://schemas.microsoft.com/office/drawing/2014/main" id="{95BC6DE0-9937-3617-F0E7-1D2804EA7C97}"/>
              </a:ext>
            </a:extLst>
          </p:cNvPr>
          <p:cNvSpPr txBox="1"/>
          <p:nvPr/>
        </p:nvSpPr>
        <p:spPr>
          <a:xfrm>
            <a:off x="834183" y="4911879"/>
            <a:ext cx="2027491" cy="307777"/>
          </a:xfrm>
          <a:prstGeom prst="rect">
            <a:avLst/>
          </a:prstGeom>
          <a:noFill/>
        </p:spPr>
        <p:txBody>
          <a:bodyPr wrap="square">
            <a:spAutoFit/>
          </a:bodyPr>
          <a:lstStyle/>
          <a:p>
            <a:pPr algn="ctr"/>
            <a:r>
              <a:rPr lang="fr-FR" sz="1400" b="1" dirty="0">
                <a:cs typeface="Poppins" panose="00000500000000000000" pitchFamily="50" charset="0"/>
              </a:rPr>
              <a:t>Fraude à la carte</a:t>
            </a:r>
          </a:p>
        </p:txBody>
      </p:sp>
      <p:sp>
        <p:nvSpPr>
          <p:cNvPr id="11" name="ZoneTexte 11">
            <a:extLst>
              <a:ext uri="{FF2B5EF4-FFF2-40B4-BE49-F238E27FC236}">
                <a16:creationId xmlns:a16="http://schemas.microsoft.com/office/drawing/2014/main" id="{1AD714A4-A91F-A23A-61A7-3B024679D2A0}"/>
              </a:ext>
            </a:extLst>
          </p:cNvPr>
          <p:cNvSpPr txBox="1"/>
          <p:nvPr/>
        </p:nvSpPr>
        <p:spPr>
          <a:xfrm>
            <a:off x="2112167" y="2346935"/>
            <a:ext cx="2027491" cy="307777"/>
          </a:xfrm>
          <a:prstGeom prst="rect">
            <a:avLst/>
          </a:prstGeom>
          <a:noFill/>
        </p:spPr>
        <p:txBody>
          <a:bodyPr wrap="square">
            <a:spAutoFit/>
          </a:bodyPr>
          <a:lstStyle/>
          <a:p>
            <a:pPr algn="ctr"/>
            <a:r>
              <a:rPr lang="fr-FR" sz="1400" b="1" dirty="0">
                <a:cs typeface="Poppins" panose="00000500000000000000" pitchFamily="50" charset="0"/>
              </a:rPr>
              <a:t>Fuite des données</a:t>
            </a:r>
          </a:p>
        </p:txBody>
      </p:sp>
      <p:sp>
        <p:nvSpPr>
          <p:cNvPr id="12" name="Isosceles Triangle 11">
            <a:extLst>
              <a:ext uri="{FF2B5EF4-FFF2-40B4-BE49-F238E27FC236}">
                <a16:creationId xmlns:a16="http://schemas.microsoft.com/office/drawing/2014/main" id="{5E1A3F33-3FE3-F840-D978-F2F6470E9A6E}"/>
              </a:ext>
            </a:extLst>
          </p:cNvPr>
          <p:cNvSpPr/>
          <p:nvPr/>
        </p:nvSpPr>
        <p:spPr>
          <a:xfrm rot="5400000">
            <a:off x="3752444" y="3414319"/>
            <a:ext cx="3437105" cy="579120"/>
          </a:xfrm>
          <a:prstGeom prst="triangle">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EFECDD-11DF-3A3E-D7D3-21F18580BF85}"/>
              </a:ext>
            </a:extLst>
          </p:cNvPr>
          <p:cNvSpPr/>
          <p:nvPr/>
        </p:nvSpPr>
        <p:spPr>
          <a:xfrm>
            <a:off x="6524098" y="2006589"/>
            <a:ext cx="4283602" cy="922602"/>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fr-FR" sz="1400" dirty="0">
                <a:solidFill>
                  <a:schemeClr val="tx1"/>
                </a:solidFill>
              </a:rPr>
              <a:t>Coût de la fraude</a:t>
            </a:r>
          </a:p>
          <a:p>
            <a:pPr marL="285750" indent="-285750">
              <a:buFont typeface="Wingdings" panose="05000000000000000000" pitchFamily="2" charset="2"/>
              <a:buChar char="Ø"/>
            </a:pPr>
            <a:r>
              <a:rPr lang="fr-FR" sz="1400" dirty="0">
                <a:solidFill>
                  <a:schemeClr val="tx1"/>
                </a:solidFill>
              </a:rPr>
              <a:t>Coût de la réémission des cartes</a:t>
            </a:r>
            <a:endParaRPr lang="en-US" sz="1400" dirty="0">
              <a:solidFill>
                <a:schemeClr val="tx1"/>
              </a:solidFill>
            </a:endParaRPr>
          </a:p>
        </p:txBody>
      </p:sp>
      <p:sp>
        <p:nvSpPr>
          <p:cNvPr id="14" name="Rectangle: Rounded Corners 13">
            <a:extLst>
              <a:ext uri="{FF2B5EF4-FFF2-40B4-BE49-F238E27FC236}">
                <a16:creationId xmlns:a16="http://schemas.microsoft.com/office/drawing/2014/main" id="{A4375A6C-51D9-52D6-A9FD-DAF2D495D446}"/>
              </a:ext>
            </a:extLst>
          </p:cNvPr>
          <p:cNvSpPr/>
          <p:nvPr/>
        </p:nvSpPr>
        <p:spPr>
          <a:xfrm>
            <a:off x="6896100" y="1811591"/>
            <a:ext cx="2275840" cy="345179"/>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Coûts directs</a:t>
            </a:r>
            <a:endParaRPr lang="en-US" sz="1400" dirty="0"/>
          </a:p>
        </p:txBody>
      </p:sp>
      <p:sp>
        <p:nvSpPr>
          <p:cNvPr id="15" name="Rectangle 14">
            <a:extLst>
              <a:ext uri="{FF2B5EF4-FFF2-40B4-BE49-F238E27FC236}">
                <a16:creationId xmlns:a16="http://schemas.microsoft.com/office/drawing/2014/main" id="{6A8FE0DF-EF2D-70B2-CE13-1F5FB8AC2532}"/>
              </a:ext>
            </a:extLst>
          </p:cNvPr>
          <p:cNvSpPr/>
          <p:nvPr/>
        </p:nvSpPr>
        <p:spPr>
          <a:xfrm>
            <a:off x="6524098" y="3264470"/>
            <a:ext cx="4283602" cy="2258505"/>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fr-FR" sz="1400" dirty="0">
                <a:solidFill>
                  <a:schemeClr val="tx1"/>
                </a:solidFill>
              </a:rPr>
              <a:t>Responsabilité légale en ce qui concerne la protection des données personnelles</a:t>
            </a:r>
          </a:p>
          <a:p>
            <a:pPr marL="285750" indent="-285750">
              <a:buFont typeface="Wingdings" panose="05000000000000000000" pitchFamily="2" charset="2"/>
              <a:buChar char="Ø"/>
            </a:pPr>
            <a:r>
              <a:rPr lang="fr-FR" sz="1400" dirty="0">
                <a:solidFill>
                  <a:schemeClr val="tx1"/>
                </a:solidFill>
              </a:rPr>
              <a:t>Impact négative sur l’image de l’entreprise</a:t>
            </a:r>
          </a:p>
          <a:p>
            <a:pPr marL="285750" indent="-285750">
              <a:buFont typeface="Wingdings" panose="05000000000000000000" pitchFamily="2" charset="2"/>
              <a:buChar char="Ø"/>
            </a:pPr>
            <a:r>
              <a:rPr lang="fr-FR" sz="1400" dirty="0">
                <a:solidFill>
                  <a:schemeClr val="tx1"/>
                </a:solidFill>
              </a:rPr>
              <a:t>Perte de confiance des clients</a:t>
            </a:r>
          </a:p>
          <a:p>
            <a:pPr marL="285750" indent="-285750">
              <a:buFont typeface="Wingdings" panose="05000000000000000000" pitchFamily="2" charset="2"/>
              <a:buChar char="Ø"/>
            </a:pPr>
            <a:r>
              <a:rPr lang="fr-FR" sz="1400" dirty="0">
                <a:solidFill>
                  <a:schemeClr val="tx1"/>
                </a:solidFill>
              </a:rPr>
              <a:t>Perte d’activité</a:t>
            </a:r>
          </a:p>
          <a:p>
            <a:pPr marL="285750" indent="-285750">
              <a:buFont typeface="Wingdings" panose="05000000000000000000" pitchFamily="2" charset="2"/>
              <a:buChar char="Ø"/>
            </a:pPr>
            <a:r>
              <a:rPr lang="fr-FR" sz="1400" dirty="0">
                <a:solidFill>
                  <a:schemeClr val="tx1"/>
                </a:solidFill>
              </a:rPr>
              <a:t>Pénalités de la part des marques de paiement</a:t>
            </a:r>
          </a:p>
          <a:p>
            <a:pPr marL="285750" indent="-285750">
              <a:buFont typeface="Wingdings" panose="05000000000000000000" pitchFamily="2" charset="2"/>
              <a:buChar char="Ø"/>
            </a:pPr>
            <a:r>
              <a:rPr lang="fr-FR" sz="1400" dirty="0">
                <a:solidFill>
                  <a:schemeClr val="tx1"/>
                </a:solidFill>
              </a:rPr>
              <a:t>Coûts des investigations</a:t>
            </a:r>
          </a:p>
          <a:p>
            <a:pPr marL="285750" indent="-285750">
              <a:buFont typeface="Wingdings" panose="05000000000000000000" pitchFamily="2" charset="2"/>
              <a:buChar char="Ø"/>
            </a:pPr>
            <a:r>
              <a:rPr lang="fr-FR" sz="1400" dirty="0">
                <a:solidFill>
                  <a:schemeClr val="tx1"/>
                </a:solidFill>
              </a:rPr>
              <a:t>Coûts pour renforcer le niveau de sécurité</a:t>
            </a:r>
            <a:endParaRPr lang="en-US" sz="1400" dirty="0">
              <a:solidFill>
                <a:schemeClr val="tx1"/>
              </a:solidFill>
            </a:endParaRPr>
          </a:p>
        </p:txBody>
      </p:sp>
      <p:sp>
        <p:nvSpPr>
          <p:cNvPr id="16" name="Rectangle: Rounded Corners 15">
            <a:extLst>
              <a:ext uri="{FF2B5EF4-FFF2-40B4-BE49-F238E27FC236}">
                <a16:creationId xmlns:a16="http://schemas.microsoft.com/office/drawing/2014/main" id="{83BB8BE4-0BAF-6DD7-203B-CE86240A40B8}"/>
              </a:ext>
            </a:extLst>
          </p:cNvPr>
          <p:cNvSpPr/>
          <p:nvPr/>
        </p:nvSpPr>
        <p:spPr>
          <a:xfrm>
            <a:off x="6896100" y="3069474"/>
            <a:ext cx="2275840" cy="345179"/>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Coûts indirects</a:t>
            </a:r>
            <a:endParaRPr lang="en-US" sz="1400" dirty="0"/>
          </a:p>
        </p:txBody>
      </p:sp>
    </p:spTree>
    <p:extLst>
      <p:ext uri="{BB962C8B-B14F-4D97-AF65-F5344CB8AC3E}">
        <p14:creationId xmlns:p14="http://schemas.microsoft.com/office/powerpoint/2010/main" val="387345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507221-A06F-FDDB-D357-9AFAA1D07683}"/>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9886A24C-D9CF-7E7B-73A1-577D70A63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008D6229-80A2-138B-4778-A8E46F40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FF53CA29-1FB9-7DD7-D84F-00848152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E0500CEC-EEFB-C22D-F85B-7E4393FE1A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334DD55C-2765-A7AE-5B36-EA9B35FA8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9D988296-284B-BBBF-709A-75BBE344B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A6558D52-1FA0-555B-96A6-69178636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A2FCBAB7-4FD8-1CA1-16B9-F41DF0B5808D}"/>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err="1">
                <a:blipFill dpi="0" rotWithShape="1">
                  <a:blip r:embed="rId4"/>
                  <a:srcRect/>
                  <a:tile tx="6350" ty="-127000" sx="65000" sy="64000" flip="none" algn="tl"/>
                </a:blipFill>
              </a:rPr>
              <a:t>SKimming</a:t>
            </a:r>
            <a:endParaRPr lang="en-US" sz="8800" dirty="0">
              <a:blipFill dpi="0" rotWithShape="1">
                <a:blip r:embed="rId4"/>
                <a:srcRect/>
                <a:tile tx="6350" ty="-127000" sx="65000" sy="64000" flip="none" algn="tl"/>
              </a:blipFill>
            </a:endParaRPr>
          </a:p>
        </p:txBody>
      </p:sp>
      <p:sp>
        <p:nvSpPr>
          <p:cNvPr id="286" name="Rectangle 285">
            <a:extLst>
              <a:ext uri="{FF2B5EF4-FFF2-40B4-BE49-F238E27FC236}">
                <a16:creationId xmlns:a16="http://schemas.microsoft.com/office/drawing/2014/main" id="{6F9C0220-8B25-773C-D003-60073DC6B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C2AEE50E-7035-FCDD-7F6C-C8B715A38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7C7DC05F-DAAF-ED45-6095-6C44B218F0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A75358F6-431E-19D7-F229-1B3A7F00B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1415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02D91C-E60C-9C1B-6F69-6C841C0626FA}"/>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72095BC-C06B-45BD-A206-0F75C6A4A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 name="Title 4">
            <a:extLst>
              <a:ext uri="{FF2B5EF4-FFF2-40B4-BE49-F238E27FC236}">
                <a16:creationId xmlns:a16="http://schemas.microsoft.com/office/drawing/2014/main" id="{0C9DB168-7BF0-872E-B7D1-D8D89C86D5FA}"/>
              </a:ext>
            </a:extLst>
          </p:cNvPr>
          <p:cNvSpPr>
            <a:spLocks noGrp="1"/>
          </p:cNvSpPr>
          <p:nvPr>
            <p:ph type="title"/>
          </p:nvPr>
        </p:nvSpPr>
        <p:spPr>
          <a:xfrm>
            <a:off x="6011838" y="2681784"/>
            <a:ext cx="5226137" cy="1407494"/>
          </a:xfrm>
        </p:spPr>
        <p:txBody>
          <a:bodyPr vert="horz" lIns="91440" tIns="45720" rIns="91440" bIns="45720" rtlCol="0" anchor="ctr">
            <a:normAutofit/>
          </a:bodyPr>
          <a:lstStyle/>
          <a:p>
            <a:r>
              <a:rPr lang="en-US" sz="4000" dirty="0" err="1"/>
              <a:t>Définition</a:t>
            </a:r>
            <a:endParaRPr lang="en-US" sz="4000" dirty="0"/>
          </a:p>
        </p:txBody>
      </p:sp>
      <p:pic>
        <p:nvPicPr>
          <p:cNvPr id="6" name="Picture 5" descr="A close up of a machine&#10;&#10;Description automatically generated">
            <a:extLst>
              <a:ext uri="{FF2B5EF4-FFF2-40B4-BE49-F238E27FC236}">
                <a16:creationId xmlns:a16="http://schemas.microsoft.com/office/drawing/2014/main" id="{3A749A50-CBB8-4EFF-0C92-C44529C0B8AC}"/>
              </a:ext>
            </a:extLst>
          </p:cNvPr>
          <p:cNvPicPr>
            <a:picLocks noChangeAspect="1"/>
          </p:cNvPicPr>
          <p:nvPr/>
        </p:nvPicPr>
        <p:blipFill>
          <a:blip r:embed="rId2">
            <a:extLst>
              <a:ext uri="{28A0092B-C50C-407E-A947-70E740481C1C}">
                <a14:useLocalDpi xmlns:a14="http://schemas.microsoft.com/office/drawing/2010/main" val="0"/>
              </a:ext>
            </a:extLst>
          </a:blip>
          <a:srcRect r="-4" b="137"/>
          <a:stretch/>
        </p:blipFill>
        <p:spPr>
          <a:xfrm>
            <a:off x="5233763" y="10"/>
            <a:ext cx="4480560" cy="2516773"/>
          </a:xfrm>
          <a:custGeom>
            <a:avLst/>
            <a:gdLst/>
            <a:ahLst/>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p:spPr>
      </p:pic>
      <p:sp>
        <p:nvSpPr>
          <p:cNvPr id="27" name="Freeform: Shape 26">
            <a:extLst>
              <a:ext uri="{FF2B5EF4-FFF2-40B4-BE49-F238E27FC236}">
                <a16:creationId xmlns:a16="http://schemas.microsoft.com/office/drawing/2014/main" id="{4D40AAF3-394B-453B-8AF1-B796F8F9F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0"/>
            <a:ext cx="4480560" cy="2516783"/>
          </a:xfrm>
          <a:custGeom>
            <a:avLst/>
            <a:gdLst>
              <a:gd name="connsiteX0" fmla="*/ 273471 w 4480560"/>
              <a:gd name="connsiteY0" fmla="*/ 0 h 2516783"/>
              <a:gd name="connsiteX1" fmla="*/ 4207090 w 4480560"/>
              <a:gd name="connsiteY1" fmla="*/ 0 h 2516783"/>
              <a:gd name="connsiteX2" fmla="*/ 4218264 w 4480560"/>
              <a:gd name="connsiteY2" fmla="*/ 73216 h 2516783"/>
              <a:gd name="connsiteX3" fmla="*/ 4228529 w 4480560"/>
              <a:gd name="connsiteY3" fmla="*/ 276503 h 2516783"/>
              <a:gd name="connsiteX4" fmla="*/ 2240280 w 4480560"/>
              <a:gd name="connsiteY4" fmla="*/ 2264752 h 2516783"/>
              <a:gd name="connsiteX5" fmla="*/ 252032 w 4480560"/>
              <a:gd name="connsiteY5" fmla="*/ 276503 h 2516783"/>
              <a:gd name="connsiteX6" fmla="*/ 262297 w 4480560"/>
              <a:gd name="connsiteY6" fmla="*/ 73216 h 2516783"/>
              <a:gd name="connsiteX7" fmla="*/ 18808 w 4480560"/>
              <a:gd name="connsiteY7" fmla="*/ 0 h 2516783"/>
              <a:gd name="connsiteX8" fmla="*/ 216879 w 4480560"/>
              <a:gd name="connsiteY8" fmla="*/ 0 h 2516783"/>
              <a:gd name="connsiteX9" fmla="*/ 206579 w 4480560"/>
              <a:gd name="connsiteY9" fmla="*/ 67490 h 2516783"/>
              <a:gd name="connsiteX10" fmla="*/ 196025 w 4480560"/>
              <a:gd name="connsiteY10" fmla="*/ 276503 h 2516783"/>
              <a:gd name="connsiteX11" fmla="*/ 2240280 w 4480560"/>
              <a:gd name="connsiteY11" fmla="*/ 2320759 h 2516783"/>
              <a:gd name="connsiteX12" fmla="*/ 4284535 w 4480560"/>
              <a:gd name="connsiteY12" fmla="*/ 276503 h 2516783"/>
              <a:gd name="connsiteX13" fmla="*/ 4273981 w 4480560"/>
              <a:gd name="connsiteY13" fmla="*/ 67490 h 2516783"/>
              <a:gd name="connsiteX14" fmla="*/ 4263681 w 4480560"/>
              <a:gd name="connsiteY14" fmla="*/ 0 h 2516783"/>
              <a:gd name="connsiteX15" fmla="*/ 4461752 w 4480560"/>
              <a:gd name="connsiteY15" fmla="*/ 0 h 2516783"/>
              <a:gd name="connsiteX16" fmla="*/ 4468994 w 4480560"/>
              <a:gd name="connsiteY16" fmla="*/ 47447 h 2516783"/>
              <a:gd name="connsiteX17" fmla="*/ 4480560 w 4480560"/>
              <a:gd name="connsiteY17" fmla="*/ 276503 h 2516783"/>
              <a:gd name="connsiteX18" fmla="*/ 2240280 w 4480560"/>
              <a:gd name="connsiteY18" fmla="*/ 2516783 h 2516783"/>
              <a:gd name="connsiteX19" fmla="*/ 0 w 4480560"/>
              <a:gd name="connsiteY19" fmla="*/ 276503 h 2516783"/>
              <a:gd name="connsiteX20" fmla="*/ 11567 w 4480560"/>
              <a:gd name="connsiteY20" fmla="*/ 47447 h 251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2" name="object 8">
            <a:extLst>
              <a:ext uri="{FF2B5EF4-FFF2-40B4-BE49-F238E27FC236}">
                <a16:creationId xmlns:a16="http://schemas.microsoft.com/office/drawing/2014/main" id="{A420DDE3-F5F2-C6ED-EEB2-1B1B9334999F}"/>
              </a:ext>
            </a:extLst>
          </p:cNvPr>
          <p:cNvSpPr txBox="1"/>
          <p:nvPr/>
        </p:nvSpPr>
        <p:spPr>
          <a:xfrm>
            <a:off x="6011838" y="3805814"/>
            <a:ext cx="5226137" cy="2466970"/>
          </a:xfrm>
          <a:prstGeom prst="rect">
            <a:avLst/>
          </a:prstGeom>
        </p:spPr>
        <p:txBody>
          <a:bodyPr vert="horz" lIns="91440" tIns="45720" rIns="91440" bIns="45720" rtlCol="0">
            <a:normAutofit/>
          </a:bodyPr>
          <a:lstStyle/>
          <a:p>
            <a:pPr marL="298450" indent="-182880" defTabSz="914400">
              <a:lnSpc>
                <a:spcPct val="90000"/>
              </a:lnSpc>
              <a:spcBef>
                <a:spcPts val="105"/>
              </a:spcBef>
              <a:buClr>
                <a:schemeClr val="accent1">
                  <a:lumMod val="75000"/>
                </a:schemeClr>
              </a:buClr>
              <a:buSzPct val="85000"/>
              <a:buFont typeface="Wingdings" pitchFamily="2" charset="2"/>
              <a:buChar char="§"/>
            </a:pPr>
            <a:r>
              <a:rPr lang="en-US" sz="1200" spc="-10" dirty="0" err="1"/>
              <a:t>C’est</a:t>
            </a:r>
            <a:r>
              <a:rPr lang="en-US" sz="1200" spc="-10" dirty="0"/>
              <a:t> un type de vol de </a:t>
            </a:r>
            <a:r>
              <a:rPr lang="en-US" sz="1200" spc="-10" dirty="0" err="1"/>
              <a:t>cartes</a:t>
            </a:r>
            <a:r>
              <a:rPr lang="en-US" sz="1200" spc="-10" dirty="0"/>
              <a:t> de </a:t>
            </a:r>
            <a:r>
              <a:rPr lang="en-US" sz="1200" spc="-10" dirty="0" err="1"/>
              <a:t>paiement</a:t>
            </a:r>
            <a:r>
              <a:rPr lang="en-US" sz="1200" spc="-10" dirty="0"/>
              <a:t> </a:t>
            </a:r>
            <a:r>
              <a:rPr lang="en-US" sz="1200" spc="-10" dirty="0" err="1"/>
              <a:t>où</a:t>
            </a:r>
            <a:r>
              <a:rPr lang="en-US" sz="1200" spc="-10" dirty="0"/>
              <a:t> les </a:t>
            </a:r>
            <a:r>
              <a:rPr lang="en-US" sz="1200" spc="-10" dirty="0" err="1"/>
              <a:t>criminels</a:t>
            </a:r>
            <a:r>
              <a:rPr lang="en-US" sz="1200" spc="-10" dirty="0"/>
              <a:t> </a:t>
            </a:r>
            <a:r>
              <a:rPr lang="en-US" sz="1200" spc="-10" dirty="0" err="1"/>
              <a:t>utilisent</a:t>
            </a:r>
            <a:r>
              <a:rPr lang="en-US" sz="1200" spc="-10" dirty="0"/>
              <a:t> des </a:t>
            </a:r>
            <a:r>
              <a:rPr lang="en-US" sz="1200" spc="-10" dirty="0" err="1"/>
              <a:t>matériaux</a:t>
            </a:r>
            <a:r>
              <a:rPr lang="en-US" sz="1200" spc="-10" dirty="0"/>
              <a:t> </a:t>
            </a:r>
            <a:r>
              <a:rPr lang="en-US" sz="1200" spc="-10" dirty="0" err="1"/>
              <a:t>ou</a:t>
            </a:r>
            <a:r>
              <a:rPr lang="en-US" sz="1200" spc="-10" dirty="0"/>
              <a:t> des </a:t>
            </a:r>
            <a:r>
              <a:rPr lang="en-US" sz="1200" spc="-10" dirty="0" err="1"/>
              <a:t>dispositifs</a:t>
            </a:r>
            <a:r>
              <a:rPr lang="en-US" sz="1200" spc="-10" dirty="0"/>
              <a:t> </a:t>
            </a:r>
            <a:r>
              <a:rPr lang="en-US" sz="1200" spc="-10" dirty="0" err="1"/>
              <a:t>spéciaux</a:t>
            </a:r>
            <a:r>
              <a:rPr lang="en-US" sz="1200" spc="-10" dirty="0"/>
              <a:t> </a:t>
            </a:r>
            <a:r>
              <a:rPr lang="en-US" sz="1200" spc="-10" dirty="0" err="1"/>
              <a:t>qu’ils</a:t>
            </a:r>
            <a:r>
              <a:rPr lang="en-US" sz="1200" spc="-10" dirty="0"/>
              <a:t> </a:t>
            </a:r>
            <a:r>
              <a:rPr lang="en-US" sz="1200" spc="-10" dirty="0" err="1"/>
              <a:t>placent</a:t>
            </a:r>
            <a:r>
              <a:rPr lang="en-US" sz="1200" spc="-10" dirty="0"/>
              <a:t> sur les </a:t>
            </a:r>
            <a:r>
              <a:rPr lang="en-US" sz="1200" spc="-10" dirty="0" err="1"/>
              <a:t>terminaux</a:t>
            </a:r>
            <a:r>
              <a:rPr lang="en-US" sz="1200" spc="-10" dirty="0"/>
              <a:t> de </a:t>
            </a:r>
            <a:r>
              <a:rPr lang="en-US" sz="1200" spc="-10" dirty="0" err="1"/>
              <a:t>paiement</a:t>
            </a:r>
            <a:r>
              <a:rPr lang="en-US" sz="1200" spc="-10" dirty="0"/>
              <a:t> TPE, les </a:t>
            </a:r>
            <a:r>
              <a:rPr lang="en-US" sz="1200" spc="-10" dirty="0" err="1"/>
              <a:t>distributeurs</a:t>
            </a:r>
            <a:r>
              <a:rPr lang="en-US" sz="1200" spc="-10" dirty="0"/>
              <a:t> de billets, les GABs…, pour </a:t>
            </a:r>
            <a:r>
              <a:rPr lang="en-US" sz="1200" spc="-10" dirty="0" err="1"/>
              <a:t>capter</a:t>
            </a:r>
            <a:r>
              <a:rPr lang="en-US" sz="1200" spc="-10" dirty="0"/>
              <a:t> les </a:t>
            </a:r>
            <a:r>
              <a:rPr lang="en-US" sz="1200" spc="-10" dirty="0" err="1"/>
              <a:t>informations</a:t>
            </a:r>
            <a:r>
              <a:rPr lang="en-US" sz="1200" spc="-10" dirty="0"/>
              <a:t> </a:t>
            </a:r>
            <a:r>
              <a:rPr lang="en-US" sz="1200" spc="-10" dirty="0" err="1"/>
              <a:t>présentes</a:t>
            </a:r>
            <a:r>
              <a:rPr lang="en-US" sz="1200" spc="-10" dirty="0"/>
              <a:t> sur la </a:t>
            </a:r>
            <a:r>
              <a:rPr lang="en-US" sz="1200" spc="-10" dirty="0" err="1"/>
              <a:t>bande</a:t>
            </a:r>
            <a:r>
              <a:rPr lang="en-US" sz="1200" spc="-10" dirty="0"/>
              <a:t> </a:t>
            </a:r>
            <a:r>
              <a:rPr lang="en-US" sz="1200" spc="-10" dirty="0" err="1"/>
              <a:t>magnétique</a:t>
            </a:r>
            <a:r>
              <a:rPr lang="en-US" sz="1200" spc="-10" dirty="0"/>
              <a:t>.</a:t>
            </a:r>
          </a:p>
          <a:p>
            <a:pPr marL="298450" indent="-182880" defTabSz="914400">
              <a:lnSpc>
                <a:spcPct val="90000"/>
              </a:lnSpc>
              <a:spcBef>
                <a:spcPts val="105"/>
              </a:spcBef>
              <a:buClr>
                <a:schemeClr val="accent1">
                  <a:lumMod val="75000"/>
                </a:schemeClr>
              </a:buClr>
              <a:buSzPct val="85000"/>
              <a:buFont typeface="Wingdings" pitchFamily="2" charset="2"/>
              <a:buChar char="§"/>
            </a:pPr>
            <a:endParaRPr lang="en-US" sz="1200" spc="-10" dirty="0"/>
          </a:p>
          <a:p>
            <a:pPr marL="298450" indent="-182880" defTabSz="914400">
              <a:lnSpc>
                <a:spcPct val="90000"/>
              </a:lnSpc>
              <a:spcBef>
                <a:spcPts val="105"/>
              </a:spcBef>
              <a:buClr>
                <a:schemeClr val="accent1">
                  <a:lumMod val="75000"/>
                </a:schemeClr>
              </a:buClr>
              <a:buSzPct val="85000"/>
              <a:buFont typeface="Wingdings" pitchFamily="2" charset="2"/>
              <a:buChar char="§"/>
            </a:pPr>
            <a:r>
              <a:rPr lang="en-US" sz="1200" spc="-10" dirty="0"/>
              <a:t>Si la machine a </a:t>
            </a:r>
            <a:r>
              <a:rPr lang="en-US" sz="1200" spc="-10" dirty="0" err="1"/>
              <a:t>été</a:t>
            </a:r>
            <a:r>
              <a:rPr lang="en-US" sz="1200" spc="-10" dirty="0"/>
              <a:t> compromise, </a:t>
            </a:r>
            <a:r>
              <a:rPr lang="en-US" sz="1200" spc="-10" dirty="0" err="1"/>
              <a:t>l’attaquant</a:t>
            </a:r>
            <a:r>
              <a:rPr lang="en-US" sz="1200" spc="-10" dirty="0"/>
              <a:t> </a:t>
            </a:r>
            <a:r>
              <a:rPr lang="en-US" sz="1200" spc="-10" dirty="0" err="1"/>
              <a:t>peut</a:t>
            </a:r>
            <a:r>
              <a:rPr lang="en-US" sz="1200" spc="-10" dirty="0"/>
              <a:t> capturer les données </a:t>
            </a:r>
            <a:r>
              <a:rPr lang="en-US" sz="1200" spc="-10" dirty="0" err="1"/>
              <a:t>stockées</a:t>
            </a:r>
            <a:r>
              <a:rPr lang="en-US" sz="1200" spc="-10" dirty="0"/>
              <a:t> dans la </a:t>
            </a:r>
            <a:r>
              <a:rPr lang="en-US" sz="1200" spc="-10" dirty="0" err="1"/>
              <a:t>bande</a:t>
            </a:r>
            <a:r>
              <a:rPr lang="en-US" sz="1200" spc="-10" dirty="0"/>
              <a:t> </a:t>
            </a:r>
            <a:r>
              <a:rPr lang="en-US" sz="1200" spc="-10" dirty="0" err="1"/>
              <a:t>magnétique</a:t>
            </a:r>
            <a:r>
              <a:rPr lang="en-US" sz="1200" spc="-10" dirty="0"/>
              <a:t> </a:t>
            </a:r>
            <a:r>
              <a:rPr lang="en-US" sz="1200" spc="-10" dirty="0" err="1"/>
              <a:t>ainsi</a:t>
            </a:r>
            <a:r>
              <a:rPr lang="en-US" sz="1200" spc="-10" dirty="0"/>
              <a:t> que les données </a:t>
            </a:r>
            <a:r>
              <a:rPr lang="en-US" sz="1200" spc="-10" dirty="0" err="1"/>
              <a:t>d’authentification</a:t>
            </a:r>
            <a:r>
              <a:rPr lang="en-US" sz="1200" spc="-10" dirty="0"/>
              <a:t> </a:t>
            </a:r>
            <a:r>
              <a:rPr lang="en-US" sz="1200" spc="-10" dirty="0" err="1"/>
              <a:t>sensibles</a:t>
            </a:r>
            <a:r>
              <a:rPr lang="en-US" sz="1200" spc="-10" dirty="0"/>
              <a:t>, le mot de passe </a:t>
            </a:r>
            <a:r>
              <a:rPr lang="en-US" sz="1200" spc="-10" dirty="0" err="1"/>
              <a:t>peut</a:t>
            </a:r>
            <a:r>
              <a:rPr lang="en-US" sz="1200" spc="-10" dirty="0"/>
              <a:t> </a:t>
            </a:r>
            <a:r>
              <a:rPr lang="en-US" sz="1200" spc="-10" dirty="0" err="1"/>
              <a:t>être</a:t>
            </a:r>
            <a:r>
              <a:rPr lang="en-US" sz="1200" spc="-10" dirty="0"/>
              <a:t> </a:t>
            </a:r>
            <a:r>
              <a:rPr lang="en-US" sz="1200" spc="-10" dirty="0" err="1"/>
              <a:t>également</a:t>
            </a:r>
            <a:r>
              <a:rPr lang="en-US" sz="1200" spc="-10" dirty="0"/>
              <a:t> </a:t>
            </a:r>
            <a:r>
              <a:rPr lang="en-US" sz="1200" spc="-10" dirty="0" err="1"/>
              <a:t>capturé</a:t>
            </a:r>
            <a:r>
              <a:rPr lang="en-US" sz="1200" spc="-10" dirty="0"/>
              <a:t> </a:t>
            </a:r>
            <a:r>
              <a:rPr lang="en-US" sz="1200" spc="-10" dirty="0" err="1"/>
              <a:t>si</a:t>
            </a:r>
            <a:r>
              <a:rPr lang="en-US" sz="1200" spc="-10" dirty="0"/>
              <a:t> un </a:t>
            </a:r>
            <a:r>
              <a:rPr lang="en-US" sz="1200" spc="-10" dirty="0" err="1"/>
              <a:t>lecteur</a:t>
            </a:r>
            <a:r>
              <a:rPr lang="en-US" sz="1200" spc="-10" dirty="0"/>
              <a:t> de clavier </a:t>
            </a:r>
            <a:r>
              <a:rPr lang="en-US" sz="1200" spc="-10" dirty="0" err="1"/>
              <a:t>falsifié</a:t>
            </a:r>
            <a:r>
              <a:rPr lang="en-US" sz="1200" spc="-10" dirty="0"/>
              <a:t> </a:t>
            </a:r>
            <a:r>
              <a:rPr lang="en-US" sz="1200" spc="-10" dirty="0" err="1"/>
              <a:t>est</a:t>
            </a:r>
            <a:r>
              <a:rPr lang="en-US" sz="1200" spc="-10" dirty="0"/>
              <a:t> </a:t>
            </a:r>
            <a:r>
              <a:rPr lang="en-US" sz="1200" spc="-10" dirty="0" err="1"/>
              <a:t>placé</a:t>
            </a:r>
            <a:r>
              <a:rPr lang="en-US" sz="1200" spc="-10" dirty="0"/>
              <a:t> au-dessus.</a:t>
            </a:r>
          </a:p>
          <a:p>
            <a:pPr marL="298450" indent="-182880" defTabSz="914400">
              <a:lnSpc>
                <a:spcPct val="90000"/>
              </a:lnSpc>
              <a:spcBef>
                <a:spcPts val="105"/>
              </a:spcBef>
              <a:buClr>
                <a:schemeClr val="accent1">
                  <a:lumMod val="75000"/>
                </a:schemeClr>
              </a:buClr>
              <a:buSzPct val="85000"/>
              <a:buFont typeface="Wingdings" pitchFamily="2" charset="2"/>
              <a:buChar char="§"/>
            </a:pPr>
            <a:endParaRPr lang="en-US" sz="1200" spc="-10" dirty="0"/>
          </a:p>
          <a:p>
            <a:pPr marL="298450" indent="-182880" defTabSz="914400">
              <a:lnSpc>
                <a:spcPct val="90000"/>
              </a:lnSpc>
              <a:spcBef>
                <a:spcPts val="105"/>
              </a:spcBef>
              <a:buClr>
                <a:schemeClr val="accent1">
                  <a:lumMod val="75000"/>
                </a:schemeClr>
              </a:buClr>
              <a:buSzPct val="85000"/>
              <a:buFont typeface="Wingdings" pitchFamily="2" charset="2"/>
              <a:buChar char="§"/>
            </a:pPr>
            <a:r>
              <a:rPr lang="en-US" sz="1200" spc="-10" dirty="0" err="1"/>
              <a:t>L’attaquant</a:t>
            </a:r>
            <a:r>
              <a:rPr lang="en-US" sz="1200" spc="-10" dirty="0"/>
              <a:t> </a:t>
            </a:r>
            <a:r>
              <a:rPr lang="en-US" sz="1200" spc="-10" dirty="0" err="1"/>
              <a:t>récupère</a:t>
            </a:r>
            <a:r>
              <a:rPr lang="en-US" sz="1200" spc="-10" dirty="0"/>
              <a:t> ensuite le dispositive et le </a:t>
            </a:r>
            <a:r>
              <a:rPr lang="en-US" sz="1200" spc="-10" dirty="0" err="1"/>
              <a:t>branche</a:t>
            </a:r>
            <a:r>
              <a:rPr lang="en-US" sz="1200" spc="-10" dirty="0"/>
              <a:t> sur son </a:t>
            </a:r>
            <a:r>
              <a:rPr lang="en-US" sz="1200" spc="-10" dirty="0" err="1"/>
              <a:t>ordinateur</a:t>
            </a:r>
            <a:r>
              <a:rPr lang="en-US" sz="1200" spc="-10" dirty="0"/>
              <a:t> pour </a:t>
            </a:r>
            <a:r>
              <a:rPr lang="en-US" sz="1200" spc="-10" dirty="0" err="1"/>
              <a:t>télécharger</a:t>
            </a:r>
            <a:r>
              <a:rPr lang="en-US" sz="1200" spc="-10" dirty="0"/>
              <a:t> </a:t>
            </a:r>
            <a:r>
              <a:rPr lang="en-US" sz="1200" spc="-10" dirty="0" err="1"/>
              <a:t>l’ensemble</a:t>
            </a:r>
            <a:r>
              <a:rPr lang="en-US" sz="1200" spc="-10" dirty="0"/>
              <a:t> des données de </a:t>
            </a:r>
            <a:r>
              <a:rPr lang="en-US" sz="1200" spc="-10" dirty="0" err="1"/>
              <a:t>cartes</a:t>
            </a:r>
            <a:r>
              <a:rPr lang="en-US" sz="1200" spc="-10" dirty="0"/>
              <a:t>.</a:t>
            </a:r>
          </a:p>
          <a:p>
            <a:pPr marL="298450" indent="-182880" defTabSz="914400">
              <a:lnSpc>
                <a:spcPct val="90000"/>
              </a:lnSpc>
              <a:spcBef>
                <a:spcPts val="105"/>
              </a:spcBef>
              <a:buClr>
                <a:schemeClr val="accent1">
                  <a:lumMod val="75000"/>
                </a:schemeClr>
              </a:buClr>
              <a:buSzPct val="85000"/>
              <a:buFont typeface="Wingdings" pitchFamily="2" charset="2"/>
              <a:buChar char="§"/>
            </a:pPr>
            <a:endParaRPr lang="en-US" sz="1200" spc="-10" dirty="0"/>
          </a:p>
        </p:txBody>
      </p:sp>
      <p:pic>
        <p:nvPicPr>
          <p:cNvPr id="3" name="Picture 2" descr="A hand holding a green object&#10;&#10;Description automatically generated">
            <a:extLst>
              <a:ext uri="{FF2B5EF4-FFF2-40B4-BE49-F238E27FC236}">
                <a16:creationId xmlns:a16="http://schemas.microsoft.com/office/drawing/2014/main" id="{BF9037E0-0052-425D-F01E-6CB64D1C0748}"/>
              </a:ext>
            </a:extLst>
          </p:cNvPr>
          <p:cNvPicPr>
            <a:picLocks noChangeAspect="1"/>
          </p:cNvPicPr>
          <p:nvPr/>
        </p:nvPicPr>
        <p:blipFill>
          <a:blip r:embed="rId5">
            <a:extLst>
              <a:ext uri="{28A0092B-C50C-407E-A947-70E740481C1C}">
                <a14:useLocalDpi xmlns:a14="http://schemas.microsoft.com/office/drawing/2010/main" val="0"/>
              </a:ext>
            </a:extLst>
          </a:blip>
          <a:srcRect l="16870" r="15715" b="1"/>
          <a:stretch/>
        </p:blipFill>
        <p:spPr>
          <a:xfrm>
            <a:off x="20" y="537668"/>
            <a:ext cx="5681184" cy="6320333"/>
          </a:xfrm>
          <a:custGeom>
            <a:avLst/>
            <a:gdLst/>
            <a:ahLst/>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p:spPr>
      </p:pic>
      <p:sp>
        <p:nvSpPr>
          <p:cNvPr id="32" name="Freeform: Shape 31">
            <a:extLst>
              <a:ext uri="{FF2B5EF4-FFF2-40B4-BE49-F238E27FC236}">
                <a16:creationId xmlns:a16="http://schemas.microsoft.com/office/drawing/2014/main" id="{A4D0672D-43C7-420C-A186-48122D7CD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667"/>
            <a:ext cx="5681204" cy="6320333"/>
          </a:xfrm>
          <a:custGeom>
            <a:avLst/>
            <a:gdLst>
              <a:gd name="connsiteX0" fmla="*/ 0 w 5681204"/>
              <a:gd name="connsiteY0" fmla="*/ 5597835 h 6320333"/>
              <a:gd name="connsiteX1" fmla="*/ 39695 w 5681204"/>
              <a:gd name="connsiteY1" fmla="*/ 5641510 h 6320333"/>
              <a:gd name="connsiteX2" fmla="*/ 1034272 w 5681204"/>
              <a:gd name="connsiteY2" fmla="*/ 6312073 h 6320333"/>
              <a:gd name="connsiteX3" fmla="*/ 1056841 w 5681204"/>
              <a:gd name="connsiteY3" fmla="*/ 6320333 h 6320333"/>
              <a:gd name="connsiteX4" fmla="*/ 413612 w 5681204"/>
              <a:gd name="connsiteY4" fmla="*/ 6320333 h 6320333"/>
              <a:gd name="connsiteX5" fmla="*/ 300961 w 5681204"/>
              <a:gd name="connsiteY5" fmla="*/ 6249073 h 6320333"/>
              <a:gd name="connsiteX6" fmla="*/ 71042 w 5681204"/>
              <a:gd name="connsiteY6" fmla="*/ 6074983 h 6320333"/>
              <a:gd name="connsiteX7" fmla="*/ 0 w 5681204"/>
              <a:gd name="connsiteY7" fmla="*/ 6010415 h 6320333"/>
              <a:gd name="connsiteX8" fmla="*/ 2252205 w 5681204"/>
              <a:gd name="connsiteY8" fmla="*/ 385763 h 6320333"/>
              <a:gd name="connsiteX9" fmla="*/ 5295442 w 5681204"/>
              <a:gd name="connsiteY9" fmla="*/ 3429000 h 6320333"/>
              <a:gd name="connsiteX10" fmla="*/ 3436771 w 5681204"/>
              <a:gd name="connsiteY10" fmla="*/ 6233085 h 6320333"/>
              <a:gd name="connsiteX11" fmla="*/ 3198390 w 5681204"/>
              <a:gd name="connsiteY11" fmla="*/ 6320333 h 6320333"/>
              <a:gd name="connsiteX12" fmla="*/ 1306021 w 5681204"/>
              <a:gd name="connsiteY12" fmla="*/ 6320333 h 6320333"/>
              <a:gd name="connsiteX13" fmla="*/ 1067639 w 5681204"/>
              <a:gd name="connsiteY13" fmla="*/ 6233085 h 6320333"/>
              <a:gd name="connsiteX14" fmla="*/ 100311 w 5681204"/>
              <a:gd name="connsiteY14" fmla="*/ 5580893 h 6320333"/>
              <a:gd name="connsiteX15" fmla="*/ 0 w 5681204"/>
              <a:gd name="connsiteY15" fmla="*/ 5470524 h 6320333"/>
              <a:gd name="connsiteX16" fmla="*/ 0 w 5681204"/>
              <a:gd name="connsiteY16" fmla="*/ 1387476 h 6320333"/>
              <a:gd name="connsiteX17" fmla="*/ 100311 w 5681204"/>
              <a:gd name="connsiteY17" fmla="*/ 1277106 h 6320333"/>
              <a:gd name="connsiteX18" fmla="*/ 2252205 w 5681204"/>
              <a:gd name="connsiteY18" fmla="*/ 385763 h 6320333"/>
              <a:gd name="connsiteX19" fmla="*/ 2252205 w 5681204"/>
              <a:gd name="connsiteY19" fmla="*/ 0 h 6320333"/>
              <a:gd name="connsiteX20" fmla="*/ 5681204 w 5681204"/>
              <a:gd name="connsiteY20" fmla="*/ 3429000 h 6320333"/>
              <a:gd name="connsiteX21" fmla="*/ 4169391 w 5681204"/>
              <a:gd name="connsiteY21" fmla="*/ 6272380 h 6320333"/>
              <a:gd name="connsiteX22" fmla="*/ 4090458 w 5681204"/>
              <a:gd name="connsiteY22" fmla="*/ 6320333 h 6320333"/>
              <a:gd name="connsiteX23" fmla="*/ 3447569 w 5681204"/>
              <a:gd name="connsiteY23" fmla="*/ 6320333 h 6320333"/>
              <a:gd name="connsiteX24" fmla="*/ 3470138 w 5681204"/>
              <a:gd name="connsiteY24" fmla="*/ 6312073 h 6320333"/>
              <a:gd name="connsiteX25" fmla="*/ 5381167 w 5681204"/>
              <a:gd name="connsiteY25" fmla="*/ 3429000 h 6320333"/>
              <a:gd name="connsiteX26" fmla="*/ 2252205 w 5681204"/>
              <a:gd name="connsiteY26" fmla="*/ 300038 h 6320333"/>
              <a:gd name="connsiteX27" fmla="*/ 39695 w 5681204"/>
              <a:gd name="connsiteY27" fmla="*/ 1216490 h 6320333"/>
              <a:gd name="connsiteX28" fmla="*/ 0 w 5681204"/>
              <a:gd name="connsiteY28" fmla="*/ 1260165 h 6320333"/>
              <a:gd name="connsiteX29" fmla="*/ 0 w 5681204"/>
              <a:gd name="connsiteY29" fmla="*/ 847584 h 6320333"/>
              <a:gd name="connsiteX30" fmla="*/ 71042 w 5681204"/>
              <a:gd name="connsiteY30" fmla="*/ 783017 h 6320333"/>
              <a:gd name="connsiteX31" fmla="*/ 2252205 w 5681204"/>
              <a:gd name="connsiteY31" fmla="*/ 0 h 63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grpSp>
        <p:nvGrpSpPr>
          <p:cNvPr id="37" name="Group 36">
            <a:extLst>
              <a:ext uri="{FF2B5EF4-FFF2-40B4-BE49-F238E27FC236}">
                <a16:creationId xmlns:a16="http://schemas.microsoft.com/office/drawing/2014/main" id="{D96E3E53-A85C-4F1C-8D49-274B2858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9B18F255-8818-4B29-BE51-E6C53C9AA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38" name="Oval 37">
              <a:extLst>
                <a:ext uri="{FF2B5EF4-FFF2-40B4-BE49-F238E27FC236}">
                  <a16:creationId xmlns:a16="http://schemas.microsoft.com/office/drawing/2014/main" id="{9B9FAC86-F2AD-430F-A01E-366FAC8A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392588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B3101-920A-2EA4-D3EC-4CA3A8DE227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B80BC0-FED3-9DDF-859F-AE0CF17FFE45}"/>
              </a:ext>
            </a:extLst>
          </p:cNvPr>
          <p:cNvSpPr>
            <a:spLocks noGrp="1"/>
          </p:cNvSpPr>
          <p:nvPr>
            <p:ph type="title"/>
          </p:nvPr>
        </p:nvSpPr>
        <p:spPr>
          <a:xfrm>
            <a:off x="175113" y="0"/>
            <a:ext cx="11321562" cy="1609344"/>
          </a:xfrm>
        </p:spPr>
        <p:txBody>
          <a:bodyPr/>
          <a:lstStyle/>
          <a:p>
            <a:r>
              <a:rPr lang="fr-FR" dirty="0"/>
              <a:t>Recommandations</a:t>
            </a:r>
            <a:endParaRPr lang="en-US" dirty="0"/>
          </a:p>
        </p:txBody>
      </p:sp>
      <p:sp>
        <p:nvSpPr>
          <p:cNvPr id="8" name="object 8">
            <a:extLst>
              <a:ext uri="{FF2B5EF4-FFF2-40B4-BE49-F238E27FC236}">
                <a16:creationId xmlns:a16="http://schemas.microsoft.com/office/drawing/2014/main" id="{092B24BC-EAF6-F388-A98F-714835246FBC}"/>
              </a:ext>
            </a:extLst>
          </p:cNvPr>
          <p:cNvSpPr txBox="1"/>
          <p:nvPr/>
        </p:nvSpPr>
        <p:spPr>
          <a:xfrm>
            <a:off x="789922" y="1609344"/>
            <a:ext cx="9899414" cy="2373086"/>
          </a:xfrm>
          <a:prstGeom prst="rect">
            <a:avLst/>
          </a:prstGeom>
        </p:spPr>
        <p:txBody>
          <a:bodyPr vert="horz" wrap="square" lIns="0" tIns="13335" rIns="0" bIns="0" rtlCol="0">
            <a:spAutoFit/>
          </a:bodyPr>
          <a:lstStyle/>
          <a:p>
            <a:pPr marL="12700">
              <a:lnSpc>
                <a:spcPct val="100000"/>
              </a:lnSpc>
              <a:spcBef>
                <a:spcPts val="105"/>
              </a:spcBef>
              <a:spcAft>
                <a:spcPts val="1800"/>
              </a:spcAft>
            </a:pPr>
            <a:r>
              <a:rPr lang="fr-FR" spc="-10" dirty="0">
                <a:cs typeface="Poppins" panose="00000500000000000000" pitchFamily="2" charset="0"/>
              </a:rPr>
              <a:t>Vérifier les équipements de paiement de façon très fréquente (GAB/DAB, TPE, etc.).</a:t>
            </a:r>
          </a:p>
          <a:p>
            <a:pPr marL="12700">
              <a:lnSpc>
                <a:spcPct val="100000"/>
              </a:lnSpc>
              <a:spcBef>
                <a:spcPts val="105"/>
              </a:spcBef>
              <a:spcAft>
                <a:spcPts val="1800"/>
              </a:spcAft>
            </a:pPr>
            <a:r>
              <a:rPr lang="fr-FR" spc="-10" dirty="0">
                <a:cs typeface="Poppins" panose="00000500000000000000" pitchFamily="2" charset="0"/>
              </a:rPr>
              <a:t>Utiliser le GAB qui se trouve à l’intérieur de la banque si c’est possible.</a:t>
            </a:r>
          </a:p>
          <a:p>
            <a:pPr marL="12700">
              <a:lnSpc>
                <a:spcPct val="100000"/>
              </a:lnSpc>
              <a:spcBef>
                <a:spcPts val="105"/>
              </a:spcBef>
              <a:spcAft>
                <a:spcPts val="1800"/>
              </a:spcAft>
            </a:pPr>
            <a:r>
              <a:rPr lang="fr-FR" spc="-10" dirty="0">
                <a:cs typeface="Poppins" panose="00000500000000000000" pitchFamily="2" charset="0"/>
              </a:rPr>
              <a:t>Examiner le lieu.</a:t>
            </a:r>
          </a:p>
          <a:p>
            <a:pPr marL="12700">
              <a:lnSpc>
                <a:spcPct val="100000"/>
              </a:lnSpc>
              <a:spcBef>
                <a:spcPts val="105"/>
              </a:spcBef>
              <a:spcAft>
                <a:spcPts val="1800"/>
              </a:spcAft>
            </a:pPr>
            <a:r>
              <a:rPr lang="fr-FR" spc="-10" dirty="0">
                <a:cs typeface="Poppins" panose="00000500000000000000" pitchFamily="2" charset="0"/>
              </a:rPr>
              <a:t>Inspecter le lecteur de carte, le Keypad, les caméras…</a:t>
            </a:r>
          </a:p>
          <a:p>
            <a:pPr marL="12700">
              <a:lnSpc>
                <a:spcPct val="100000"/>
              </a:lnSpc>
              <a:spcBef>
                <a:spcPts val="105"/>
              </a:spcBef>
              <a:spcAft>
                <a:spcPts val="1800"/>
              </a:spcAft>
            </a:pPr>
            <a:r>
              <a:rPr lang="fr-FR" spc="-10" dirty="0">
                <a:cs typeface="Poppins" panose="00000500000000000000" pitchFamily="2" charset="0"/>
              </a:rPr>
              <a:t>Superviser régulièrement ses comptes…</a:t>
            </a:r>
          </a:p>
        </p:txBody>
      </p:sp>
      <p:pic>
        <p:nvPicPr>
          <p:cNvPr id="2" name="Graphic 1" descr="Badge Tick1 with solid fill">
            <a:extLst>
              <a:ext uri="{FF2B5EF4-FFF2-40B4-BE49-F238E27FC236}">
                <a16:creationId xmlns:a16="http://schemas.microsoft.com/office/drawing/2014/main" id="{DB73325A-8B28-98F3-35F6-E20C922B70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1540761"/>
            <a:ext cx="432000" cy="432000"/>
          </a:xfrm>
          <a:prstGeom prst="rect">
            <a:avLst/>
          </a:prstGeom>
        </p:spPr>
      </p:pic>
      <p:pic>
        <p:nvPicPr>
          <p:cNvPr id="3" name="Graphic 2" descr="Badge Tick1 with solid fill">
            <a:extLst>
              <a:ext uri="{FF2B5EF4-FFF2-40B4-BE49-F238E27FC236}">
                <a16:creationId xmlns:a16="http://schemas.microsoft.com/office/drawing/2014/main" id="{420248D2-1E10-3B73-48CA-819C008BFA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059816"/>
            <a:ext cx="432000" cy="432000"/>
          </a:xfrm>
          <a:prstGeom prst="rect">
            <a:avLst/>
          </a:prstGeom>
        </p:spPr>
      </p:pic>
      <p:pic>
        <p:nvPicPr>
          <p:cNvPr id="4" name="Graphic 3" descr="Badge Tick1 with solid fill">
            <a:extLst>
              <a:ext uri="{FF2B5EF4-FFF2-40B4-BE49-F238E27FC236}">
                <a16:creationId xmlns:a16="http://schemas.microsoft.com/office/drawing/2014/main" id="{3B83CF3B-983A-424A-5899-BB4FF84084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589123"/>
            <a:ext cx="432000" cy="432000"/>
          </a:xfrm>
          <a:prstGeom prst="rect">
            <a:avLst/>
          </a:prstGeom>
        </p:spPr>
      </p:pic>
      <p:pic>
        <p:nvPicPr>
          <p:cNvPr id="6" name="Graphic 5" descr="Badge Tick1 with solid fill">
            <a:extLst>
              <a:ext uri="{FF2B5EF4-FFF2-40B4-BE49-F238E27FC236}">
                <a16:creationId xmlns:a16="http://schemas.microsoft.com/office/drawing/2014/main" id="{3C80A24A-6195-5894-07A9-E6554C1041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089706"/>
            <a:ext cx="432000" cy="432000"/>
          </a:xfrm>
          <a:prstGeom prst="rect">
            <a:avLst/>
          </a:prstGeom>
        </p:spPr>
      </p:pic>
      <p:pic>
        <p:nvPicPr>
          <p:cNvPr id="7" name="Graphic 6" descr="Badge Tick1 with solid fill">
            <a:extLst>
              <a:ext uri="{FF2B5EF4-FFF2-40B4-BE49-F238E27FC236}">
                <a16:creationId xmlns:a16="http://schemas.microsoft.com/office/drawing/2014/main" id="{9AB31918-50F3-2983-E030-79852E5001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613917"/>
            <a:ext cx="432000" cy="432000"/>
          </a:xfrm>
          <a:prstGeom prst="rect">
            <a:avLst/>
          </a:prstGeom>
        </p:spPr>
      </p:pic>
    </p:spTree>
    <p:extLst>
      <p:ext uri="{BB962C8B-B14F-4D97-AF65-F5344CB8AC3E}">
        <p14:creationId xmlns:p14="http://schemas.microsoft.com/office/powerpoint/2010/main" val="334610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4EF8-D0FC-C1A7-4B64-7A9A6BE3E8D6}"/>
            </a:ext>
          </a:extLst>
        </p:cNvPr>
        <p:cNvGrpSpPr/>
        <p:nvPr/>
      </p:nvGrpSpPr>
      <p:grpSpPr>
        <a:xfrm>
          <a:off x="0" y="0"/>
          <a:ext cx="0" cy="0"/>
          <a:chOff x="0" y="0"/>
          <a:chExt cx="0" cy="0"/>
        </a:xfrm>
      </p:grpSpPr>
      <p:sp>
        <p:nvSpPr>
          <p:cNvPr id="36" name="Title 35">
            <a:extLst>
              <a:ext uri="{FF2B5EF4-FFF2-40B4-BE49-F238E27FC236}">
                <a16:creationId xmlns:a16="http://schemas.microsoft.com/office/drawing/2014/main" id="{B0C77636-F6DE-F439-33B7-D93EB0BBF045}"/>
              </a:ext>
            </a:extLst>
          </p:cNvPr>
          <p:cNvSpPr>
            <a:spLocks noGrp="1"/>
          </p:cNvSpPr>
          <p:nvPr>
            <p:ph type="title"/>
          </p:nvPr>
        </p:nvSpPr>
        <p:spPr/>
        <p:txBody>
          <a:bodyPr/>
          <a:lstStyle/>
          <a:p>
            <a:r>
              <a:rPr lang="fr-FR" dirty="0">
                <a:solidFill>
                  <a:schemeClr val="accent4">
                    <a:lumMod val="75000"/>
                  </a:schemeClr>
                </a:solidFill>
              </a:rPr>
              <a:t>Sommaire</a:t>
            </a:r>
            <a:endParaRPr lang="en-US" dirty="0">
              <a:solidFill>
                <a:schemeClr val="accent4">
                  <a:lumMod val="75000"/>
                </a:schemeClr>
              </a:solidFill>
            </a:endParaRPr>
          </a:p>
        </p:txBody>
      </p:sp>
      <p:sp>
        <p:nvSpPr>
          <p:cNvPr id="37" name="Content Placeholder 36">
            <a:extLst>
              <a:ext uri="{FF2B5EF4-FFF2-40B4-BE49-F238E27FC236}">
                <a16:creationId xmlns:a16="http://schemas.microsoft.com/office/drawing/2014/main" id="{EBF90D77-7C9C-4A68-F6D7-BA5D5252121B}"/>
              </a:ext>
            </a:extLst>
          </p:cNvPr>
          <p:cNvSpPr>
            <a:spLocks noGrp="1"/>
          </p:cNvSpPr>
          <p:nvPr>
            <p:ph idx="1"/>
          </p:nvPr>
        </p:nvSpPr>
        <p:spPr/>
        <p:txBody>
          <a:bodyPr/>
          <a:lstStyle/>
          <a:p>
            <a:pPr marL="457200" indent="-457200">
              <a:buFont typeface="+mj-lt"/>
              <a:buAutoNum type="arabicPeriod"/>
            </a:pPr>
            <a:r>
              <a:rPr lang="fr-FR" dirty="0"/>
              <a:t>Présentation de la norme</a:t>
            </a:r>
          </a:p>
          <a:p>
            <a:pPr marL="457200" indent="-457200">
              <a:buFont typeface="+mj-lt"/>
              <a:buAutoNum type="arabicPeriod"/>
            </a:pPr>
            <a:r>
              <a:rPr lang="en-US" dirty="0" err="1"/>
              <a:t>Fraude</a:t>
            </a:r>
            <a:r>
              <a:rPr lang="en-US" dirty="0"/>
              <a:t> </a:t>
            </a:r>
            <a:r>
              <a:rPr lang="en-US" dirty="0" err="1"/>
              <a:t>monétique</a:t>
            </a:r>
            <a:r>
              <a:rPr lang="en-US" dirty="0"/>
              <a:t> et </a:t>
            </a:r>
            <a:r>
              <a:rPr lang="en-US" dirty="0" err="1"/>
              <a:t>cybercriminalité</a:t>
            </a:r>
            <a:endParaRPr lang="en-US" dirty="0"/>
          </a:p>
          <a:p>
            <a:pPr marL="457200" indent="-457200">
              <a:buFont typeface="+mj-lt"/>
              <a:buAutoNum type="arabicPeriod"/>
            </a:pPr>
            <a:r>
              <a:rPr lang="en-US" dirty="0"/>
              <a:t>Les exigences PCI DSS</a:t>
            </a:r>
          </a:p>
          <a:p>
            <a:pPr marL="457200" indent="-457200">
              <a:buFont typeface="+mj-lt"/>
              <a:buAutoNum type="arabicPeriod"/>
            </a:pPr>
            <a:r>
              <a:rPr lang="en-US" dirty="0" err="1"/>
              <a:t>Présentation</a:t>
            </a:r>
            <a:r>
              <a:rPr lang="en-US" dirty="0"/>
              <a:t> </a:t>
            </a:r>
            <a:r>
              <a:rPr lang="en-US" dirty="0" err="1"/>
              <a:t>détaillée</a:t>
            </a:r>
            <a:r>
              <a:rPr lang="en-US" dirty="0"/>
              <a:t> des exigences</a:t>
            </a:r>
          </a:p>
          <a:p>
            <a:pPr marL="457200" indent="-457200">
              <a:buFont typeface="+mj-lt"/>
              <a:buAutoNum type="arabicPeriod"/>
            </a:pPr>
            <a:r>
              <a:rPr lang="en-US" dirty="0" err="1"/>
              <a:t>Ressources</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2" name="Picture 1" descr="A picture containing shape&#10;&#10;Description automatically generated">
            <a:extLst>
              <a:ext uri="{FF2B5EF4-FFF2-40B4-BE49-F238E27FC236}">
                <a16:creationId xmlns:a16="http://schemas.microsoft.com/office/drawing/2014/main" id="{80939FEF-227E-BD06-255D-F7C725059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355" y="1872521"/>
            <a:ext cx="2520000" cy="2520000"/>
          </a:xfrm>
          <a:prstGeom prst="rect">
            <a:avLst/>
          </a:prstGeom>
        </p:spPr>
      </p:pic>
    </p:spTree>
    <p:extLst>
      <p:ext uri="{BB962C8B-B14F-4D97-AF65-F5344CB8AC3E}">
        <p14:creationId xmlns:p14="http://schemas.microsoft.com/office/powerpoint/2010/main" val="336756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66C028-A0D8-0E86-27A0-535EDB94897F}"/>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3CF6FAF7-5782-9E77-F2D4-6C1028594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D2856D5A-1A47-701D-C222-4B72E2884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FCB46AAC-6827-3FDD-566C-A7ECB8FC8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5AAB0F28-9105-74B5-F34F-DFC5F63BB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FDB87F03-190C-372A-E157-A93EAE8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7BBDBA15-0634-027C-8A2A-6C10D812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3DF55C13-9192-6348-9AA7-7066B489F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32C89E81-B698-E076-CE00-1BD4B535914F}"/>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Phishing</a:t>
            </a:r>
          </a:p>
        </p:txBody>
      </p:sp>
      <p:sp>
        <p:nvSpPr>
          <p:cNvPr id="286" name="Rectangle 285">
            <a:extLst>
              <a:ext uri="{FF2B5EF4-FFF2-40B4-BE49-F238E27FC236}">
                <a16:creationId xmlns:a16="http://schemas.microsoft.com/office/drawing/2014/main" id="{A249795B-3CE7-433E-1DF0-C18824454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8E8813E9-72E3-9C9A-6F7E-85016E8A66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3284702C-E065-148E-2AEA-6205E554C4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C7DFAAA5-7ABA-091D-B863-29129C46A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4624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575F94-4EBC-B2CA-0CEE-3CE9AED0FCE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276A631-792F-60C6-848E-4C0E3DF741D5}"/>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4800">
                <a:solidFill>
                  <a:srgbClr val="000000"/>
                </a:solidFill>
              </a:rPr>
              <a:t>Définition</a:t>
            </a:r>
          </a:p>
        </p:txBody>
      </p:sp>
      <p:pic>
        <p:nvPicPr>
          <p:cNvPr id="4" name="Picture 33" descr="A picture containing text&#10;&#10;Description automatically generated">
            <a:extLst>
              <a:ext uri="{FF2B5EF4-FFF2-40B4-BE49-F238E27FC236}">
                <a16:creationId xmlns:a16="http://schemas.microsoft.com/office/drawing/2014/main" id="{BDACEAF0-4836-FAF7-9D15-83989484AB11}"/>
              </a:ext>
            </a:extLst>
          </p:cNvPr>
          <p:cNvPicPr>
            <a:picLocks noChangeAspect="1"/>
          </p:cNvPicPr>
          <p:nvPr/>
        </p:nvPicPr>
        <p:blipFill>
          <a:blip r:embed="rId3">
            <a:extLst>
              <a:ext uri="{28A0092B-C50C-407E-A947-70E740481C1C}">
                <a14:useLocalDpi xmlns:a14="http://schemas.microsoft.com/office/drawing/2010/main" val="0"/>
              </a:ext>
            </a:extLst>
          </a:blip>
          <a:srcRect l="13308" r="33406"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25" name="Freeform: Shape 24">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object 8">
            <a:extLst>
              <a:ext uri="{FF2B5EF4-FFF2-40B4-BE49-F238E27FC236}">
                <a16:creationId xmlns:a16="http://schemas.microsoft.com/office/drawing/2014/main" id="{F0C7069E-A053-53DA-97CF-7768A4CFA425}"/>
              </a:ext>
            </a:extLst>
          </p:cNvPr>
          <p:cNvSpPr txBox="1"/>
          <p:nvPr/>
        </p:nvSpPr>
        <p:spPr>
          <a:xfrm>
            <a:off x="6587545" y="3007389"/>
            <a:ext cx="4869179" cy="3065865"/>
          </a:xfrm>
          <a:prstGeom prst="rect">
            <a:avLst/>
          </a:prstGeom>
        </p:spPr>
        <p:txBody>
          <a:bodyPr vert="horz" lIns="91440" tIns="45720" rIns="91440" bIns="45720" rtlCol="0" anchor="t">
            <a:normAutofit/>
          </a:bodyPr>
          <a:lstStyle/>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500" spc="-10" dirty="0">
                <a:solidFill>
                  <a:srgbClr val="000000"/>
                </a:solidFill>
              </a:rPr>
              <a:t>Le phishing </a:t>
            </a:r>
            <a:r>
              <a:rPr lang="en-US" sz="1500" spc="-10" dirty="0" err="1">
                <a:solidFill>
                  <a:srgbClr val="000000"/>
                </a:solidFill>
              </a:rPr>
              <a:t>est</a:t>
            </a:r>
            <a:r>
              <a:rPr lang="en-US" sz="1500" spc="-10" dirty="0">
                <a:solidFill>
                  <a:srgbClr val="000000"/>
                </a:solidFill>
              </a:rPr>
              <a:t> </a:t>
            </a:r>
            <a:r>
              <a:rPr lang="en-US" sz="1500" spc="-10" dirty="0" err="1">
                <a:solidFill>
                  <a:srgbClr val="000000"/>
                </a:solidFill>
              </a:rPr>
              <a:t>une</a:t>
            </a:r>
            <a:r>
              <a:rPr lang="en-US" sz="1500" spc="-10" dirty="0">
                <a:solidFill>
                  <a:srgbClr val="000000"/>
                </a:solidFill>
              </a:rPr>
              <a:t> </a:t>
            </a:r>
            <a:r>
              <a:rPr lang="en-US" sz="1500" spc="-10" dirty="0">
                <a:solidFill>
                  <a:schemeClr val="accent4"/>
                </a:solidFill>
              </a:rPr>
              <a:t>technique </a:t>
            </a:r>
            <a:r>
              <a:rPr lang="en-US" sz="1500" spc="-10" dirty="0" err="1">
                <a:solidFill>
                  <a:schemeClr val="accent4"/>
                </a:solidFill>
              </a:rPr>
              <a:t>d’ingénierie</a:t>
            </a:r>
            <a:r>
              <a:rPr lang="en-US" sz="1500" spc="-10" dirty="0">
                <a:solidFill>
                  <a:schemeClr val="accent4"/>
                </a:solidFill>
              </a:rPr>
              <a:t> </a:t>
            </a:r>
            <a:r>
              <a:rPr lang="en-US" sz="1500" spc="-10" dirty="0" err="1">
                <a:solidFill>
                  <a:schemeClr val="accent4"/>
                </a:solidFill>
              </a:rPr>
              <a:t>sociale</a:t>
            </a:r>
            <a:r>
              <a:rPr lang="en-US" sz="1500" spc="-10" dirty="0">
                <a:solidFill>
                  <a:schemeClr val="accent4"/>
                </a:solidFill>
              </a:rPr>
              <a:t> </a:t>
            </a:r>
            <a:r>
              <a:rPr lang="en-US" sz="1500" spc="-10" dirty="0" err="1">
                <a:solidFill>
                  <a:srgbClr val="000000"/>
                </a:solidFill>
              </a:rPr>
              <a:t>utilisée</a:t>
            </a:r>
            <a:r>
              <a:rPr lang="en-US" sz="1500" spc="-10" dirty="0">
                <a:solidFill>
                  <a:srgbClr val="000000"/>
                </a:solidFill>
              </a:rPr>
              <a:t> pour </a:t>
            </a:r>
            <a:r>
              <a:rPr lang="en-US" sz="1500" spc="-10" dirty="0" err="1">
                <a:solidFill>
                  <a:schemeClr val="accent4"/>
                </a:solidFill>
              </a:rPr>
              <a:t>voler</a:t>
            </a:r>
            <a:r>
              <a:rPr lang="en-US" sz="1500" spc="-10" dirty="0">
                <a:solidFill>
                  <a:schemeClr val="accent4"/>
                </a:solidFill>
              </a:rPr>
              <a:t> les données </a:t>
            </a:r>
            <a:r>
              <a:rPr lang="en-US" sz="1500" spc="-10" dirty="0" err="1">
                <a:solidFill>
                  <a:schemeClr val="accent4"/>
                </a:solidFill>
              </a:rPr>
              <a:t>sensibles</a:t>
            </a:r>
            <a:r>
              <a:rPr lang="en-US" sz="1500" spc="-10" dirty="0">
                <a:solidFill>
                  <a:schemeClr val="accent4"/>
                </a:solidFill>
              </a:rPr>
              <a:t> </a:t>
            </a:r>
            <a:r>
              <a:rPr lang="en-US" sz="1500" spc="-10" dirty="0">
                <a:solidFill>
                  <a:srgbClr val="000000"/>
                </a:solidFill>
              </a:rPr>
              <a:t>des </a:t>
            </a:r>
            <a:r>
              <a:rPr lang="en-US" sz="1500" spc="-10" dirty="0" err="1">
                <a:solidFill>
                  <a:srgbClr val="000000"/>
                </a:solidFill>
              </a:rPr>
              <a:t>victimes</a:t>
            </a:r>
            <a:r>
              <a:rPr lang="en-US" sz="1500" spc="-10" dirty="0">
                <a:solidFill>
                  <a:srgbClr val="000000"/>
                </a:solidFill>
              </a:rPr>
              <a:t>, par </a:t>
            </a:r>
            <a:r>
              <a:rPr lang="en-US" sz="1500" spc="-10" dirty="0" err="1">
                <a:solidFill>
                  <a:srgbClr val="000000"/>
                </a:solidFill>
              </a:rPr>
              <a:t>exemple</a:t>
            </a:r>
            <a:r>
              <a:rPr lang="en-US" sz="1500" spc="-10" dirty="0">
                <a:solidFill>
                  <a:srgbClr val="000000"/>
                </a:solidFill>
              </a:rPr>
              <a:t> des données </a:t>
            </a:r>
            <a:r>
              <a:rPr lang="en-US" sz="1500" spc="-10" dirty="0" err="1">
                <a:solidFill>
                  <a:srgbClr val="000000"/>
                </a:solidFill>
              </a:rPr>
              <a:t>d’authentification</a:t>
            </a:r>
            <a:r>
              <a:rPr lang="en-US" sz="1500" spc="-10" dirty="0">
                <a:solidFill>
                  <a:srgbClr val="000000"/>
                </a:solidFill>
              </a:rPr>
              <a:t> </a:t>
            </a:r>
            <a:r>
              <a:rPr lang="en-US" sz="1500" spc="-10" dirty="0" err="1">
                <a:solidFill>
                  <a:srgbClr val="000000"/>
                </a:solidFill>
              </a:rPr>
              <a:t>ou</a:t>
            </a:r>
            <a:r>
              <a:rPr lang="en-US" sz="1500" spc="-10" dirty="0">
                <a:solidFill>
                  <a:srgbClr val="000000"/>
                </a:solidFill>
              </a:rPr>
              <a:t> des données de </a:t>
            </a:r>
            <a:r>
              <a:rPr lang="en-US" sz="1500" spc="-10" dirty="0" err="1">
                <a:solidFill>
                  <a:srgbClr val="000000"/>
                </a:solidFill>
              </a:rPr>
              <a:t>cartes</a:t>
            </a:r>
            <a:r>
              <a:rPr lang="en-US" sz="1500" spc="-10" dirty="0">
                <a:solidFill>
                  <a:srgbClr val="000000"/>
                </a:solidFill>
              </a:rPr>
              <a:t> </a:t>
            </a:r>
            <a:r>
              <a:rPr lang="en-US" sz="1500" spc="-10" dirty="0" err="1">
                <a:solidFill>
                  <a:srgbClr val="000000"/>
                </a:solidFill>
              </a:rPr>
              <a:t>bancaires</a:t>
            </a:r>
            <a:r>
              <a:rPr lang="en-US" sz="1500" spc="-10" dirty="0">
                <a:solidFill>
                  <a:srgbClr val="000000"/>
                </a:solidFill>
              </a:rPr>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500" spc="-10" dirty="0" err="1">
                <a:solidFill>
                  <a:srgbClr val="000000"/>
                </a:solidFill>
              </a:rPr>
              <a:t>Cette</a:t>
            </a:r>
            <a:r>
              <a:rPr lang="en-US" sz="1500" spc="-10" dirty="0">
                <a:solidFill>
                  <a:srgbClr val="000000"/>
                </a:solidFill>
              </a:rPr>
              <a:t> technique </a:t>
            </a:r>
            <a:r>
              <a:rPr lang="en-US" sz="1500" spc="-10" dirty="0" err="1">
                <a:solidFill>
                  <a:srgbClr val="000000"/>
                </a:solidFill>
              </a:rPr>
              <a:t>consiste</a:t>
            </a:r>
            <a:r>
              <a:rPr lang="en-US" sz="1500" spc="-10" dirty="0">
                <a:solidFill>
                  <a:srgbClr val="000000"/>
                </a:solidFill>
              </a:rPr>
              <a:t> à </a:t>
            </a:r>
            <a:r>
              <a:rPr lang="en-US" sz="1500" spc="-10" dirty="0" err="1">
                <a:solidFill>
                  <a:schemeClr val="accent4"/>
                </a:solidFill>
              </a:rPr>
              <a:t>envoyer</a:t>
            </a:r>
            <a:r>
              <a:rPr lang="en-US" sz="1500" spc="-10" dirty="0">
                <a:solidFill>
                  <a:schemeClr val="accent4"/>
                </a:solidFill>
              </a:rPr>
              <a:t> des emails </a:t>
            </a:r>
            <a:r>
              <a:rPr lang="en-US" sz="1500" spc="-10" dirty="0">
                <a:solidFill>
                  <a:srgbClr val="000000"/>
                </a:solidFill>
              </a:rPr>
              <a:t>qui </a:t>
            </a:r>
            <a:r>
              <a:rPr lang="en-US" sz="1500" spc="-10" dirty="0" err="1">
                <a:solidFill>
                  <a:srgbClr val="000000"/>
                </a:solidFill>
              </a:rPr>
              <a:t>apparaissent</a:t>
            </a:r>
            <a:r>
              <a:rPr lang="en-US" sz="1500" spc="-10" dirty="0">
                <a:solidFill>
                  <a:srgbClr val="000000"/>
                </a:solidFill>
              </a:rPr>
              <a:t> </a:t>
            </a:r>
            <a:r>
              <a:rPr lang="en-US" sz="1500" spc="-10" dirty="0" err="1">
                <a:solidFill>
                  <a:srgbClr val="000000"/>
                </a:solidFill>
              </a:rPr>
              <a:t>souvent</a:t>
            </a:r>
            <a:r>
              <a:rPr lang="en-US" sz="1500" spc="-10" dirty="0">
                <a:solidFill>
                  <a:srgbClr val="000000"/>
                </a:solidFill>
              </a:rPr>
              <a:t> </a:t>
            </a:r>
            <a:r>
              <a:rPr lang="en-US" sz="1500" spc="-10" dirty="0" err="1">
                <a:solidFill>
                  <a:srgbClr val="000000"/>
                </a:solidFill>
              </a:rPr>
              <a:t>légitimes</a:t>
            </a:r>
            <a:r>
              <a:rPr lang="en-US" sz="1500" spc="-10" dirty="0">
                <a:solidFill>
                  <a:srgbClr val="000000"/>
                </a:solidFill>
              </a:rPr>
              <a:t>, et de faire </a:t>
            </a:r>
            <a:r>
              <a:rPr lang="en-US" sz="1500" spc="-10" dirty="0" err="1">
                <a:solidFill>
                  <a:srgbClr val="000000"/>
                </a:solidFill>
              </a:rPr>
              <a:t>croire</a:t>
            </a:r>
            <a:r>
              <a:rPr lang="en-US" sz="1500" spc="-10" dirty="0">
                <a:solidFill>
                  <a:srgbClr val="000000"/>
                </a:solidFill>
              </a:rPr>
              <a:t> à la </a:t>
            </a:r>
            <a:r>
              <a:rPr lang="en-US" sz="1500" spc="-10" dirty="0" err="1">
                <a:solidFill>
                  <a:srgbClr val="000000"/>
                </a:solidFill>
              </a:rPr>
              <a:t>victime</a:t>
            </a:r>
            <a:r>
              <a:rPr lang="en-US" sz="1500" spc="-10" dirty="0">
                <a:solidFill>
                  <a:srgbClr val="000000"/>
                </a:solidFill>
              </a:rPr>
              <a:t> </a:t>
            </a:r>
            <a:r>
              <a:rPr lang="en-US" sz="1500" spc="-10" dirty="0" err="1">
                <a:solidFill>
                  <a:srgbClr val="000000"/>
                </a:solidFill>
              </a:rPr>
              <a:t>qu'elle</a:t>
            </a:r>
            <a:r>
              <a:rPr lang="en-US" sz="1500" spc="-10" dirty="0">
                <a:solidFill>
                  <a:srgbClr val="000000"/>
                </a:solidFill>
              </a:rPr>
              <a:t> </a:t>
            </a:r>
            <a:r>
              <a:rPr lang="en-US" sz="1500" spc="-10" dirty="0" err="1">
                <a:solidFill>
                  <a:srgbClr val="000000"/>
                </a:solidFill>
              </a:rPr>
              <a:t>s'adresse</a:t>
            </a:r>
            <a:r>
              <a:rPr lang="en-US" sz="1500" spc="-10" dirty="0">
                <a:solidFill>
                  <a:srgbClr val="000000"/>
                </a:solidFill>
              </a:rPr>
              <a:t> à un tiers de </a:t>
            </a:r>
            <a:r>
              <a:rPr lang="en-US" sz="1500" spc="-10" dirty="0" err="1">
                <a:solidFill>
                  <a:srgbClr val="000000"/>
                </a:solidFill>
              </a:rPr>
              <a:t>confiance</a:t>
            </a:r>
            <a:r>
              <a:rPr lang="en-US" sz="1500" spc="-10" dirty="0">
                <a:solidFill>
                  <a:srgbClr val="000000"/>
                </a:solidFill>
              </a:rPr>
              <a:t> (</a:t>
            </a:r>
            <a:r>
              <a:rPr lang="en-US" sz="1500" spc="-10" dirty="0" err="1">
                <a:solidFill>
                  <a:srgbClr val="000000"/>
                </a:solidFill>
              </a:rPr>
              <a:t>banque</a:t>
            </a:r>
            <a:r>
              <a:rPr lang="en-US" sz="1500" spc="-10" dirty="0">
                <a:solidFill>
                  <a:srgbClr val="000000"/>
                </a:solidFill>
              </a:rPr>
              <a:t>, administration, etc...), le but </a:t>
            </a:r>
            <a:r>
              <a:rPr lang="en-US" sz="1500" spc="-10" dirty="0" err="1">
                <a:solidFill>
                  <a:srgbClr val="000000"/>
                </a:solidFill>
              </a:rPr>
              <a:t>étant</a:t>
            </a:r>
            <a:r>
              <a:rPr lang="en-US" sz="1500" spc="-10" dirty="0">
                <a:solidFill>
                  <a:srgbClr val="000000"/>
                </a:solidFill>
              </a:rPr>
              <a:t> de </a:t>
            </a:r>
            <a:r>
              <a:rPr lang="en-US" sz="1500" spc="-10" dirty="0" err="1">
                <a:solidFill>
                  <a:srgbClr val="000000"/>
                </a:solidFill>
              </a:rPr>
              <a:t>voler</a:t>
            </a:r>
            <a:r>
              <a:rPr lang="en-US" sz="1500" spc="-10" dirty="0">
                <a:solidFill>
                  <a:srgbClr val="000000"/>
                </a:solidFill>
              </a:rPr>
              <a:t> des </a:t>
            </a:r>
            <a:r>
              <a:rPr lang="en-US" sz="1500" spc="-10" dirty="0" err="1">
                <a:solidFill>
                  <a:srgbClr val="000000"/>
                </a:solidFill>
              </a:rPr>
              <a:t>informations</a:t>
            </a:r>
            <a:r>
              <a:rPr lang="en-US" sz="1500" spc="-10" dirty="0">
                <a:solidFill>
                  <a:srgbClr val="000000"/>
                </a:solidFill>
              </a:rPr>
              <a:t> </a:t>
            </a:r>
            <a:r>
              <a:rPr lang="en-US" sz="1500" spc="-10" dirty="0" err="1">
                <a:solidFill>
                  <a:srgbClr val="000000"/>
                </a:solidFill>
              </a:rPr>
              <a:t>confidentielles</a:t>
            </a:r>
            <a:r>
              <a:rPr lang="en-US" sz="1500" spc="-10" dirty="0">
                <a:solidFill>
                  <a:srgbClr val="000000"/>
                </a:solidFill>
              </a:rPr>
              <a:t>. </a:t>
            </a:r>
          </a:p>
        </p:txBody>
      </p:sp>
      <p:grpSp>
        <p:nvGrpSpPr>
          <p:cNvPr id="26" name="Group 25">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72723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12F316-0141-0B0A-59E1-9A3D8ACA0276}"/>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393B7E0-07C7-1121-38B6-6F7CFED4A9FF}"/>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sz="3200"/>
              <a:t>Cas de la fraude au président</a:t>
            </a:r>
          </a:p>
        </p:txBody>
      </p:sp>
      <p:pic>
        <p:nvPicPr>
          <p:cNvPr id="8" name="Image 1" descr="Une image contenant texte, jouet, poupée&#10;&#10;Description générée automatiquement">
            <a:extLst>
              <a:ext uri="{FF2B5EF4-FFF2-40B4-BE49-F238E27FC236}">
                <a16:creationId xmlns:a16="http://schemas.microsoft.com/office/drawing/2014/main" id="{40CF4048-F8B1-BCA9-5C05-D11F9D21EA00}"/>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519047" y="1365345"/>
            <a:ext cx="6260577" cy="3521573"/>
          </a:xfrm>
          <a:prstGeom prst="rect">
            <a:avLst/>
          </a:prstGeom>
        </p:spPr>
      </p:pic>
      <p:sp>
        <p:nvSpPr>
          <p:cNvPr id="3" name="object 8">
            <a:extLst>
              <a:ext uri="{FF2B5EF4-FFF2-40B4-BE49-F238E27FC236}">
                <a16:creationId xmlns:a16="http://schemas.microsoft.com/office/drawing/2014/main" id="{B398AB38-E19F-9AEF-89B4-89C225DDE551}"/>
              </a:ext>
            </a:extLst>
          </p:cNvPr>
          <p:cNvSpPr txBox="1"/>
          <p:nvPr/>
        </p:nvSpPr>
        <p:spPr>
          <a:xfrm>
            <a:off x="8156351" y="2121408"/>
            <a:ext cx="3673380" cy="4050792"/>
          </a:xfrm>
          <a:prstGeom prst="rect">
            <a:avLst/>
          </a:prstGeom>
        </p:spPr>
        <p:txBody>
          <a:bodyPr vert="horz" lIns="91440" tIns="45720" rIns="91440" bIns="45720" rtlCol="0">
            <a:normAutofit lnSpcReduction="10000"/>
          </a:bodyPr>
          <a:lstStyle/>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500" spc="-10" dirty="0"/>
              <a:t>La </a:t>
            </a:r>
            <a:r>
              <a:rPr lang="en-US" sz="1500" spc="-10" dirty="0" err="1"/>
              <a:t>fraude</a:t>
            </a:r>
            <a:r>
              <a:rPr lang="en-US" sz="1500" spc="-10" dirty="0"/>
              <a:t> au </a:t>
            </a:r>
            <a:r>
              <a:rPr lang="en-US" sz="1500" spc="-10" dirty="0" err="1"/>
              <a:t>président</a:t>
            </a:r>
            <a:r>
              <a:rPr lang="en-US" sz="1500" spc="-10" dirty="0"/>
              <a:t> </a:t>
            </a:r>
            <a:r>
              <a:rPr lang="en-US" sz="1500" spc="-10" dirty="0" err="1"/>
              <a:t>est</a:t>
            </a:r>
            <a:r>
              <a:rPr lang="en-US" sz="1500" spc="-10" dirty="0"/>
              <a:t> </a:t>
            </a:r>
            <a:r>
              <a:rPr lang="en-US" sz="1500" spc="-10" dirty="0" err="1"/>
              <a:t>une</a:t>
            </a:r>
            <a:r>
              <a:rPr lang="en-US" sz="1500" spc="-10" dirty="0"/>
              <a:t> </a:t>
            </a:r>
            <a:r>
              <a:rPr lang="en-US" sz="1500" b="1" spc="-10" dirty="0" err="1"/>
              <a:t>forme</a:t>
            </a:r>
            <a:r>
              <a:rPr lang="en-US" sz="1500" b="1" spc="-10" dirty="0"/>
              <a:t> </a:t>
            </a:r>
            <a:r>
              <a:rPr lang="en-US" sz="1500" b="1" spc="-10" dirty="0" err="1"/>
              <a:t>avancée</a:t>
            </a:r>
            <a:r>
              <a:rPr lang="en-US" sz="1500" b="1" spc="-10" dirty="0"/>
              <a:t> </a:t>
            </a:r>
            <a:r>
              <a:rPr lang="en-US" sz="1500" b="1" spc="-10" dirty="0" err="1"/>
              <a:t>d’escroquerie</a:t>
            </a:r>
            <a:r>
              <a:rPr lang="en-US" sz="1500" b="1" spc="-10" dirty="0"/>
              <a:t> </a:t>
            </a:r>
            <a:r>
              <a:rPr lang="en-US" sz="1500" spc="-10" dirty="0" err="1"/>
              <a:t>en</a:t>
            </a:r>
            <a:r>
              <a:rPr lang="en-US" sz="1500" spc="-10" dirty="0"/>
              <a:t> </a:t>
            </a:r>
            <a:r>
              <a:rPr lang="en-US" sz="1500" spc="-10" dirty="0" err="1"/>
              <a:t>ligne</a:t>
            </a:r>
            <a:r>
              <a:rPr lang="en-US" sz="1500" spc="-10" dirty="0"/>
              <a:t> qui </a:t>
            </a:r>
            <a:r>
              <a:rPr lang="en-US" sz="1500" spc="-10" dirty="0" err="1"/>
              <a:t>s’appuie</a:t>
            </a:r>
            <a:r>
              <a:rPr lang="en-US" sz="1500" spc="-10" dirty="0"/>
              <a:t> sur le phishing. </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500" spc="-10" dirty="0"/>
              <a:t>Les </a:t>
            </a:r>
            <a:r>
              <a:rPr lang="en-US" sz="1500" spc="-10" dirty="0" err="1"/>
              <a:t>cybercriminels</a:t>
            </a:r>
            <a:r>
              <a:rPr lang="en-US" sz="1500" spc="-10" dirty="0"/>
              <a:t> </a:t>
            </a:r>
            <a:r>
              <a:rPr lang="en-US" sz="1500" spc="-10" dirty="0" err="1"/>
              <a:t>usurpent</a:t>
            </a:r>
            <a:r>
              <a:rPr lang="en-US" sz="1500" spc="-10" dirty="0"/>
              <a:t> </a:t>
            </a:r>
            <a:r>
              <a:rPr lang="en-US" sz="1500" spc="-10" dirty="0" err="1"/>
              <a:t>une</a:t>
            </a:r>
            <a:r>
              <a:rPr lang="en-US" sz="1500" spc="-10" dirty="0"/>
              <a:t> </a:t>
            </a:r>
            <a:r>
              <a:rPr lang="en-US" sz="1500" spc="-10" dirty="0" err="1"/>
              <a:t>identité</a:t>
            </a:r>
            <a:r>
              <a:rPr lang="en-US" sz="1500" spc="-10" dirty="0"/>
              <a:t> dans le but de </a:t>
            </a:r>
            <a:r>
              <a:rPr lang="en-US" sz="1500" spc="-10" dirty="0" err="1"/>
              <a:t>tromper</a:t>
            </a:r>
            <a:r>
              <a:rPr lang="en-US" sz="1500" spc="-10" dirty="0"/>
              <a:t> un </a:t>
            </a:r>
            <a:r>
              <a:rPr lang="en-US" sz="1500" spc="-10" dirty="0" err="1"/>
              <a:t>employé</a:t>
            </a:r>
            <a:r>
              <a:rPr lang="en-US" sz="1500" spc="-10" dirty="0"/>
              <a:t> et </a:t>
            </a:r>
            <a:r>
              <a:rPr lang="en-US" sz="1500" spc="-10" dirty="0" err="1"/>
              <a:t>d'obtenir</a:t>
            </a:r>
            <a:r>
              <a:rPr lang="en-US" sz="1500" spc="-10" dirty="0"/>
              <a:t> des </a:t>
            </a:r>
            <a:r>
              <a:rPr lang="en-US" sz="1500" spc="-10" dirty="0" err="1"/>
              <a:t>informations</a:t>
            </a:r>
            <a:r>
              <a:rPr lang="en-US" sz="1500" spc="-10" dirty="0"/>
              <a:t> </a:t>
            </a:r>
            <a:r>
              <a:rPr lang="en-US" sz="1500" spc="-10" dirty="0" err="1"/>
              <a:t>confidentielles</a:t>
            </a:r>
            <a:r>
              <a:rPr lang="en-US" sz="1500" spc="-10" dirty="0"/>
              <a:t> </a:t>
            </a:r>
            <a:r>
              <a:rPr lang="en-US" sz="1500" spc="-10" dirty="0" err="1"/>
              <a:t>ou</a:t>
            </a:r>
            <a:r>
              <a:rPr lang="en-US" sz="1500" spc="-10" dirty="0"/>
              <a:t> de </a:t>
            </a:r>
            <a:r>
              <a:rPr lang="en-US" sz="1500" spc="-10" dirty="0" err="1"/>
              <a:t>l'argent</a:t>
            </a:r>
            <a:r>
              <a:rPr lang="en-US" sz="1500" spc="-10" dirty="0"/>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500" spc="-10" dirty="0"/>
              <a:t>Le </a:t>
            </a:r>
            <a:r>
              <a:rPr lang="en-US" sz="1500" spc="-10" dirty="0" err="1"/>
              <a:t>fraudeur</a:t>
            </a:r>
            <a:r>
              <a:rPr lang="en-US" sz="1500" spc="-10" dirty="0"/>
              <a:t> se </a:t>
            </a:r>
            <a:r>
              <a:rPr lang="en-US" sz="1500" spc="-10" dirty="0" err="1"/>
              <a:t>présente</a:t>
            </a:r>
            <a:r>
              <a:rPr lang="en-US" sz="1500" spc="-10" dirty="0"/>
              <a:t> </a:t>
            </a:r>
            <a:r>
              <a:rPr lang="en-US" sz="1500" b="1" spc="-10" dirty="0" err="1"/>
              <a:t>comme</a:t>
            </a:r>
            <a:r>
              <a:rPr lang="en-US" sz="1500" b="1" spc="-10" dirty="0"/>
              <a:t> un des </a:t>
            </a:r>
            <a:r>
              <a:rPr lang="en-US" sz="1500" b="1" spc="-10" dirty="0" err="1"/>
              <a:t>dirigeants</a:t>
            </a:r>
            <a:r>
              <a:rPr lang="en-US" sz="1500" b="1" spc="-10" dirty="0"/>
              <a:t> de </a:t>
            </a:r>
            <a:r>
              <a:rPr lang="en-US" sz="1500" b="1" spc="-10" dirty="0" err="1"/>
              <a:t>l’organisation</a:t>
            </a:r>
            <a:r>
              <a:rPr lang="en-US" sz="1500" b="1" spc="-10" dirty="0"/>
              <a:t> </a:t>
            </a:r>
            <a:r>
              <a:rPr lang="en-US" sz="1500" b="1" spc="-10" dirty="0" err="1"/>
              <a:t>ou</a:t>
            </a:r>
            <a:r>
              <a:rPr lang="en-US" sz="1500" b="1" spc="-10" dirty="0"/>
              <a:t> toute </a:t>
            </a:r>
            <a:r>
              <a:rPr lang="en-US" sz="1500" b="1" spc="-10" dirty="0" err="1"/>
              <a:t>autre</a:t>
            </a:r>
            <a:r>
              <a:rPr lang="en-US" sz="1500" b="1" spc="-10" dirty="0"/>
              <a:t> figure </a:t>
            </a:r>
            <a:r>
              <a:rPr lang="en-US" sz="1500" b="1" spc="-10" dirty="0" err="1"/>
              <a:t>d’autorité</a:t>
            </a:r>
            <a:r>
              <a:rPr lang="en-US" sz="1500" b="1" spc="-10" dirty="0"/>
              <a:t> </a:t>
            </a:r>
            <a:r>
              <a:rPr lang="en-US" sz="1500" spc="-10" dirty="0"/>
              <a:t>et </a:t>
            </a:r>
            <a:r>
              <a:rPr lang="en-US" sz="1500" spc="-10" dirty="0" err="1"/>
              <a:t>sollicite</a:t>
            </a:r>
            <a:r>
              <a:rPr lang="en-US" sz="1500" spc="-10" dirty="0"/>
              <a:t> </a:t>
            </a:r>
            <a:r>
              <a:rPr lang="en-US" sz="1500" spc="-10" dirty="0" err="1"/>
              <a:t>l’employé</a:t>
            </a:r>
            <a:r>
              <a:rPr lang="en-US" sz="1500" spc="-10" dirty="0"/>
              <a:t> </a:t>
            </a:r>
            <a:r>
              <a:rPr lang="en-US" sz="1500" spc="-10" dirty="0" err="1"/>
              <a:t>afin</a:t>
            </a:r>
            <a:r>
              <a:rPr lang="en-US" sz="1500" spc="-10" dirty="0"/>
              <a:t> </a:t>
            </a:r>
            <a:r>
              <a:rPr lang="en-US" sz="1500" spc="-10" dirty="0" err="1"/>
              <a:t>qu’un</a:t>
            </a:r>
            <a:r>
              <a:rPr lang="en-US" sz="1500" spc="-10" dirty="0"/>
              <a:t> virement </a:t>
            </a:r>
            <a:r>
              <a:rPr lang="en-US" sz="1500" spc="-10" dirty="0" err="1"/>
              <a:t>soit</a:t>
            </a:r>
            <a:r>
              <a:rPr lang="en-US" sz="1500" spc="-10" dirty="0"/>
              <a:t> </a:t>
            </a:r>
            <a:r>
              <a:rPr lang="en-US" sz="1500" spc="-10" dirty="0" err="1"/>
              <a:t>effectué</a:t>
            </a:r>
            <a:r>
              <a:rPr lang="en-US" sz="1500" spc="-10" dirty="0"/>
              <a:t> </a:t>
            </a:r>
            <a:r>
              <a:rPr lang="en-US" sz="1500" spc="-10" dirty="0" err="1"/>
              <a:t>en</a:t>
            </a:r>
            <a:r>
              <a:rPr lang="en-US" sz="1500" spc="-10" dirty="0"/>
              <a:t> urgence sur un </a:t>
            </a:r>
            <a:r>
              <a:rPr lang="en-US" sz="1500" spc="-10" dirty="0" err="1"/>
              <a:t>compte</a:t>
            </a:r>
            <a:r>
              <a:rPr lang="en-US" sz="1500" spc="-10" dirty="0"/>
              <a:t> </a:t>
            </a:r>
            <a:r>
              <a:rPr lang="en-US" sz="1500" spc="-10" dirty="0" err="1"/>
              <a:t>bancaire</a:t>
            </a:r>
            <a:r>
              <a:rPr lang="en-US" sz="1500" spc="-10" dirty="0"/>
              <a:t>, </a:t>
            </a:r>
            <a:r>
              <a:rPr lang="en-US" sz="1500" spc="-10" dirty="0" err="1"/>
              <a:t>généralement</a:t>
            </a:r>
            <a:r>
              <a:rPr lang="en-US" sz="1500" spc="-10" dirty="0"/>
              <a:t> </a:t>
            </a:r>
            <a:r>
              <a:rPr lang="en-US" sz="1500" spc="-10" dirty="0" err="1"/>
              <a:t>domicilié</a:t>
            </a:r>
            <a:r>
              <a:rPr lang="en-US" sz="1500" spc="-10" dirty="0"/>
              <a:t> à </a:t>
            </a:r>
            <a:r>
              <a:rPr lang="en-US" sz="1500" spc="-10" dirty="0" err="1"/>
              <a:t>l’étranger</a:t>
            </a:r>
            <a:r>
              <a:rPr lang="en-US" sz="1500" spc="-10" dirty="0"/>
              <a:t>, </a:t>
            </a:r>
            <a:r>
              <a:rPr lang="en-US" sz="1500" spc="-10" dirty="0" err="1"/>
              <a:t>en</a:t>
            </a:r>
            <a:r>
              <a:rPr lang="en-US" sz="1500" spc="-10" dirty="0"/>
              <a:t> </a:t>
            </a:r>
            <a:r>
              <a:rPr lang="en-US" sz="1500" spc="-10" dirty="0" err="1"/>
              <a:t>vue</a:t>
            </a:r>
            <a:r>
              <a:rPr lang="en-US" sz="1500" spc="-10" dirty="0"/>
              <a:t> de la </a:t>
            </a:r>
            <a:r>
              <a:rPr lang="en-US" sz="1500" spc="-10" dirty="0" err="1"/>
              <a:t>réalisation</a:t>
            </a:r>
            <a:r>
              <a:rPr lang="en-US" sz="1500" spc="-10" dirty="0"/>
              <a:t> </a:t>
            </a:r>
            <a:r>
              <a:rPr lang="en-US" sz="1500" spc="-10" dirty="0" err="1"/>
              <a:t>d’une</a:t>
            </a:r>
            <a:r>
              <a:rPr lang="en-US" sz="1500" spc="-10" dirty="0"/>
              <a:t> </a:t>
            </a:r>
            <a:r>
              <a:rPr lang="en-US" sz="1500" spc="-10" dirty="0" err="1"/>
              <a:t>opération</a:t>
            </a:r>
            <a:r>
              <a:rPr lang="en-US" sz="1500" spc="-10" dirty="0"/>
              <a:t> </a:t>
            </a:r>
            <a:r>
              <a:rPr lang="en-US" sz="1500" spc="-10" dirty="0" err="1"/>
              <a:t>d’acquisition</a:t>
            </a:r>
            <a:r>
              <a:rPr lang="en-US" sz="1500" spc="-10" dirty="0"/>
              <a:t> </a:t>
            </a:r>
            <a:r>
              <a:rPr lang="en-US" sz="1500" spc="-10" dirty="0" err="1"/>
              <a:t>urgente</a:t>
            </a:r>
            <a:r>
              <a:rPr lang="en-US" sz="1500" spc="-10" dirty="0"/>
              <a:t> et </a:t>
            </a:r>
            <a:r>
              <a:rPr lang="en-US" sz="1500" spc="-10" dirty="0" err="1"/>
              <a:t>confidentielle</a:t>
            </a:r>
            <a:r>
              <a:rPr lang="en-US" sz="1500" spc="-10" dirty="0"/>
              <a:t>.</a:t>
            </a:r>
          </a:p>
        </p:txBody>
      </p:sp>
      <p:grpSp>
        <p:nvGrpSpPr>
          <p:cNvPr id="36" name="Group 35">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7" name="Oval 26">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7" name="Oval 36">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249155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E36C5-D64B-A693-07E6-E60D490E33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EB2E766-49F8-1540-4D4B-33081B0EA458}"/>
              </a:ext>
            </a:extLst>
          </p:cNvPr>
          <p:cNvSpPr>
            <a:spLocks noGrp="1"/>
          </p:cNvSpPr>
          <p:nvPr>
            <p:ph type="title"/>
          </p:nvPr>
        </p:nvSpPr>
        <p:spPr>
          <a:xfrm>
            <a:off x="175113" y="0"/>
            <a:ext cx="10058400" cy="1609344"/>
          </a:xfrm>
        </p:spPr>
        <p:txBody>
          <a:bodyPr/>
          <a:lstStyle/>
          <a:p>
            <a:r>
              <a:rPr lang="fr-FR" dirty="0"/>
              <a:t>Reconnaitre un mail de phishing</a:t>
            </a:r>
            <a:endParaRPr lang="en-US" dirty="0"/>
          </a:p>
        </p:txBody>
      </p:sp>
      <p:sp>
        <p:nvSpPr>
          <p:cNvPr id="34" name="Rectangle 33">
            <a:extLst>
              <a:ext uri="{FF2B5EF4-FFF2-40B4-BE49-F238E27FC236}">
                <a16:creationId xmlns:a16="http://schemas.microsoft.com/office/drawing/2014/main" id="{7B6E00BA-125F-4E47-CF8D-8306EA5063D1}"/>
              </a:ext>
            </a:extLst>
          </p:cNvPr>
          <p:cNvSpPr/>
          <p:nvPr>
            <p:custDataLst>
              <p:tags r:id="rId1"/>
            </p:custDataLst>
          </p:nvPr>
        </p:nvSpPr>
        <p:spPr>
          <a:xfrm>
            <a:off x="409158" y="2256137"/>
            <a:ext cx="7172325" cy="3556000"/>
          </a:xfrm>
          <a:prstGeom prst="rect">
            <a:avLst/>
          </a:prstGeom>
          <a:ln>
            <a:solidFill>
              <a:sysClr val="windowText" lastClr="000000"/>
            </a:solidFill>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De : « Support Technique </a:t>
            </a:r>
            <a:r>
              <a:rPr kumimoji="0" lang="fr-FR" sz="900" b="0" i="0" u="none" strike="noStrike" kern="0" cap="none" spc="0" normalizeH="0" baseline="0" noProof="0" dirty="0" err="1">
                <a:ln>
                  <a:noFill/>
                </a:ln>
                <a:solidFill>
                  <a:sysClr val="windowText" lastClr="000000"/>
                </a:solidFill>
                <a:effectLst/>
                <a:uLnTx/>
                <a:uFillTx/>
                <a:latin typeface="Rockwell" panose="02060603020205020403"/>
                <a:ea typeface="+mn-ea"/>
                <a:cs typeface="Arial" panose="020B0604020202020204" pitchFamily="34" charset="0"/>
              </a:rPr>
              <a:t>iXXX</a:t>
            </a: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&lt;support@email.com&gt;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Date : 11/03/2013 07:22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Pour : « YAPI Yapo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Objet : Annonce importante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Cher YAPI Yapo,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Nous sommes en train d'effectuer l'entretien de basse de données et mise à niveau de notre messagerie pour une meilleure performance. Aussi un virus DGTFX a été détecté dans vos dossiers. Votre compte de messagerie doit être mise à jour à nouveau et sécurisé DGTFX anti-virus Version 2013 pour prévenir les </a:t>
            </a:r>
            <a:r>
              <a:rPr kumimoji="0" lang="fr-FR" sz="900" b="0" i="0" u="none" strike="noStrike" kern="0" cap="none" spc="0" normalizeH="0" baseline="0" noProof="0" dirty="0" err="1">
                <a:ln>
                  <a:noFill/>
                </a:ln>
                <a:solidFill>
                  <a:sysClr val="windowText" lastClr="000000"/>
                </a:solidFill>
                <a:effectLst/>
                <a:uLnTx/>
                <a:uFillTx/>
                <a:latin typeface="Rockwell" panose="02060603020205020403"/>
                <a:ea typeface="+mn-ea"/>
                <a:cs typeface="Arial" panose="020B0604020202020204" pitchFamily="34" charset="0"/>
              </a:rPr>
              <a:t>domages</a:t>
            </a: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à notre messagerie </a:t>
            </a:r>
            <a:r>
              <a:rPr kumimoji="0" lang="fr-FR" sz="900" b="0" i="0" u="none" strike="noStrike" kern="0" cap="none" spc="0" normalizeH="0" baseline="0" noProof="0" dirty="0" err="1">
                <a:ln>
                  <a:noFill/>
                </a:ln>
                <a:solidFill>
                  <a:sysClr val="windowText" lastClr="000000"/>
                </a:solidFill>
                <a:effectLst/>
                <a:uLnTx/>
                <a:uFillTx/>
                <a:latin typeface="Rockwell" panose="02060603020205020403"/>
                <a:ea typeface="+mn-ea"/>
                <a:cs typeface="Arial" panose="020B0604020202020204" pitchFamily="34" charset="0"/>
              </a:rPr>
              <a:t>ellectronique</a:t>
            </a: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et vos fichiers importants.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Pour nous aider à confirmer et à protéger votre compte, remplissez les informations ci-dessous et de nous les renvoyer pour valider votre compte email.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Compte Nom d'utilisateur: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Mot de passe du compte: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Si vous ne le faîtes pas, nous serons obligé de suspendre votre compte de messagerie et de supprimer toute votre messagerie par mesure de précaution.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Cordialement,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Support Technique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0" i="0" u="none" strike="noStrike" kern="0" cap="none" spc="0" normalizeH="0" baseline="0" noProof="0" dirty="0">
                <a:ln>
                  <a:noFill/>
                </a:ln>
                <a:solidFill>
                  <a:sysClr val="windowText" lastClr="000000"/>
                </a:solidFill>
                <a:effectLst/>
                <a:uLnTx/>
                <a:uFillTx/>
                <a:latin typeface="Rockwell" panose="02060603020205020403"/>
                <a:ea typeface="+mn-ea"/>
                <a:cs typeface="Arial" panose="020B0604020202020204" pitchFamily="34" charset="0"/>
              </a:rPr>
              <a:t>Pour nous contacter : +225 07 02 33 99 76</a:t>
            </a:r>
          </a:p>
        </p:txBody>
      </p:sp>
      <p:sp>
        <p:nvSpPr>
          <p:cNvPr id="35" name="Rectangle 34">
            <a:extLst>
              <a:ext uri="{FF2B5EF4-FFF2-40B4-BE49-F238E27FC236}">
                <a16:creationId xmlns:a16="http://schemas.microsoft.com/office/drawing/2014/main" id="{7E4133AC-2B1A-C2D0-11B4-EE18378E39DF}"/>
              </a:ext>
            </a:extLst>
          </p:cNvPr>
          <p:cNvSpPr/>
          <p:nvPr>
            <p:custDataLst>
              <p:tags r:id="rId2"/>
            </p:custDataLst>
          </p:nvPr>
        </p:nvSpPr>
        <p:spPr>
          <a:xfrm>
            <a:off x="2449095" y="2282332"/>
            <a:ext cx="677863" cy="168275"/>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EC7E636F-A68D-9B96-9DF4-5FE379FA5A09}"/>
              </a:ext>
            </a:extLst>
          </p:cNvPr>
          <p:cNvSpPr/>
          <p:nvPr>
            <p:custDataLst>
              <p:tags r:id="rId3"/>
            </p:custDataLst>
          </p:nvPr>
        </p:nvSpPr>
        <p:spPr>
          <a:xfrm>
            <a:off x="7830721" y="1789412"/>
            <a:ext cx="265112" cy="198438"/>
          </a:xfrm>
          <a:prstGeom prst="rect">
            <a:avLst/>
          </a:prstGeom>
          <a:solidFill>
            <a:schemeClr val="bg2"/>
          </a:solidFill>
          <a:ln w="19050" cap="flat" cmpd="sng" algn="ctr">
            <a:solidFill>
              <a:schemeClr val="accent5">
                <a:lumMod val="75000"/>
              </a:schemeClr>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a:ln>
                  <a:noFill/>
                </a:ln>
                <a:solidFill>
                  <a:srgbClr val="455F51"/>
                </a:solidFill>
                <a:effectLst/>
                <a:uLnTx/>
                <a:uFillTx/>
                <a:latin typeface="Rockwell" panose="02060603020205020403"/>
                <a:ea typeface="+mn-ea"/>
                <a:cs typeface="Poppins" panose="00000500000000000000" pitchFamily="2" charset="0"/>
              </a:rPr>
              <a:t>1</a:t>
            </a:r>
          </a:p>
        </p:txBody>
      </p:sp>
      <p:sp>
        <p:nvSpPr>
          <p:cNvPr id="37" name="Rectangle 36">
            <a:extLst>
              <a:ext uri="{FF2B5EF4-FFF2-40B4-BE49-F238E27FC236}">
                <a16:creationId xmlns:a16="http://schemas.microsoft.com/office/drawing/2014/main" id="{64B50C35-AC96-3FD4-7438-0C02A2037A71}"/>
              </a:ext>
            </a:extLst>
          </p:cNvPr>
          <p:cNvSpPr/>
          <p:nvPr>
            <p:custDataLst>
              <p:tags r:id="rId4"/>
            </p:custDataLst>
          </p:nvPr>
        </p:nvSpPr>
        <p:spPr>
          <a:xfrm>
            <a:off x="8095833" y="1749086"/>
            <a:ext cx="3811032" cy="2539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a:ln>
                  <a:noFill/>
                </a:ln>
                <a:solidFill>
                  <a:srgbClr val="029676">
                    <a:lumMod val="75000"/>
                  </a:srgbClr>
                </a:solidFill>
                <a:effectLst/>
                <a:uLnTx/>
                <a:uFillTx/>
                <a:latin typeface="Rockwell" panose="02060603020205020403"/>
                <a:ea typeface="+mn-ea"/>
                <a:cs typeface="Poppins" panose="00000500000000000000" pitchFamily="2" charset="0"/>
              </a:rPr>
              <a:t>Un expéditeur qui utilise une adresse email publique</a:t>
            </a:r>
          </a:p>
        </p:txBody>
      </p:sp>
      <p:cxnSp>
        <p:nvCxnSpPr>
          <p:cNvPr id="38" name="Connecteur en angle 46">
            <a:extLst>
              <a:ext uri="{FF2B5EF4-FFF2-40B4-BE49-F238E27FC236}">
                <a16:creationId xmlns:a16="http://schemas.microsoft.com/office/drawing/2014/main" id="{22928A12-2CCA-8613-466A-56FA8849F40C}"/>
              </a:ext>
            </a:extLst>
          </p:cNvPr>
          <p:cNvCxnSpPr>
            <a:cxnSpLocks noChangeShapeType="1"/>
            <a:stCxn id="36" idx="1"/>
            <a:endCxn id="35" idx="0"/>
          </p:cNvCxnSpPr>
          <p:nvPr>
            <p:custDataLst>
              <p:tags r:id="rId5"/>
            </p:custDataLst>
          </p:nvPr>
        </p:nvCxnSpPr>
        <p:spPr bwMode="auto">
          <a:xfrm rot="10800000" flipV="1">
            <a:off x="2788027" y="1888630"/>
            <a:ext cx="5042694" cy="393701"/>
          </a:xfrm>
          <a:prstGeom prst="bentConnector2">
            <a:avLst/>
          </a:prstGeom>
          <a:noFill/>
          <a:ln w="19050" algn="ctr">
            <a:solidFill>
              <a:srgbClr val="835E5E"/>
            </a:solidFill>
            <a:miter lim="800000"/>
            <a:headEnd/>
            <a:tailEnd type="arrow" w="med" len="med"/>
          </a:ln>
          <a:extLst>
            <a:ext uri="{909E8E84-426E-40DD-AFC4-6F175D3DCCD1}">
              <a14:hiddenFill xmlns:a14="http://schemas.microsoft.com/office/drawing/2010/main">
                <a:noFill/>
              </a14:hiddenFill>
            </a:ext>
          </a:extLst>
        </p:spPr>
      </p:cxnSp>
      <p:sp>
        <p:nvSpPr>
          <p:cNvPr id="39" name="Rectangle 38">
            <a:extLst>
              <a:ext uri="{FF2B5EF4-FFF2-40B4-BE49-F238E27FC236}">
                <a16:creationId xmlns:a16="http://schemas.microsoft.com/office/drawing/2014/main" id="{53D78302-5B63-6CE4-B40F-D0FFA4CCB997}"/>
              </a:ext>
            </a:extLst>
          </p:cNvPr>
          <p:cNvSpPr/>
          <p:nvPr>
            <p:custDataLst>
              <p:tags r:id="rId6"/>
            </p:custDataLst>
          </p:nvPr>
        </p:nvSpPr>
        <p:spPr>
          <a:xfrm>
            <a:off x="2734845" y="3365802"/>
            <a:ext cx="611187" cy="161925"/>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63AC82A1-54D9-80B0-7085-B70F9AD54C95}"/>
              </a:ext>
            </a:extLst>
          </p:cNvPr>
          <p:cNvSpPr/>
          <p:nvPr>
            <p:custDataLst>
              <p:tags r:id="rId7"/>
            </p:custDataLst>
          </p:nvPr>
        </p:nvSpPr>
        <p:spPr>
          <a:xfrm>
            <a:off x="1171158" y="3676952"/>
            <a:ext cx="639763" cy="160337"/>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DEF0F803-7DE2-C43B-089C-A1CFB92A2435}"/>
              </a:ext>
            </a:extLst>
          </p:cNvPr>
          <p:cNvSpPr/>
          <p:nvPr>
            <p:custDataLst>
              <p:tags r:id="rId8"/>
            </p:custDataLst>
          </p:nvPr>
        </p:nvSpPr>
        <p:spPr>
          <a:xfrm>
            <a:off x="7830721" y="3138787"/>
            <a:ext cx="265112" cy="198438"/>
          </a:xfrm>
          <a:prstGeom prst="rect">
            <a:avLst/>
          </a:prstGeom>
          <a:solidFill>
            <a:schemeClr val="bg2"/>
          </a:solidFill>
          <a:ln w="19050" cap="flat" cmpd="sng" algn="ctr">
            <a:solidFill>
              <a:schemeClr val="accent5">
                <a:lumMod val="75000"/>
              </a:schemeClr>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455F51"/>
                </a:solidFill>
                <a:effectLst/>
                <a:uLnTx/>
                <a:uFillTx/>
                <a:latin typeface="Rockwell" panose="02060603020205020403"/>
                <a:ea typeface="+mn-ea"/>
                <a:cs typeface="Poppins" panose="00000500000000000000" pitchFamily="2" charset="0"/>
              </a:rPr>
              <a:t>3</a:t>
            </a:r>
          </a:p>
        </p:txBody>
      </p:sp>
      <p:sp>
        <p:nvSpPr>
          <p:cNvPr id="42" name="Rectangle 41">
            <a:extLst>
              <a:ext uri="{FF2B5EF4-FFF2-40B4-BE49-F238E27FC236}">
                <a16:creationId xmlns:a16="http://schemas.microsoft.com/office/drawing/2014/main" id="{D07073FA-270D-7FF9-2AEA-851F98E42FD6}"/>
              </a:ext>
            </a:extLst>
          </p:cNvPr>
          <p:cNvSpPr/>
          <p:nvPr>
            <p:custDataLst>
              <p:tags r:id="rId9"/>
            </p:custDataLst>
          </p:nvPr>
        </p:nvSpPr>
        <p:spPr>
          <a:xfrm>
            <a:off x="8083132" y="3121327"/>
            <a:ext cx="3195638" cy="26193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29676">
                    <a:lumMod val="75000"/>
                  </a:srgbClr>
                </a:solidFill>
                <a:effectLst/>
                <a:uLnTx/>
                <a:uFillTx/>
                <a:latin typeface="Rockwell" panose="02060603020205020403"/>
                <a:ea typeface="+mn-ea"/>
                <a:cs typeface="Poppins" panose="00000500000000000000" pitchFamily="2" charset="0"/>
              </a:rPr>
              <a:t>Fautes d’orthographe</a:t>
            </a:r>
          </a:p>
        </p:txBody>
      </p:sp>
      <p:cxnSp>
        <p:nvCxnSpPr>
          <p:cNvPr id="43" name="Connecteur en angle 51">
            <a:extLst>
              <a:ext uri="{FF2B5EF4-FFF2-40B4-BE49-F238E27FC236}">
                <a16:creationId xmlns:a16="http://schemas.microsoft.com/office/drawing/2014/main" id="{3D5786D1-D38B-AB7B-EDD8-1B077049BFC5}"/>
              </a:ext>
            </a:extLst>
          </p:cNvPr>
          <p:cNvCxnSpPr>
            <a:cxnSpLocks noChangeShapeType="1"/>
            <a:stCxn id="41" idx="1"/>
            <a:endCxn id="39" idx="0"/>
          </p:cNvCxnSpPr>
          <p:nvPr>
            <p:custDataLst>
              <p:tags r:id="rId10"/>
            </p:custDataLst>
          </p:nvPr>
        </p:nvCxnSpPr>
        <p:spPr bwMode="auto">
          <a:xfrm rot="10800000" flipV="1">
            <a:off x="3039646" y="3238800"/>
            <a:ext cx="4791075" cy="127000"/>
          </a:xfrm>
          <a:prstGeom prst="bentConnector2">
            <a:avLst/>
          </a:prstGeom>
          <a:noFill/>
          <a:ln w="19050" algn="ctr">
            <a:solidFill>
              <a:srgbClr val="835E5E"/>
            </a:solidFill>
            <a:miter lim="800000"/>
            <a:headEnd/>
            <a:tailEnd type="arrow" w="med" len="med"/>
          </a:ln>
          <a:extLst>
            <a:ext uri="{909E8E84-426E-40DD-AFC4-6F175D3DCCD1}">
              <a14:hiddenFill xmlns:a14="http://schemas.microsoft.com/office/drawing/2010/main">
                <a:noFill/>
              </a14:hiddenFill>
            </a:ext>
          </a:extLst>
        </p:spPr>
      </p:cxnSp>
      <p:cxnSp>
        <p:nvCxnSpPr>
          <p:cNvPr id="44" name="Connecteur en angle 52">
            <a:extLst>
              <a:ext uri="{FF2B5EF4-FFF2-40B4-BE49-F238E27FC236}">
                <a16:creationId xmlns:a16="http://schemas.microsoft.com/office/drawing/2014/main" id="{4FF35584-7763-942A-D183-6F24E6FC7870}"/>
              </a:ext>
            </a:extLst>
          </p:cNvPr>
          <p:cNvCxnSpPr>
            <a:cxnSpLocks noChangeShapeType="1"/>
            <a:stCxn id="41" idx="1"/>
            <a:endCxn id="40" idx="0"/>
          </p:cNvCxnSpPr>
          <p:nvPr>
            <p:custDataLst>
              <p:tags r:id="rId11"/>
            </p:custDataLst>
          </p:nvPr>
        </p:nvCxnSpPr>
        <p:spPr bwMode="auto">
          <a:xfrm rot="10800000" flipV="1">
            <a:off x="1490245" y="3238800"/>
            <a:ext cx="6340475" cy="438150"/>
          </a:xfrm>
          <a:prstGeom prst="bentConnector2">
            <a:avLst/>
          </a:prstGeom>
          <a:noFill/>
          <a:ln w="19050" algn="ctr">
            <a:solidFill>
              <a:srgbClr val="835E5E"/>
            </a:solidFill>
            <a:miter lim="800000"/>
            <a:headEnd/>
            <a:tailEnd type="arrow" w="med" len="med"/>
          </a:ln>
          <a:extLst>
            <a:ext uri="{909E8E84-426E-40DD-AFC4-6F175D3DCCD1}">
              <a14:hiddenFill xmlns:a14="http://schemas.microsoft.com/office/drawing/2010/main">
                <a:noFill/>
              </a14:hiddenFill>
            </a:ext>
          </a:extLst>
        </p:spPr>
      </p:cxnSp>
      <p:sp>
        <p:nvSpPr>
          <p:cNvPr id="45" name="Rectangle 44">
            <a:extLst>
              <a:ext uri="{FF2B5EF4-FFF2-40B4-BE49-F238E27FC236}">
                <a16:creationId xmlns:a16="http://schemas.microsoft.com/office/drawing/2014/main" id="{21B21A80-9827-747F-010B-5FC5C8B077C8}"/>
              </a:ext>
            </a:extLst>
          </p:cNvPr>
          <p:cNvSpPr/>
          <p:nvPr>
            <p:custDataLst>
              <p:tags r:id="rId12"/>
            </p:custDataLst>
          </p:nvPr>
        </p:nvSpPr>
        <p:spPr>
          <a:xfrm>
            <a:off x="7830721" y="4423075"/>
            <a:ext cx="265112" cy="196850"/>
          </a:xfrm>
          <a:prstGeom prst="rect">
            <a:avLst/>
          </a:prstGeom>
          <a:solidFill>
            <a:schemeClr val="bg2"/>
          </a:solidFill>
          <a:ln w="19050" cap="flat" cmpd="sng" algn="ctr">
            <a:solidFill>
              <a:schemeClr val="accent5">
                <a:lumMod val="75000"/>
              </a:schemeClr>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455F51"/>
                </a:solidFill>
                <a:effectLst/>
                <a:uLnTx/>
                <a:uFillTx/>
                <a:latin typeface="Rockwell" panose="02060603020205020403"/>
                <a:ea typeface="+mn-ea"/>
                <a:cs typeface="Poppins" panose="00000500000000000000" pitchFamily="2" charset="0"/>
              </a:rPr>
              <a:t>4</a:t>
            </a:r>
          </a:p>
        </p:txBody>
      </p:sp>
      <p:sp>
        <p:nvSpPr>
          <p:cNvPr id="46" name="Rectangle 45">
            <a:extLst>
              <a:ext uri="{FF2B5EF4-FFF2-40B4-BE49-F238E27FC236}">
                <a16:creationId xmlns:a16="http://schemas.microsoft.com/office/drawing/2014/main" id="{83A901BB-ED5E-BEF8-DFCD-0FC4DEFB400D}"/>
              </a:ext>
            </a:extLst>
          </p:cNvPr>
          <p:cNvSpPr/>
          <p:nvPr>
            <p:custDataLst>
              <p:tags r:id="rId13"/>
            </p:custDataLst>
          </p:nvPr>
        </p:nvSpPr>
        <p:spPr>
          <a:xfrm>
            <a:off x="8095833" y="4404070"/>
            <a:ext cx="3686516" cy="2539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29676">
                    <a:lumMod val="75000"/>
                  </a:srgbClr>
                </a:solidFill>
                <a:effectLst/>
                <a:uLnTx/>
                <a:uFillTx/>
                <a:latin typeface="Rockwell" panose="02060603020205020403"/>
                <a:ea typeface="+mn-ea"/>
                <a:cs typeface="Poppins" panose="00000500000000000000" pitchFamily="2" charset="0"/>
              </a:rPr>
              <a:t>Demande d’informations confidentielles par courriel</a:t>
            </a:r>
          </a:p>
        </p:txBody>
      </p:sp>
      <p:sp>
        <p:nvSpPr>
          <p:cNvPr id="47" name="Rectangle 46">
            <a:extLst>
              <a:ext uri="{FF2B5EF4-FFF2-40B4-BE49-F238E27FC236}">
                <a16:creationId xmlns:a16="http://schemas.microsoft.com/office/drawing/2014/main" id="{98CE0767-177F-FBDF-3ED7-958F99BE95BF}"/>
              </a:ext>
            </a:extLst>
          </p:cNvPr>
          <p:cNvSpPr/>
          <p:nvPr>
            <p:custDataLst>
              <p:tags r:id="rId14"/>
            </p:custDataLst>
          </p:nvPr>
        </p:nvSpPr>
        <p:spPr>
          <a:xfrm>
            <a:off x="283746" y="4338937"/>
            <a:ext cx="1878012" cy="336550"/>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cxnSp>
        <p:nvCxnSpPr>
          <p:cNvPr id="48" name="Connecteur droit avec flèche 56">
            <a:extLst>
              <a:ext uri="{FF2B5EF4-FFF2-40B4-BE49-F238E27FC236}">
                <a16:creationId xmlns:a16="http://schemas.microsoft.com/office/drawing/2014/main" id="{E8DA607E-33F2-5BF2-CE88-ECB6178303EE}"/>
              </a:ext>
            </a:extLst>
          </p:cNvPr>
          <p:cNvCxnSpPr>
            <a:cxnSpLocks noChangeShapeType="1"/>
            <a:stCxn id="45" idx="1"/>
            <a:endCxn id="47" idx="3"/>
          </p:cNvCxnSpPr>
          <p:nvPr>
            <p:custDataLst>
              <p:tags r:id="rId15"/>
            </p:custDataLst>
          </p:nvPr>
        </p:nvCxnSpPr>
        <p:spPr bwMode="auto">
          <a:xfrm flipH="1" flipV="1">
            <a:off x="2161758" y="4507212"/>
            <a:ext cx="5668963" cy="14288"/>
          </a:xfrm>
          <a:prstGeom prst="straightConnector1">
            <a:avLst/>
          </a:prstGeom>
          <a:noFill/>
          <a:ln w="19050" algn="ctr">
            <a:solidFill>
              <a:srgbClr val="835E5E"/>
            </a:solidFill>
            <a:round/>
            <a:headEnd/>
            <a:tailEnd type="arrow" w="med" len="med"/>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69BE41CA-7A00-D02A-F346-E5D2A712767C}"/>
              </a:ext>
            </a:extLst>
          </p:cNvPr>
          <p:cNvSpPr/>
          <p:nvPr>
            <p:custDataLst>
              <p:tags r:id="rId16"/>
            </p:custDataLst>
          </p:nvPr>
        </p:nvSpPr>
        <p:spPr>
          <a:xfrm>
            <a:off x="1380707" y="4751687"/>
            <a:ext cx="5367338" cy="198438"/>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CB818B2C-D4E1-41DF-9DB1-CE96AC0577BA}"/>
              </a:ext>
            </a:extLst>
          </p:cNvPr>
          <p:cNvSpPr/>
          <p:nvPr>
            <p:custDataLst>
              <p:tags r:id="rId17"/>
            </p:custDataLst>
          </p:nvPr>
        </p:nvSpPr>
        <p:spPr>
          <a:xfrm>
            <a:off x="7819607" y="5010452"/>
            <a:ext cx="263525" cy="198437"/>
          </a:xfrm>
          <a:prstGeom prst="rect">
            <a:avLst/>
          </a:prstGeom>
          <a:solidFill>
            <a:schemeClr val="bg2"/>
          </a:solidFill>
          <a:ln w="19050" cap="flat" cmpd="sng" algn="ctr">
            <a:solidFill>
              <a:schemeClr val="accent5">
                <a:lumMod val="75000"/>
              </a:schemeClr>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455F51"/>
                </a:solidFill>
                <a:effectLst/>
                <a:uLnTx/>
                <a:uFillTx/>
                <a:latin typeface="Rockwell" panose="02060603020205020403"/>
                <a:ea typeface="+mn-ea"/>
                <a:cs typeface="Poppins" panose="00000500000000000000" pitchFamily="2" charset="0"/>
              </a:rPr>
              <a:t>5</a:t>
            </a:r>
          </a:p>
        </p:txBody>
      </p:sp>
      <p:sp>
        <p:nvSpPr>
          <p:cNvPr id="51" name="Rectangle 50">
            <a:extLst>
              <a:ext uri="{FF2B5EF4-FFF2-40B4-BE49-F238E27FC236}">
                <a16:creationId xmlns:a16="http://schemas.microsoft.com/office/drawing/2014/main" id="{079D414D-4C4E-B438-B2B4-82AF6E6F7806}"/>
              </a:ext>
            </a:extLst>
          </p:cNvPr>
          <p:cNvSpPr/>
          <p:nvPr>
            <p:custDataLst>
              <p:tags r:id="rId18"/>
            </p:custDataLst>
          </p:nvPr>
        </p:nvSpPr>
        <p:spPr>
          <a:xfrm>
            <a:off x="8112194" y="4892976"/>
            <a:ext cx="2955925" cy="43180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29676">
                    <a:lumMod val="75000"/>
                  </a:srgbClr>
                </a:solidFill>
                <a:effectLst/>
                <a:uLnTx/>
                <a:uFillTx/>
                <a:latin typeface="Rockwell" panose="02060603020205020403"/>
                <a:ea typeface="+mn-ea"/>
                <a:cs typeface="Poppins" panose="00000500000000000000" pitchFamily="2" charset="0"/>
              </a:rPr>
              <a:t>Menaces ou contraintes qui créent un sentiment d’urgence</a:t>
            </a:r>
          </a:p>
        </p:txBody>
      </p:sp>
      <p:cxnSp>
        <p:nvCxnSpPr>
          <p:cNvPr id="52" name="Connecteur en angle 60">
            <a:extLst>
              <a:ext uri="{FF2B5EF4-FFF2-40B4-BE49-F238E27FC236}">
                <a16:creationId xmlns:a16="http://schemas.microsoft.com/office/drawing/2014/main" id="{B0784515-F80E-433F-F666-71D3CCDFF636}"/>
              </a:ext>
            </a:extLst>
          </p:cNvPr>
          <p:cNvCxnSpPr>
            <a:cxnSpLocks noChangeShapeType="1"/>
            <a:stCxn id="50" idx="1"/>
          </p:cNvCxnSpPr>
          <p:nvPr>
            <p:custDataLst>
              <p:tags r:id="rId19"/>
            </p:custDataLst>
          </p:nvPr>
        </p:nvCxnSpPr>
        <p:spPr bwMode="auto">
          <a:xfrm rot="10800000">
            <a:off x="4063583" y="4827887"/>
            <a:ext cx="3756025" cy="280988"/>
          </a:xfrm>
          <a:prstGeom prst="bentConnector2">
            <a:avLst/>
          </a:prstGeom>
          <a:noFill/>
          <a:ln w="19050" algn="ctr">
            <a:solidFill>
              <a:srgbClr val="835E5E"/>
            </a:solidFill>
            <a:miter lim="800000"/>
            <a:headEnd/>
            <a:tailEnd type="arrow" w="med" len="med"/>
          </a:ln>
          <a:extLst>
            <a:ext uri="{909E8E84-426E-40DD-AFC4-6F175D3DCCD1}">
              <a14:hiddenFill xmlns:a14="http://schemas.microsoft.com/office/drawing/2010/main">
                <a:noFill/>
              </a14:hiddenFill>
            </a:ext>
          </a:extLst>
        </p:spPr>
      </p:cxnSp>
      <p:pic>
        <p:nvPicPr>
          <p:cNvPr id="53" name="Picture 2">
            <a:extLst>
              <a:ext uri="{FF2B5EF4-FFF2-40B4-BE49-F238E27FC236}">
                <a16:creationId xmlns:a16="http://schemas.microsoft.com/office/drawing/2014/main" id="{0EE87F7C-04E7-F8DC-57D6-513E345818F2}"/>
              </a:ext>
            </a:extLst>
          </p:cNvPr>
          <p:cNvPicPr>
            <a:picLocks noChangeAspect="1" noChangeArrowheads="1"/>
          </p:cNvPicPr>
          <p:nvPr>
            <p:custDataLst>
              <p:tags r:id="rId20"/>
            </p:custDataLst>
          </p:nvPr>
        </p:nvPicPr>
        <p:blipFill>
          <a:blip r:embed="rId31">
            <a:extLst>
              <a:ext uri="{28A0092B-C50C-407E-A947-70E740481C1C}">
                <a14:useLocalDpi xmlns:a14="http://schemas.microsoft.com/office/drawing/2010/main" val="0"/>
              </a:ext>
            </a:extLst>
          </a:blip>
          <a:srcRect/>
          <a:stretch>
            <a:fillRect/>
          </a:stretch>
        </p:blipFill>
        <p:spPr bwMode="auto">
          <a:xfrm>
            <a:off x="6001920" y="2570462"/>
            <a:ext cx="228600"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a:extLst>
              <a:ext uri="{FF2B5EF4-FFF2-40B4-BE49-F238E27FC236}">
                <a16:creationId xmlns:a16="http://schemas.microsoft.com/office/drawing/2014/main" id="{D99E6C3C-D977-21D1-1910-B64FC374E1C7}"/>
              </a:ext>
            </a:extLst>
          </p:cNvPr>
          <p:cNvSpPr/>
          <p:nvPr>
            <p:custDataLst>
              <p:tags r:id="rId21"/>
            </p:custDataLst>
          </p:nvPr>
        </p:nvSpPr>
        <p:spPr>
          <a:xfrm>
            <a:off x="6128920" y="2570462"/>
            <a:ext cx="873125" cy="230188"/>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a:ln>
                  <a:noFill/>
                </a:ln>
                <a:solidFill>
                  <a:sysClr val="windowText" lastClr="000000"/>
                </a:solidFill>
                <a:effectLst/>
                <a:uLnTx/>
                <a:uFillTx/>
                <a:latin typeface="Rockwell" panose="02060603020205020403"/>
                <a:ea typeface="+mn-ea"/>
                <a:cs typeface="Arial" panose="020B0604020202020204" pitchFamily="34" charset="0"/>
              </a:rPr>
              <a:t>Procedure.pdf</a:t>
            </a:r>
          </a:p>
        </p:txBody>
      </p:sp>
      <p:sp>
        <p:nvSpPr>
          <p:cNvPr id="55" name="Rectangle 54">
            <a:extLst>
              <a:ext uri="{FF2B5EF4-FFF2-40B4-BE49-F238E27FC236}">
                <a16:creationId xmlns:a16="http://schemas.microsoft.com/office/drawing/2014/main" id="{5BF7D643-0B7F-1D93-496F-5F15CCCEC422}"/>
              </a:ext>
            </a:extLst>
          </p:cNvPr>
          <p:cNvSpPr/>
          <p:nvPr>
            <p:custDataLst>
              <p:tags r:id="rId22"/>
            </p:custDataLst>
          </p:nvPr>
        </p:nvSpPr>
        <p:spPr>
          <a:xfrm>
            <a:off x="5941596" y="2537127"/>
            <a:ext cx="1476375" cy="242887"/>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7147B3C1-83EA-4751-0B9F-C8A66B8A7988}"/>
              </a:ext>
            </a:extLst>
          </p:cNvPr>
          <p:cNvSpPr/>
          <p:nvPr>
            <p:custDataLst>
              <p:tags r:id="rId23"/>
            </p:custDataLst>
          </p:nvPr>
        </p:nvSpPr>
        <p:spPr>
          <a:xfrm>
            <a:off x="7830721" y="2254550"/>
            <a:ext cx="265112" cy="196850"/>
          </a:xfrm>
          <a:prstGeom prst="rect">
            <a:avLst/>
          </a:prstGeom>
          <a:solidFill>
            <a:schemeClr val="bg2"/>
          </a:solidFill>
          <a:ln w="19050" cap="flat" cmpd="sng" algn="ctr">
            <a:solidFill>
              <a:schemeClr val="accent5">
                <a:lumMod val="75000"/>
              </a:schemeClr>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455F51"/>
                </a:solidFill>
                <a:effectLst/>
                <a:uLnTx/>
                <a:uFillTx/>
                <a:latin typeface="Rockwell" panose="02060603020205020403"/>
                <a:ea typeface="+mn-ea"/>
                <a:cs typeface="Poppins" panose="00000500000000000000" pitchFamily="2" charset="0"/>
              </a:rPr>
              <a:t>2</a:t>
            </a:r>
          </a:p>
        </p:txBody>
      </p:sp>
      <p:sp>
        <p:nvSpPr>
          <p:cNvPr id="57" name="Rectangle 56">
            <a:extLst>
              <a:ext uri="{FF2B5EF4-FFF2-40B4-BE49-F238E27FC236}">
                <a16:creationId xmlns:a16="http://schemas.microsoft.com/office/drawing/2014/main" id="{D616E0AB-A78F-74B9-847E-FBDFB89821A9}"/>
              </a:ext>
            </a:extLst>
          </p:cNvPr>
          <p:cNvSpPr/>
          <p:nvPr>
            <p:custDataLst>
              <p:tags r:id="rId24"/>
            </p:custDataLst>
          </p:nvPr>
        </p:nvSpPr>
        <p:spPr>
          <a:xfrm>
            <a:off x="8083133" y="2235502"/>
            <a:ext cx="3506788" cy="26193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29676">
                    <a:lumMod val="75000"/>
                  </a:srgbClr>
                </a:solidFill>
                <a:effectLst/>
                <a:uLnTx/>
                <a:uFillTx/>
                <a:latin typeface="Rockwell" panose="02060603020205020403"/>
                <a:ea typeface="+mn-ea"/>
                <a:cs typeface="Poppins" panose="00000500000000000000" pitchFamily="2" charset="0"/>
              </a:rPr>
              <a:t>Fichier joint non sollicité</a:t>
            </a:r>
          </a:p>
        </p:txBody>
      </p:sp>
      <p:cxnSp>
        <p:nvCxnSpPr>
          <p:cNvPr id="58" name="Connecteur en angle 66">
            <a:extLst>
              <a:ext uri="{FF2B5EF4-FFF2-40B4-BE49-F238E27FC236}">
                <a16:creationId xmlns:a16="http://schemas.microsoft.com/office/drawing/2014/main" id="{5ED5CBBC-F6D3-329E-8B10-918427BA7E41}"/>
              </a:ext>
            </a:extLst>
          </p:cNvPr>
          <p:cNvCxnSpPr>
            <a:cxnSpLocks noChangeShapeType="1"/>
            <a:stCxn id="56" idx="1"/>
            <a:endCxn id="55" idx="0"/>
          </p:cNvCxnSpPr>
          <p:nvPr>
            <p:custDataLst>
              <p:tags r:id="rId25"/>
            </p:custDataLst>
          </p:nvPr>
        </p:nvCxnSpPr>
        <p:spPr bwMode="auto">
          <a:xfrm rot="10800000" flipV="1">
            <a:off x="6679782" y="2352975"/>
            <a:ext cx="1150938" cy="184150"/>
          </a:xfrm>
          <a:prstGeom prst="bentConnector2">
            <a:avLst/>
          </a:prstGeom>
          <a:noFill/>
          <a:ln w="19050" algn="ctr">
            <a:solidFill>
              <a:srgbClr val="835E5E"/>
            </a:solidFill>
            <a:miter lim="800000"/>
            <a:headEnd/>
            <a:tailEnd type="arrow" w="med" len="med"/>
          </a:ln>
          <a:extLst>
            <a:ext uri="{909E8E84-426E-40DD-AFC4-6F175D3DCCD1}">
              <a14:hiddenFill xmlns:a14="http://schemas.microsoft.com/office/drawing/2010/main">
                <a:noFill/>
              </a14:hiddenFill>
            </a:ext>
          </a:extLst>
        </p:spPr>
      </p:cxnSp>
      <p:sp>
        <p:nvSpPr>
          <p:cNvPr id="59" name="Rectangle 58">
            <a:extLst>
              <a:ext uri="{FF2B5EF4-FFF2-40B4-BE49-F238E27FC236}">
                <a16:creationId xmlns:a16="http://schemas.microsoft.com/office/drawing/2014/main" id="{530CF6DE-F44A-83A4-44CD-5644D33A3058}"/>
              </a:ext>
            </a:extLst>
          </p:cNvPr>
          <p:cNvSpPr/>
          <p:nvPr>
            <p:custDataLst>
              <p:tags r:id="rId26"/>
            </p:custDataLst>
          </p:nvPr>
        </p:nvSpPr>
        <p:spPr>
          <a:xfrm>
            <a:off x="1314050" y="5570837"/>
            <a:ext cx="1285875" cy="198437"/>
          </a:xfrm>
          <a:prstGeom prst="rect">
            <a:avLst/>
          </a:prstGeom>
          <a:solidFill>
            <a:srgbClr val="FFFF00">
              <a:alpha val="37000"/>
            </a:srgbClr>
          </a:solidFill>
          <a:ln w="9525" cap="flat" cmpd="sng" algn="ctr">
            <a:noFill/>
            <a:prstDash val="solid"/>
          </a:ln>
          <a:effectLst>
            <a:outerShdw blurRad="65500" dist="38100" dir="5400000" rotWithShape="0">
              <a:srgbClr val="000000">
                <a:alpha val="40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E9FADCAA-AE3C-337C-42C9-F7385231BBCF}"/>
              </a:ext>
            </a:extLst>
          </p:cNvPr>
          <p:cNvSpPr/>
          <p:nvPr>
            <p:custDataLst>
              <p:tags r:id="rId27"/>
            </p:custDataLst>
          </p:nvPr>
        </p:nvSpPr>
        <p:spPr>
          <a:xfrm>
            <a:off x="7819607" y="5570837"/>
            <a:ext cx="263525" cy="198438"/>
          </a:xfrm>
          <a:prstGeom prst="rect">
            <a:avLst/>
          </a:prstGeom>
          <a:solidFill>
            <a:schemeClr val="bg2"/>
          </a:solidFill>
          <a:ln w="19050" cap="flat" cmpd="sng" algn="ctr">
            <a:solidFill>
              <a:schemeClr val="accent5">
                <a:lumMod val="75000"/>
              </a:schemeClr>
            </a:solidFill>
            <a:prstDash val="solid"/>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a:ln>
                  <a:noFill/>
                </a:ln>
                <a:solidFill>
                  <a:srgbClr val="455F51"/>
                </a:solidFill>
                <a:effectLst/>
                <a:uLnTx/>
                <a:uFillTx/>
                <a:latin typeface="Rockwell" panose="02060603020205020403"/>
                <a:ea typeface="+mn-ea"/>
                <a:cs typeface="Poppins" panose="00000500000000000000" pitchFamily="2" charset="0"/>
              </a:rPr>
              <a:t>6</a:t>
            </a:r>
          </a:p>
        </p:txBody>
      </p:sp>
      <p:sp>
        <p:nvSpPr>
          <p:cNvPr id="61" name="Rectangle 60">
            <a:extLst>
              <a:ext uri="{FF2B5EF4-FFF2-40B4-BE49-F238E27FC236}">
                <a16:creationId xmlns:a16="http://schemas.microsoft.com/office/drawing/2014/main" id="{CF7032B0-0BD3-EC10-0091-EA20A722C906}"/>
              </a:ext>
            </a:extLst>
          </p:cNvPr>
          <p:cNvSpPr/>
          <p:nvPr>
            <p:custDataLst>
              <p:tags r:id="rId28"/>
            </p:custDataLst>
          </p:nvPr>
        </p:nvSpPr>
        <p:spPr>
          <a:xfrm>
            <a:off x="8112194" y="5454949"/>
            <a:ext cx="3197225" cy="43021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a:ln>
                  <a:noFill/>
                </a:ln>
                <a:solidFill>
                  <a:srgbClr val="029676">
                    <a:lumMod val="75000"/>
                  </a:srgbClr>
                </a:solidFill>
                <a:effectLst/>
                <a:uLnTx/>
                <a:uFillTx/>
                <a:latin typeface="Rockwell" panose="02060603020205020403"/>
                <a:ea typeface="+mn-ea"/>
                <a:cs typeface="Poppins" panose="00000500000000000000" pitchFamily="2" charset="0"/>
              </a:rPr>
              <a:t>Numéro de contact qui ne correspond pas au numéro habituel</a:t>
            </a:r>
          </a:p>
        </p:txBody>
      </p:sp>
      <p:cxnSp>
        <p:nvCxnSpPr>
          <p:cNvPr id="62" name="Connecteur droit avec flèche 70">
            <a:extLst>
              <a:ext uri="{FF2B5EF4-FFF2-40B4-BE49-F238E27FC236}">
                <a16:creationId xmlns:a16="http://schemas.microsoft.com/office/drawing/2014/main" id="{8C4A1D52-7E44-A7DF-A236-59B9CF02FD15}"/>
              </a:ext>
            </a:extLst>
          </p:cNvPr>
          <p:cNvCxnSpPr>
            <a:cxnSpLocks noChangeShapeType="1"/>
            <a:stCxn id="60" idx="1"/>
            <a:endCxn id="59" idx="3"/>
          </p:cNvCxnSpPr>
          <p:nvPr>
            <p:custDataLst>
              <p:tags r:id="rId29"/>
            </p:custDataLst>
          </p:nvPr>
        </p:nvCxnSpPr>
        <p:spPr bwMode="auto">
          <a:xfrm flipH="1">
            <a:off x="2599925" y="5670056"/>
            <a:ext cx="5219682" cy="0"/>
          </a:xfrm>
          <a:prstGeom prst="straightConnector1">
            <a:avLst/>
          </a:prstGeom>
          <a:noFill/>
          <a:ln w="19050" algn="ctr">
            <a:solidFill>
              <a:srgbClr val="835E5E"/>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5627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10"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fade">
                                      <p:cBhvr>
                                        <p:cTn id="86" dur="500"/>
                                        <p:tgtEl>
                                          <p:spTgt spid="6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9" grpId="0" animBg="1"/>
      <p:bldP spid="40" grpId="0" animBg="1"/>
      <p:bldP spid="41" grpId="0" animBg="1"/>
      <p:bldP spid="42" grpId="0"/>
      <p:bldP spid="45" grpId="0" animBg="1"/>
      <p:bldP spid="46" grpId="0"/>
      <p:bldP spid="47" grpId="0" animBg="1"/>
      <p:bldP spid="49" grpId="0" animBg="1"/>
      <p:bldP spid="50" grpId="0" animBg="1"/>
      <p:bldP spid="51" grpId="0"/>
      <p:bldP spid="55" grpId="0" animBg="1"/>
      <p:bldP spid="56" grpId="0" animBg="1"/>
      <p:bldP spid="57" grpId="0"/>
      <p:bldP spid="59" grpId="0" animBg="1"/>
      <p:bldP spid="60" grpId="0" animBg="1"/>
      <p:bldP spid="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7947-9C0C-8A90-DB48-502707492E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77B599-D22E-1998-89FD-AC411ECCCE10}"/>
              </a:ext>
            </a:extLst>
          </p:cNvPr>
          <p:cNvSpPr>
            <a:spLocks noGrp="1"/>
          </p:cNvSpPr>
          <p:nvPr>
            <p:ph type="title"/>
          </p:nvPr>
        </p:nvSpPr>
        <p:spPr>
          <a:xfrm>
            <a:off x="175113" y="0"/>
            <a:ext cx="11321562" cy="1609344"/>
          </a:xfrm>
        </p:spPr>
        <p:txBody>
          <a:bodyPr/>
          <a:lstStyle/>
          <a:p>
            <a:r>
              <a:rPr lang="fr-FR" dirty="0"/>
              <a:t>Recommandations</a:t>
            </a:r>
            <a:endParaRPr lang="en-US" dirty="0"/>
          </a:p>
        </p:txBody>
      </p:sp>
      <p:sp>
        <p:nvSpPr>
          <p:cNvPr id="8" name="object 8">
            <a:extLst>
              <a:ext uri="{FF2B5EF4-FFF2-40B4-BE49-F238E27FC236}">
                <a16:creationId xmlns:a16="http://schemas.microsoft.com/office/drawing/2014/main" id="{12E45CC4-292B-A789-5B53-069B206FF748}"/>
              </a:ext>
            </a:extLst>
          </p:cNvPr>
          <p:cNvSpPr txBox="1"/>
          <p:nvPr/>
        </p:nvSpPr>
        <p:spPr>
          <a:xfrm>
            <a:off x="789922" y="1609344"/>
            <a:ext cx="10192022" cy="3968394"/>
          </a:xfrm>
          <a:prstGeom prst="rect">
            <a:avLst/>
          </a:prstGeom>
        </p:spPr>
        <p:txBody>
          <a:bodyPr vert="horz" wrap="square" lIns="0" tIns="13335" rIns="0" bIns="0" rtlCol="0">
            <a:spAutoFit/>
          </a:bodyPr>
          <a:lstStyle/>
          <a:p>
            <a:pPr marL="12700">
              <a:lnSpc>
                <a:spcPct val="100000"/>
              </a:lnSpc>
              <a:spcBef>
                <a:spcPts val="105"/>
              </a:spcBef>
              <a:spcAft>
                <a:spcPts val="1800"/>
              </a:spcAft>
            </a:pPr>
            <a:r>
              <a:rPr lang="fr-FR" spc="-10" dirty="0">
                <a:cs typeface="Poppins" panose="00000500000000000000" pitchFamily="2" charset="0"/>
              </a:rPr>
              <a:t>Analyser soigneusement l’URL du site web demandant les données confidentielles.</a:t>
            </a:r>
          </a:p>
          <a:p>
            <a:pPr marL="12700">
              <a:lnSpc>
                <a:spcPct val="100000"/>
              </a:lnSpc>
              <a:spcBef>
                <a:spcPts val="105"/>
              </a:spcBef>
              <a:spcAft>
                <a:spcPts val="1800"/>
              </a:spcAft>
            </a:pPr>
            <a:r>
              <a:rPr lang="fr-FR" spc="-10" dirty="0">
                <a:cs typeface="Poppins" panose="00000500000000000000" pitchFamily="2" charset="0"/>
              </a:rPr>
              <a:t>Utiliser une carte bancaire dédiée seulement pour le paiement en ligne et définir un plafond.</a:t>
            </a:r>
          </a:p>
          <a:p>
            <a:pPr marL="12700">
              <a:lnSpc>
                <a:spcPct val="100000"/>
              </a:lnSpc>
              <a:spcBef>
                <a:spcPts val="105"/>
              </a:spcBef>
              <a:spcAft>
                <a:spcPts val="1800"/>
              </a:spcAft>
            </a:pPr>
            <a:r>
              <a:rPr lang="fr-FR" spc="-10" dirty="0">
                <a:cs typeface="Poppins" panose="00000500000000000000" pitchFamily="2" charset="0"/>
              </a:rPr>
              <a:t>Ne jamais visiter des sites e-commerce via des e-mails ou messages provenant des réseaux sociaux, chat, ou des sites suspicieux.</a:t>
            </a:r>
          </a:p>
          <a:p>
            <a:pPr marL="12700">
              <a:lnSpc>
                <a:spcPct val="100000"/>
              </a:lnSpc>
              <a:spcBef>
                <a:spcPts val="105"/>
              </a:spcBef>
              <a:spcAft>
                <a:spcPts val="1800"/>
              </a:spcAft>
            </a:pPr>
            <a:r>
              <a:rPr lang="fr-FR" spc="-10" dirty="0">
                <a:cs typeface="Poppins" panose="00000500000000000000" pitchFamily="2" charset="0"/>
              </a:rPr>
              <a:t>Éviter d’utiliser les réseaux publics ouverts pour effecteur des achats.</a:t>
            </a:r>
          </a:p>
          <a:p>
            <a:pPr marL="12700">
              <a:lnSpc>
                <a:spcPct val="100000"/>
              </a:lnSpc>
              <a:spcBef>
                <a:spcPts val="105"/>
              </a:spcBef>
              <a:spcAft>
                <a:spcPts val="1800"/>
              </a:spcAft>
            </a:pPr>
            <a:r>
              <a:rPr lang="fr-FR" spc="-10" dirty="0">
                <a:cs typeface="Poppins" panose="00000500000000000000" pitchFamily="2" charset="0"/>
              </a:rPr>
              <a:t>Avant de renseigner les données sensibles, vérifier que HTTPS précède l’URL avec un cadenas vert et un certificat valide (TLS 1.1 ou supérieur).</a:t>
            </a:r>
          </a:p>
          <a:p>
            <a:pPr marL="12700">
              <a:lnSpc>
                <a:spcPct val="100000"/>
              </a:lnSpc>
              <a:spcBef>
                <a:spcPts val="105"/>
              </a:spcBef>
              <a:spcAft>
                <a:spcPts val="1800"/>
              </a:spcAft>
            </a:pPr>
            <a:r>
              <a:rPr lang="fr-FR" spc="-10" dirty="0">
                <a:cs typeface="Poppins" panose="00000500000000000000" pitchFamily="2" charset="0"/>
              </a:rPr>
              <a:t>Utiliser des solutions anti-phishing.</a:t>
            </a:r>
          </a:p>
          <a:p>
            <a:pPr marL="12700">
              <a:lnSpc>
                <a:spcPct val="100000"/>
              </a:lnSpc>
              <a:spcBef>
                <a:spcPts val="105"/>
              </a:spcBef>
              <a:spcAft>
                <a:spcPts val="1800"/>
              </a:spcAft>
            </a:pPr>
            <a:r>
              <a:rPr lang="fr-FR" spc="-10" dirty="0">
                <a:cs typeface="Poppins" panose="00000500000000000000" pitchFamily="2" charset="0"/>
              </a:rPr>
              <a:t>Recourir aux solutions de sécurité recommandées par les marques de paiement (3DS avec OTP).</a:t>
            </a:r>
          </a:p>
        </p:txBody>
      </p:sp>
      <p:pic>
        <p:nvPicPr>
          <p:cNvPr id="2" name="Graphic 1" descr="Badge Tick1 with solid fill">
            <a:extLst>
              <a:ext uri="{FF2B5EF4-FFF2-40B4-BE49-F238E27FC236}">
                <a16:creationId xmlns:a16="http://schemas.microsoft.com/office/drawing/2014/main" id="{4D9731D5-59D4-35DE-6C62-9B05CB66D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1540761"/>
            <a:ext cx="432000" cy="432000"/>
          </a:xfrm>
          <a:prstGeom prst="rect">
            <a:avLst/>
          </a:prstGeom>
        </p:spPr>
      </p:pic>
      <p:pic>
        <p:nvPicPr>
          <p:cNvPr id="3" name="Graphic 2" descr="Badge Tick1 with solid fill">
            <a:extLst>
              <a:ext uri="{FF2B5EF4-FFF2-40B4-BE49-F238E27FC236}">
                <a16:creationId xmlns:a16="http://schemas.microsoft.com/office/drawing/2014/main" id="{F69061DD-CC23-083A-D90D-898D331A2D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059816"/>
            <a:ext cx="432000" cy="432000"/>
          </a:xfrm>
          <a:prstGeom prst="rect">
            <a:avLst/>
          </a:prstGeom>
        </p:spPr>
      </p:pic>
      <p:pic>
        <p:nvPicPr>
          <p:cNvPr id="4" name="Graphic 3" descr="Badge Tick1 with solid fill">
            <a:extLst>
              <a:ext uri="{FF2B5EF4-FFF2-40B4-BE49-F238E27FC236}">
                <a16:creationId xmlns:a16="http://schemas.microsoft.com/office/drawing/2014/main" id="{114CC206-A05A-CF53-7420-248B3D953D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589123"/>
            <a:ext cx="432000" cy="432000"/>
          </a:xfrm>
          <a:prstGeom prst="rect">
            <a:avLst/>
          </a:prstGeom>
        </p:spPr>
      </p:pic>
      <p:pic>
        <p:nvPicPr>
          <p:cNvPr id="6" name="Graphic 5" descr="Badge Tick1 with solid fill">
            <a:extLst>
              <a:ext uri="{FF2B5EF4-FFF2-40B4-BE49-F238E27FC236}">
                <a16:creationId xmlns:a16="http://schemas.microsoft.com/office/drawing/2014/main" id="{51D86C4D-1A94-EA3F-6723-9BDBB3813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364528"/>
            <a:ext cx="432000" cy="432000"/>
          </a:xfrm>
          <a:prstGeom prst="rect">
            <a:avLst/>
          </a:prstGeom>
        </p:spPr>
      </p:pic>
      <p:pic>
        <p:nvPicPr>
          <p:cNvPr id="7" name="Graphic 6" descr="Badge Tick1 with solid fill">
            <a:extLst>
              <a:ext uri="{FF2B5EF4-FFF2-40B4-BE49-F238E27FC236}">
                <a16:creationId xmlns:a16="http://schemas.microsoft.com/office/drawing/2014/main" id="{02200624-CC4F-EAAC-880D-CAED05810C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876016"/>
            <a:ext cx="432000" cy="432000"/>
          </a:xfrm>
          <a:prstGeom prst="rect">
            <a:avLst/>
          </a:prstGeom>
        </p:spPr>
      </p:pic>
      <p:pic>
        <p:nvPicPr>
          <p:cNvPr id="9" name="Graphic 8" descr="Badge Tick1 with solid fill">
            <a:extLst>
              <a:ext uri="{FF2B5EF4-FFF2-40B4-BE49-F238E27FC236}">
                <a16:creationId xmlns:a16="http://schemas.microsoft.com/office/drawing/2014/main" id="{2099585E-ACBA-4AF8-32EA-A433C2D8B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4669240"/>
            <a:ext cx="432000" cy="432000"/>
          </a:xfrm>
          <a:prstGeom prst="rect">
            <a:avLst/>
          </a:prstGeom>
        </p:spPr>
      </p:pic>
      <p:pic>
        <p:nvPicPr>
          <p:cNvPr id="10" name="Graphic 9" descr="Badge Tick1 with solid fill">
            <a:extLst>
              <a:ext uri="{FF2B5EF4-FFF2-40B4-BE49-F238E27FC236}">
                <a16:creationId xmlns:a16="http://schemas.microsoft.com/office/drawing/2014/main" id="{35D866FC-ADF3-B9DF-3492-F0A9DC6E44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5180728"/>
            <a:ext cx="432000" cy="432000"/>
          </a:xfrm>
          <a:prstGeom prst="rect">
            <a:avLst/>
          </a:prstGeom>
        </p:spPr>
      </p:pic>
    </p:spTree>
    <p:extLst>
      <p:ext uri="{BB962C8B-B14F-4D97-AF65-F5344CB8AC3E}">
        <p14:creationId xmlns:p14="http://schemas.microsoft.com/office/powerpoint/2010/main" val="3100382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4E5C8B-820B-DEF3-B613-BF76FB422EE1}"/>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B90A2498-E5FD-5A39-92AE-9D45FFD2C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632CA207-CDDA-49B0-DEAA-94505448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41B2FB60-571B-87AD-7A53-C8C1425B5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F3BBDDAB-E297-9FE2-3380-49E098232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104FA7DE-809A-C9CF-8303-A70CBD481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057CA76B-29D4-74B3-0238-D972F5038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D91A691F-1F1A-458C-588E-9814EC608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850EF6CA-801E-D822-4C30-7BAF19DA615F}"/>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Vishing</a:t>
            </a:r>
          </a:p>
        </p:txBody>
      </p:sp>
      <p:sp>
        <p:nvSpPr>
          <p:cNvPr id="286" name="Rectangle 285">
            <a:extLst>
              <a:ext uri="{FF2B5EF4-FFF2-40B4-BE49-F238E27FC236}">
                <a16:creationId xmlns:a16="http://schemas.microsoft.com/office/drawing/2014/main" id="{98A4B043-7E98-87FA-3141-53BCE06E8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1E3CE41A-0D71-6598-4670-75BDB2272D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269D7EB7-0DE4-ED30-0A94-7B9EDA83B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34E3AD51-3D89-B54C-7B4E-06234A537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6642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40305E-52D4-14C4-DB45-0FD41F5F12DA}"/>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73AE78F-8FA6-891A-6D77-FBAA7DF10246}"/>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4000"/>
              <a:t>Définition</a:t>
            </a:r>
          </a:p>
        </p:txBody>
      </p:sp>
      <p:pic>
        <p:nvPicPr>
          <p:cNvPr id="4" name="Picture 3" descr="A phone with a person in a hoodie&#10;&#10;Description automatically generated">
            <a:extLst>
              <a:ext uri="{FF2B5EF4-FFF2-40B4-BE49-F238E27FC236}">
                <a16:creationId xmlns:a16="http://schemas.microsoft.com/office/drawing/2014/main" id="{4DA1FABE-248E-10EB-0FCD-13B1831E0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92" y="1079030"/>
            <a:ext cx="4699940" cy="4699940"/>
          </a:xfrm>
          <a:prstGeom prst="rect">
            <a:avLst/>
          </a:prstGeom>
        </p:spPr>
      </p:pic>
      <p:sp>
        <p:nvSpPr>
          <p:cNvPr id="42" name="object 8">
            <a:extLst>
              <a:ext uri="{FF2B5EF4-FFF2-40B4-BE49-F238E27FC236}">
                <a16:creationId xmlns:a16="http://schemas.microsoft.com/office/drawing/2014/main" id="{ADC86D5A-98B5-F920-A76D-CD1A4208898D}"/>
              </a:ext>
            </a:extLst>
          </p:cNvPr>
          <p:cNvSpPr txBox="1"/>
          <p:nvPr/>
        </p:nvSpPr>
        <p:spPr>
          <a:xfrm>
            <a:off x="6400799" y="2121408"/>
            <a:ext cx="5299585" cy="4050792"/>
          </a:xfrm>
          <a:prstGeom prst="rect">
            <a:avLst/>
          </a:prstGeom>
        </p:spPr>
        <p:txBody>
          <a:bodyPr vert="horz" lIns="91440" tIns="45720" rIns="91440" bIns="45720" rtlCol="0">
            <a:normAutofit/>
          </a:bodyPr>
          <a:lstStyle/>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600" spc="-10" dirty="0"/>
              <a:t>Le vishing </a:t>
            </a:r>
            <a:r>
              <a:rPr lang="en-US" sz="1600" b="1" spc="-10" dirty="0"/>
              <a:t>se </a:t>
            </a:r>
            <a:r>
              <a:rPr lang="en-US" sz="1600" b="1" spc="-10" dirty="0" err="1"/>
              <a:t>sert</a:t>
            </a:r>
            <a:r>
              <a:rPr lang="en-US" sz="1600" b="1" spc="-10" dirty="0"/>
              <a:t> </a:t>
            </a:r>
            <a:r>
              <a:rPr lang="en-US" sz="1600" b="1" spc="-10" dirty="0" err="1"/>
              <a:t>d'arnaques</a:t>
            </a:r>
            <a:r>
              <a:rPr lang="en-US" sz="1600" b="1" spc="-10" dirty="0"/>
              <a:t> </a:t>
            </a:r>
            <a:r>
              <a:rPr lang="en-US" sz="1600" b="1" spc="-10" dirty="0" err="1"/>
              <a:t>vocales</a:t>
            </a:r>
            <a:r>
              <a:rPr lang="en-US" sz="1600" b="1" spc="-10" dirty="0"/>
              <a:t> </a:t>
            </a:r>
            <a:r>
              <a:rPr lang="en-US" sz="1600" spc="-10" dirty="0"/>
              <a:t>pour duper </a:t>
            </a:r>
            <a:r>
              <a:rPr lang="en-US" sz="1600" spc="-10" dirty="0" err="1"/>
              <a:t>quelqu’un</a:t>
            </a:r>
            <a:r>
              <a:rPr lang="en-US" sz="1600" spc="-10" dirty="0"/>
              <a:t> </a:t>
            </a:r>
            <a:r>
              <a:rPr lang="en-US" sz="1600" spc="-10" dirty="0" err="1"/>
              <a:t>en</a:t>
            </a:r>
            <a:r>
              <a:rPr lang="en-US" sz="1600" spc="-10" dirty="0"/>
              <a:t> </a:t>
            </a:r>
            <a:r>
              <a:rPr lang="en-US" sz="1600" spc="-10" dirty="0" err="1"/>
              <a:t>lui</a:t>
            </a:r>
            <a:r>
              <a:rPr lang="en-US" sz="1600" spc="-10" dirty="0"/>
              <a:t> </a:t>
            </a:r>
            <a:r>
              <a:rPr lang="en-US" sz="1600" spc="-10" dirty="0" err="1"/>
              <a:t>faisant</a:t>
            </a:r>
            <a:r>
              <a:rPr lang="en-US" sz="1600" spc="-10" dirty="0"/>
              <a:t> </a:t>
            </a:r>
            <a:r>
              <a:rPr lang="en-US" sz="1600" spc="-10" dirty="0" err="1"/>
              <a:t>divulguer</a:t>
            </a:r>
            <a:r>
              <a:rPr lang="en-US" sz="1600" spc="-10" dirty="0"/>
              <a:t> de </a:t>
            </a:r>
            <a:r>
              <a:rPr lang="en-US" sz="1600" spc="-10" dirty="0" err="1"/>
              <a:t>l'information</a:t>
            </a:r>
            <a:r>
              <a:rPr lang="en-US" sz="1600" spc="-10" dirty="0"/>
              <a:t> </a:t>
            </a:r>
            <a:r>
              <a:rPr lang="en-US" sz="1600" spc="-10" dirty="0" err="1"/>
              <a:t>personnelle</a:t>
            </a:r>
            <a:r>
              <a:rPr lang="en-US" sz="1600" spc="-10" dirty="0"/>
              <a:t> et/</a:t>
            </a:r>
            <a:r>
              <a:rPr lang="en-US" sz="1600" spc="-10" dirty="0" err="1"/>
              <a:t>ou</a:t>
            </a:r>
            <a:r>
              <a:rPr lang="en-US" sz="1600" spc="-10" dirty="0"/>
              <a:t> financière. Le vishing </a:t>
            </a:r>
            <a:r>
              <a:rPr lang="en-US" sz="1600" spc="-10" dirty="0" err="1"/>
              <a:t>fonctionne</a:t>
            </a:r>
            <a:r>
              <a:rPr lang="en-US" sz="1600" spc="-10" dirty="0"/>
              <a:t> </a:t>
            </a:r>
            <a:r>
              <a:rPr lang="en-US" sz="1600" spc="-10" dirty="0" err="1"/>
              <a:t>comme</a:t>
            </a:r>
            <a:r>
              <a:rPr lang="en-US" sz="1600" spc="-10" dirty="0"/>
              <a:t> le phishing </a:t>
            </a:r>
            <a:r>
              <a:rPr lang="en-US" sz="1600" spc="-10" dirty="0" err="1"/>
              <a:t>mais</a:t>
            </a:r>
            <a:r>
              <a:rPr lang="en-US" sz="1600" spc="-10" dirty="0"/>
              <a:t> il </a:t>
            </a:r>
            <a:r>
              <a:rPr lang="en-US" sz="1600" spc="-10" dirty="0" err="1"/>
              <a:t>n'a</a:t>
            </a:r>
            <a:r>
              <a:rPr lang="en-US" sz="1600" spc="-10" dirty="0"/>
              <a:t> pas </a:t>
            </a:r>
            <a:r>
              <a:rPr lang="en-US" sz="1600" spc="-10" dirty="0" err="1"/>
              <a:t>toujours</a:t>
            </a:r>
            <a:r>
              <a:rPr lang="en-US" sz="1600" spc="-10" dirty="0"/>
              <a:t> lieu sur internet et </a:t>
            </a:r>
            <a:r>
              <a:rPr lang="en-US" sz="1600" spc="-10" dirty="0" err="1"/>
              <a:t>s'effectue</a:t>
            </a:r>
            <a:r>
              <a:rPr lang="en-US" sz="1600" spc="-10" dirty="0"/>
              <a:t> au </a:t>
            </a:r>
            <a:r>
              <a:rPr lang="en-US" sz="1600" spc="-10" dirty="0" err="1"/>
              <a:t>moyen</a:t>
            </a:r>
            <a:r>
              <a:rPr lang="en-US" sz="1600" spc="-10" dirty="0"/>
              <a:t> de la </a:t>
            </a:r>
            <a:r>
              <a:rPr lang="en-US" sz="1600" spc="-10" dirty="0" err="1"/>
              <a:t>technologie</a:t>
            </a:r>
            <a:r>
              <a:rPr lang="en-US" sz="1600" spc="-10" dirty="0"/>
              <a:t> </a:t>
            </a:r>
            <a:r>
              <a:rPr lang="en-US" sz="1600" spc="-10" dirty="0" err="1"/>
              <a:t>vocale</a:t>
            </a:r>
            <a:r>
              <a:rPr lang="en-US" sz="1600" spc="-10" dirty="0"/>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600" spc="-10" dirty="0"/>
              <a:t>La </a:t>
            </a:r>
            <a:r>
              <a:rPr lang="en-US" sz="1600" spc="-10" dirty="0" err="1"/>
              <a:t>victime</a:t>
            </a:r>
            <a:r>
              <a:rPr lang="en-US" sz="1600" spc="-10" dirty="0"/>
              <a:t> </a:t>
            </a:r>
            <a:r>
              <a:rPr lang="en-US" sz="1600" spc="-10" dirty="0" err="1"/>
              <a:t>potentielle</a:t>
            </a:r>
            <a:r>
              <a:rPr lang="en-US" sz="1600" spc="-10" dirty="0"/>
              <a:t> </a:t>
            </a:r>
            <a:r>
              <a:rPr lang="en-US" sz="1600" spc="-10" dirty="0" err="1"/>
              <a:t>reçoit</a:t>
            </a:r>
            <a:r>
              <a:rPr lang="en-US" sz="1600" spc="-10" dirty="0"/>
              <a:t> </a:t>
            </a:r>
            <a:r>
              <a:rPr lang="en-US" sz="1600" b="1" spc="-10" dirty="0"/>
              <a:t>un message, </a:t>
            </a:r>
            <a:r>
              <a:rPr lang="en-US" sz="1600" b="1" spc="-10" dirty="0" err="1"/>
              <a:t>souvent</a:t>
            </a:r>
            <a:r>
              <a:rPr lang="en-US" sz="1600" b="1" spc="-10" dirty="0"/>
              <a:t> </a:t>
            </a:r>
            <a:r>
              <a:rPr lang="en-US" sz="1600" b="1" spc="-10" dirty="0" err="1"/>
              <a:t>généré</a:t>
            </a:r>
            <a:r>
              <a:rPr lang="en-US" sz="1600" b="1" spc="-10" dirty="0"/>
              <a:t> par </a:t>
            </a:r>
            <a:r>
              <a:rPr lang="en-US" sz="1600" b="1" spc="-10" dirty="0" err="1"/>
              <a:t>une</a:t>
            </a:r>
            <a:r>
              <a:rPr lang="en-US" sz="1600" b="1" spc="-10" dirty="0"/>
              <a:t> </a:t>
            </a:r>
            <a:r>
              <a:rPr lang="en-US" sz="1600" b="1" spc="-10" dirty="0" err="1"/>
              <a:t>synthèse</a:t>
            </a:r>
            <a:r>
              <a:rPr lang="en-US" sz="1600" b="1" spc="-10" dirty="0"/>
              <a:t> </a:t>
            </a:r>
            <a:r>
              <a:rPr lang="en-US" sz="1600" b="1" spc="-10" dirty="0" err="1"/>
              <a:t>vocale</a:t>
            </a:r>
            <a:r>
              <a:rPr lang="en-US" sz="1600" spc="-10" dirty="0"/>
              <a:t>, </a:t>
            </a:r>
            <a:r>
              <a:rPr lang="en-US" sz="1600" spc="-10" dirty="0" err="1"/>
              <a:t>indiquant</a:t>
            </a:r>
            <a:r>
              <a:rPr lang="en-US" sz="1600" spc="-10" dirty="0"/>
              <a:t> </a:t>
            </a:r>
            <a:r>
              <a:rPr lang="en-US" sz="1600" spc="-10" dirty="0" err="1"/>
              <a:t>qu'une</a:t>
            </a:r>
            <a:r>
              <a:rPr lang="en-US" sz="1600" spc="-10" dirty="0"/>
              <a:t> </a:t>
            </a:r>
            <a:r>
              <a:rPr lang="en-US" sz="1600" spc="-10" dirty="0" err="1"/>
              <a:t>activité</a:t>
            </a:r>
            <a:r>
              <a:rPr lang="en-US" sz="1600" spc="-10" dirty="0"/>
              <a:t> </a:t>
            </a:r>
            <a:r>
              <a:rPr lang="en-US" sz="1600" spc="-10" dirty="0" err="1"/>
              <a:t>suspecte</a:t>
            </a:r>
            <a:r>
              <a:rPr lang="en-US" sz="1600" spc="-10" dirty="0"/>
              <a:t> a </a:t>
            </a:r>
            <a:r>
              <a:rPr lang="en-US" sz="1600" spc="-10" dirty="0" err="1"/>
              <a:t>eu</a:t>
            </a:r>
            <a:r>
              <a:rPr lang="en-US" sz="1600" spc="-10" dirty="0"/>
              <a:t> lieu sur son </a:t>
            </a:r>
            <a:r>
              <a:rPr lang="en-US" sz="1600" spc="-10" dirty="0" err="1"/>
              <a:t>compte</a:t>
            </a:r>
            <a:r>
              <a:rPr lang="en-US" sz="1600" spc="-10" dirty="0"/>
              <a:t> </a:t>
            </a:r>
            <a:r>
              <a:rPr lang="en-US" sz="1600" spc="-10" dirty="0" err="1"/>
              <a:t>bancaire</a:t>
            </a:r>
            <a:r>
              <a:rPr lang="en-US" sz="1600" spc="-10" dirty="0"/>
              <a:t>, </a:t>
            </a:r>
            <a:r>
              <a:rPr lang="en-US" sz="1600" spc="-10" dirty="0" err="1"/>
              <a:t>sa</a:t>
            </a:r>
            <a:r>
              <a:rPr lang="en-US" sz="1600" spc="-10" dirty="0"/>
              <a:t> carte, </a:t>
            </a:r>
            <a:r>
              <a:rPr lang="en-US" sz="1600" spc="-10" dirty="0" err="1"/>
              <a:t>ou</a:t>
            </a:r>
            <a:r>
              <a:rPr lang="en-US" sz="1600" spc="-10" dirty="0"/>
              <a:t> un </a:t>
            </a:r>
            <a:r>
              <a:rPr lang="en-US" sz="1600" spc="-10" dirty="0" err="1"/>
              <a:t>autre</a:t>
            </a:r>
            <a:r>
              <a:rPr lang="en-US" sz="1600" spc="-10" dirty="0"/>
              <a:t> service financier à son nom. La </a:t>
            </a:r>
            <a:r>
              <a:rPr lang="en-US" sz="1600" spc="-10" dirty="0" err="1"/>
              <a:t>victime</a:t>
            </a:r>
            <a:r>
              <a:rPr lang="en-US" sz="1600" spc="-10" dirty="0"/>
              <a:t> </a:t>
            </a:r>
            <a:r>
              <a:rPr lang="en-US" sz="1600" spc="-10" dirty="0" err="1"/>
              <a:t>est</a:t>
            </a:r>
            <a:r>
              <a:rPr lang="en-US" sz="1600" spc="-10" dirty="0"/>
              <a:t> </a:t>
            </a:r>
            <a:r>
              <a:rPr lang="en-US" sz="1600" spc="-10" dirty="0" err="1"/>
              <a:t>invitée</a:t>
            </a:r>
            <a:r>
              <a:rPr lang="en-US" sz="1600" spc="-10" dirty="0"/>
              <a:t> à </a:t>
            </a:r>
            <a:r>
              <a:rPr lang="en-US" sz="1600" spc="-10" dirty="0" err="1"/>
              <a:t>appeler</a:t>
            </a:r>
            <a:r>
              <a:rPr lang="en-US" sz="1600" spc="-10" dirty="0"/>
              <a:t> un </a:t>
            </a:r>
            <a:r>
              <a:rPr lang="en-US" sz="1600" spc="-10" dirty="0" err="1"/>
              <a:t>numéro</a:t>
            </a:r>
            <a:r>
              <a:rPr lang="en-US" sz="1600" spc="-10" dirty="0"/>
              <a:t> de </a:t>
            </a:r>
            <a:r>
              <a:rPr lang="en-US" sz="1600" spc="-10" dirty="0" err="1"/>
              <a:t>téléphone</a:t>
            </a:r>
            <a:r>
              <a:rPr lang="en-US" sz="1600" spc="-10" dirty="0"/>
              <a:t> </a:t>
            </a:r>
            <a:r>
              <a:rPr lang="en-US" sz="1600" spc="-10" dirty="0" err="1"/>
              <a:t>spécifique</a:t>
            </a:r>
            <a:r>
              <a:rPr lang="en-US" sz="1600" spc="-10" dirty="0"/>
              <a:t> et à </a:t>
            </a:r>
            <a:r>
              <a:rPr lang="en-US" sz="1600" spc="-10" dirty="0" err="1"/>
              <a:t>fournir</a:t>
            </a:r>
            <a:r>
              <a:rPr lang="en-US" sz="1600" spc="-10" dirty="0"/>
              <a:t> des </a:t>
            </a:r>
            <a:r>
              <a:rPr lang="en-US" sz="1600" spc="-10" dirty="0" err="1"/>
              <a:t>informations</a:t>
            </a:r>
            <a:r>
              <a:rPr lang="en-US" sz="1600" spc="-10" dirty="0"/>
              <a:t> pour "</a:t>
            </a:r>
            <a:r>
              <a:rPr lang="en-US" sz="1600" spc="-10" dirty="0" err="1"/>
              <a:t>vérifier</a:t>
            </a:r>
            <a:r>
              <a:rPr lang="en-US" sz="1600" spc="-10" dirty="0"/>
              <a:t> </a:t>
            </a:r>
            <a:r>
              <a:rPr lang="en-US" sz="1600" spc="-10" dirty="0" err="1"/>
              <a:t>l'identité</a:t>
            </a:r>
            <a:r>
              <a:rPr lang="en-US" sz="1600" spc="-10" dirty="0"/>
              <a:t>" </a:t>
            </a:r>
            <a:r>
              <a:rPr lang="en-US" sz="1600" spc="-10" dirty="0" err="1"/>
              <a:t>ou</a:t>
            </a:r>
            <a:r>
              <a:rPr lang="en-US" sz="1600" spc="-10" dirty="0"/>
              <a:t> "</a:t>
            </a:r>
            <a:r>
              <a:rPr lang="en-US" sz="1600" spc="-10" dirty="0" err="1"/>
              <a:t>s'assurer</a:t>
            </a:r>
            <a:r>
              <a:rPr lang="en-US" sz="1600" spc="-10" dirty="0"/>
              <a:t> </a:t>
            </a:r>
            <a:r>
              <a:rPr lang="en-US" sz="1600" spc="-10" dirty="0" err="1"/>
              <a:t>qu'il</a:t>
            </a:r>
            <a:r>
              <a:rPr lang="en-US" sz="1600" spc="-10" dirty="0"/>
              <a:t> </a:t>
            </a:r>
            <a:r>
              <a:rPr lang="en-US" sz="1600" spc="-10" dirty="0" err="1"/>
              <a:t>n’y</a:t>
            </a:r>
            <a:r>
              <a:rPr lang="en-US" sz="1600" spc="-10" dirty="0"/>
              <a:t> a pas de </a:t>
            </a:r>
            <a:r>
              <a:rPr lang="en-US" sz="1600" spc="-10" dirty="0" err="1"/>
              <a:t>fraude</a:t>
            </a:r>
            <a:r>
              <a:rPr lang="en-US" sz="1600" spc="-10" dirty="0"/>
              <a:t>".</a:t>
            </a:r>
          </a:p>
        </p:txBody>
      </p:sp>
      <p:grpSp>
        <p:nvGrpSpPr>
          <p:cNvPr id="43" name="Group 42">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4" name="Oval 43">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5" name="Oval 44">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57053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ECA7F-C18B-D090-7DF5-545541EA6B7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BCC88C-2A6B-8E6C-0C86-280955548D7D}"/>
              </a:ext>
            </a:extLst>
          </p:cNvPr>
          <p:cNvSpPr>
            <a:spLocks noGrp="1"/>
          </p:cNvSpPr>
          <p:nvPr>
            <p:ph type="title"/>
          </p:nvPr>
        </p:nvSpPr>
        <p:spPr>
          <a:xfrm>
            <a:off x="175113" y="0"/>
            <a:ext cx="11321562" cy="1609344"/>
          </a:xfrm>
        </p:spPr>
        <p:txBody>
          <a:bodyPr/>
          <a:lstStyle/>
          <a:p>
            <a:r>
              <a:rPr lang="fr-FR" dirty="0"/>
              <a:t>Recommandations</a:t>
            </a:r>
            <a:endParaRPr lang="en-US" dirty="0"/>
          </a:p>
        </p:txBody>
      </p:sp>
      <p:sp>
        <p:nvSpPr>
          <p:cNvPr id="8" name="object 8">
            <a:extLst>
              <a:ext uri="{FF2B5EF4-FFF2-40B4-BE49-F238E27FC236}">
                <a16:creationId xmlns:a16="http://schemas.microsoft.com/office/drawing/2014/main" id="{8CDE4797-11A9-A47A-8F0C-7574F9EBCC18}"/>
              </a:ext>
            </a:extLst>
          </p:cNvPr>
          <p:cNvSpPr txBox="1"/>
          <p:nvPr/>
        </p:nvSpPr>
        <p:spPr>
          <a:xfrm>
            <a:off x="789922" y="1609344"/>
            <a:ext cx="10192022" cy="2406428"/>
          </a:xfrm>
          <a:prstGeom prst="rect">
            <a:avLst/>
          </a:prstGeom>
        </p:spPr>
        <p:txBody>
          <a:bodyPr vert="horz" wrap="square" lIns="0" tIns="13335" rIns="0" bIns="0" rtlCol="0">
            <a:spAutoFit/>
          </a:bodyPr>
          <a:lstStyle/>
          <a:p>
            <a:pPr marL="12700">
              <a:lnSpc>
                <a:spcPct val="100000"/>
              </a:lnSpc>
              <a:spcBef>
                <a:spcPts val="105"/>
              </a:spcBef>
              <a:spcAft>
                <a:spcPts val="1800"/>
              </a:spcAft>
            </a:pPr>
            <a:r>
              <a:rPr lang="fr-FR" spc="-10" dirty="0">
                <a:cs typeface="Poppins" panose="00000500000000000000" pitchFamily="2" charset="0"/>
              </a:rPr>
              <a:t>Aucune banque ne vous demandera par courrier électronique, télécopie ou téléphone ce genre de renseignements.</a:t>
            </a:r>
          </a:p>
          <a:p>
            <a:pPr marL="12700">
              <a:lnSpc>
                <a:spcPct val="100000"/>
              </a:lnSpc>
              <a:spcBef>
                <a:spcPts val="105"/>
              </a:spcBef>
              <a:spcAft>
                <a:spcPts val="1800"/>
              </a:spcAft>
            </a:pPr>
            <a:r>
              <a:rPr lang="fr-FR" spc="-10" dirty="0">
                <a:cs typeface="Poppins" panose="00000500000000000000" pitchFamily="2" charset="0"/>
              </a:rPr>
              <a:t>Si un message vous demande de rappeler tel numéro, ne le composez pas.</a:t>
            </a:r>
          </a:p>
          <a:p>
            <a:pPr marL="12700">
              <a:lnSpc>
                <a:spcPct val="100000"/>
              </a:lnSpc>
              <a:spcBef>
                <a:spcPts val="105"/>
              </a:spcBef>
              <a:spcAft>
                <a:spcPts val="1800"/>
              </a:spcAft>
            </a:pPr>
            <a:r>
              <a:rPr lang="fr-FR" spc="-10" dirty="0">
                <a:cs typeface="Poppins" panose="00000500000000000000" pitchFamily="2" charset="0"/>
              </a:rPr>
              <a:t>Ne jamais communiquer des informations personnelles ou sensibles (données de cartes ) en répondant à un appel non sollicité.</a:t>
            </a:r>
          </a:p>
          <a:p>
            <a:pPr marL="12700">
              <a:lnSpc>
                <a:spcPct val="100000"/>
              </a:lnSpc>
              <a:spcBef>
                <a:spcPts val="105"/>
              </a:spcBef>
              <a:spcAft>
                <a:spcPts val="1800"/>
              </a:spcAft>
            </a:pPr>
            <a:r>
              <a:rPr lang="fr-FR" spc="-10" dirty="0">
                <a:cs typeface="Poppins" panose="00000500000000000000" pitchFamily="2" charset="0"/>
              </a:rPr>
              <a:t>Ne jamais communiquer les OTP reçus par SMS.</a:t>
            </a:r>
          </a:p>
        </p:txBody>
      </p:sp>
      <p:pic>
        <p:nvPicPr>
          <p:cNvPr id="2" name="Graphic 1" descr="Badge Tick1 with solid fill">
            <a:extLst>
              <a:ext uri="{FF2B5EF4-FFF2-40B4-BE49-F238E27FC236}">
                <a16:creationId xmlns:a16="http://schemas.microsoft.com/office/drawing/2014/main" id="{18651FED-239E-09F7-A977-8512C5E89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1540761"/>
            <a:ext cx="432000" cy="432000"/>
          </a:xfrm>
          <a:prstGeom prst="rect">
            <a:avLst/>
          </a:prstGeom>
        </p:spPr>
      </p:pic>
      <p:pic>
        <p:nvPicPr>
          <p:cNvPr id="3" name="Graphic 2" descr="Badge Tick1 with solid fill">
            <a:extLst>
              <a:ext uri="{FF2B5EF4-FFF2-40B4-BE49-F238E27FC236}">
                <a16:creationId xmlns:a16="http://schemas.microsoft.com/office/drawing/2014/main" id="{22B61D49-ACBF-8354-2B36-2F8F103753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343280"/>
            <a:ext cx="432000" cy="432000"/>
          </a:xfrm>
          <a:prstGeom prst="rect">
            <a:avLst/>
          </a:prstGeom>
        </p:spPr>
      </p:pic>
      <p:pic>
        <p:nvPicPr>
          <p:cNvPr id="4" name="Graphic 3" descr="Badge Tick1 with solid fill">
            <a:extLst>
              <a:ext uri="{FF2B5EF4-FFF2-40B4-BE49-F238E27FC236}">
                <a16:creationId xmlns:a16="http://schemas.microsoft.com/office/drawing/2014/main" id="{087A9675-38BC-3785-7769-8392E46A83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854299"/>
            <a:ext cx="432000" cy="432000"/>
          </a:xfrm>
          <a:prstGeom prst="rect">
            <a:avLst/>
          </a:prstGeom>
        </p:spPr>
      </p:pic>
      <p:pic>
        <p:nvPicPr>
          <p:cNvPr id="6" name="Graphic 5" descr="Badge Tick1 with solid fill">
            <a:extLst>
              <a:ext uri="{FF2B5EF4-FFF2-40B4-BE49-F238E27FC236}">
                <a16:creationId xmlns:a16="http://schemas.microsoft.com/office/drawing/2014/main" id="{2F8E820E-C170-0BBF-D59B-FA47E09411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638848"/>
            <a:ext cx="432000" cy="432000"/>
          </a:xfrm>
          <a:prstGeom prst="rect">
            <a:avLst/>
          </a:prstGeom>
        </p:spPr>
      </p:pic>
    </p:spTree>
    <p:extLst>
      <p:ext uri="{BB962C8B-B14F-4D97-AF65-F5344CB8AC3E}">
        <p14:creationId xmlns:p14="http://schemas.microsoft.com/office/powerpoint/2010/main" val="680068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C3CCEA-8473-D60E-4869-B4D8964C1D4A}"/>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81796318-7298-F0BE-5B8F-2F9B7332A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1D393BD5-22A0-641A-0AE2-893690891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AD85388F-5472-409E-076C-5AAB4F22C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4F3B6554-0853-44DF-F819-4060340260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EAD0BF11-26F7-B6AE-E924-870027B9A2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1C9F499E-D2E2-E61D-FDA8-EAB269104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59837D2E-8120-59CE-D576-7A9D35DEA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5971D191-28A4-4FF6-4413-A93AA4FA664D}"/>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Smishing</a:t>
            </a:r>
          </a:p>
        </p:txBody>
      </p:sp>
      <p:sp>
        <p:nvSpPr>
          <p:cNvPr id="286" name="Rectangle 285">
            <a:extLst>
              <a:ext uri="{FF2B5EF4-FFF2-40B4-BE49-F238E27FC236}">
                <a16:creationId xmlns:a16="http://schemas.microsoft.com/office/drawing/2014/main" id="{8EBC0364-F7C3-AE29-1FE6-95B5A9263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EECEC540-02C9-2C4B-C985-78566BCF8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4B9512E5-EE98-9036-24A5-AC36ED21A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199807B3-C5E5-19D6-D90F-BDD1F5AB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5617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3800AD-2FB1-4750-8DA3-23F50AC4376D}"/>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5B057BAA-CAD8-42D7-8DDF-E2075435D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3C86CBA-A9E4-07E8-E746-260C74D6E1FC}"/>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4000"/>
              <a:t>Définition</a:t>
            </a:r>
          </a:p>
        </p:txBody>
      </p:sp>
      <p:pic>
        <p:nvPicPr>
          <p:cNvPr id="8" name="Picture 7" descr="A phone with a message on it&#10;&#10;Description automatically generated">
            <a:extLst>
              <a:ext uri="{FF2B5EF4-FFF2-40B4-BE49-F238E27FC236}">
                <a16:creationId xmlns:a16="http://schemas.microsoft.com/office/drawing/2014/main" id="{7C84B483-510A-1F8D-C1D3-E188FAF85803}"/>
              </a:ext>
            </a:extLst>
          </p:cNvPr>
          <p:cNvPicPr>
            <a:picLocks noChangeAspect="1"/>
          </p:cNvPicPr>
          <p:nvPr/>
        </p:nvPicPr>
        <p:blipFill>
          <a:blip r:embed="rId3">
            <a:extLst>
              <a:ext uri="{28A0092B-C50C-407E-A947-70E740481C1C}">
                <a14:useLocalDpi xmlns:a14="http://schemas.microsoft.com/office/drawing/2010/main" val="0"/>
              </a:ext>
            </a:extLst>
          </a:blip>
          <a:srcRect l="887" r="1620" b="-2"/>
          <a:stretch/>
        </p:blipFill>
        <p:spPr>
          <a:xfrm>
            <a:off x="725440" y="603504"/>
            <a:ext cx="4337292" cy="5055532"/>
          </a:xfrm>
          <a:prstGeom prst="rect">
            <a:avLst/>
          </a:prstGeom>
        </p:spPr>
      </p:pic>
      <p:sp>
        <p:nvSpPr>
          <p:cNvPr id="42" name="object 8">
            <a:extLst>
              <a:ext uri="{FF2B5EF4-FFF2-40B4-BE49-F238E27FC236}">
                <a16:creationId xmlns:a16="http://schemas.microsoft.com/office/drawing/2014/main" id="{E93BF5AF-E986-A03A-7820-49AE09A62EA4}"/>
              </a:ext>
            </a:extLst>
          </p:cNvPr>
          <p:cNvSpPr txBox="1"/>
          <p:nvPr/>
        </p:nvSpPr>
        <p:spPr>
          <a:xfrm>
            <a:off x="6400799" y="2121408"/>
            <a:ext cx="5428932" cy="4050792"/>
          </a:xfrm>
          <a:prstGeom prst="rect">
            <a:avLst/>
          </a:prstGeom>
        </p:spPr>
        <p:txBody>
          <a:bodyPr vert="horz" lIns="91440" tIns="45720" rIns="91440" bIns="45720" rtlCol="0">
            <a:normAutofit/>
          </a:bodyPr>
          <a:lstStyle/>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pc="-10" dirty="0"/>
              <a:t>Smishing </a:t>
            </a:r>
            <a:r>
              <a:rPr lang="en-US" spc="-10" dirty="0" err="1"/>
              <a:t>est</a:t>
            </a:r>
            <a:r>
              <a:rPr lang="en-US" spc="-10" dirty="0"/>
              <a:t> </a:t>
            </a:r>
            <a:r>
              <a:rPr lang="en-US" spc="-10" dirty="0" err="1"/>
              <a:t>l’abréviation</a:t>
            </a:r>
            <a:r>
              <a:rPr lang="en-US" spc="-10" dirty="0"/>
              <a:t> de </a:t>
            </a:r>
            <a:r>
              <a:rPr lang="en-US" b="1" spc="-10" dirty="0"/>
              <a:t>« SMS phishing »</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pc="-10" dirty="0"/>
              <a:t>Il </a:t>
            </a:r>
            <a:r>
              <a:rPr lang="en-US" spc="-10" dirty="0" err="1"/>
              <a:t>s'agit</a:t>
            </a:r>
            <a:r>
              <a:rPr lang="en-US" spc="-10" dirty="0"/>
              <a:t> </a:t>
            </a:r>
            <a:r>
              <a:rPr lang="en-US" spc="-10" dirty="0" err="1"/>
              <a:t>d'une</a:t>
            </a:r>
            <a:r>
              <a:rPr lang="en-US" spc="-10" dirty="0"/>
              <a:t> </a:t>
            </a:r>
            <a:r>
              <a:rPr lang="en-US" spc="-10" dirty="0" err="1"/>
              <a:t>attaque</a:t>
            </a:r>
            <a:r>
              <a:rPr lang="en-US" spc="-10" dirty="0"/>
              <a:t> au </a:t>
            </a:r>
            <a:r>
              <a:rPr lang="en-US" spc="-10" dirty="0" err="1"/>
              <a:t>cours</a:t>
            </a:r>
            <a:r>
              <a:rPr lang="en-US" spc="-10" dirty="0"/>
              <a:t> de </a:t>
            </a:r>
            <a:r>
              <a:rPr lang="en-US" spc="-10" dirty="0" err="1"/>
              <a:t>laquelle</a:t>
            </a:r>
            <a:r>
              <a:rPr lang="en-US" spc="-10" dirty="0"/>
              <a:t> </a:t>
            </a:r>
            <a:r>
              <a:rPr lang="en-US" spc="-10" dirty="0" err="1"/>
              <a:t>l'utilisateur</a:t>
            </a:r>
            <a:r>
              <a:rPr lang="en-US" spc="-10" dirty="0"/>
              <a:t> </a:t>
            </a:r>
            <a:r>
              <a:rPr lang="en-US" spc="-10" dirty="0" err="1"/>
              <a:t>est</a:t>
            </a:r>
            <a:r>
              <a:rPr lang="en-US" spc="-10" dirty="0"/>
              <a:t> </a:t>
            </a:r>
            <a:r>
              <a:rPr lang="en-US" spc="-10" dirty="0" err="1"/>
              <a:t>incité</a:t>
            </a:r>
            <a:r>
              <a:rPr lang="en-US" spc="-10" dirty="0"/>
              <a:t> à </a:t>
            </a:r>
            <a:r>
              <a:rPr lang="en-US" b="1" spc="-10" dirty="0" err="1"/>
              <a:t>télécharger</a:t>
            </a:r>
            <a:r>
              <a:rPr lang="en-US" b="1" spc="-10" dirty="0"/>
              <a:t> un trojan</a:t>
            </a:r>
            <a:r>
              <a:rPr lang="en-US" spc="-10" dirty="0"/>
              <a:t>, </a:t>
            </a:r>
            <a:r>
              <a:rPr lang="en-US" b="1" spc="-10" dirty="0"/>
              <a:t>un virus </a:t>
            </a:r>
            <a:r>
              <a:rPr lang="en-US" b="1" spc="-10" dirty="0" err="1"/>
              <a:t>ou</a:t>
            </a:r>
            <a:r>
              <a:rPr lang="en-US" b="1" spc="-10" dirty="0"/>
              <a:t> un </a:t>
            </a:r>
            <a:r>
              <a:rPr lang="en-US" b="1" spc="-10" dirty="0" err="1"/>
              <a:t>autre</a:t>
            </a:r>
            <a:r>
              <a:rPr lang="en-US" b="1" spc="-10" dirty="0"/>
              <a:t> </a:t>
            </a:r>
            <a:r>
              <a:rPr lang="en-US" b="1" spc="-10" dirty="0" err="1"/>
              <a:t>logiciel</a:t>
            </a:r>
            <a:r>
              <a:rPr lang="en-US" b="1" spc="-10" dirty="0"/>
              <a:t> </a:t>
            </a:r>
            <a:r>
              <a:rPr lang="en-US" b="1" spc="-10" dirty="0" err="1"/>
              <a:t>malveillant</a:t>
            </a:r>
            <a:r>
              <a:rPr lang="en-US" b="1" spc="-10" dirty="0"/>
              <a:t> </a:t>
            </a:r>
            <a:r>
              <a:rPr lang="en-US" spc="-10" dirty="0"/>
              <a:t>sur son </a:t>
            </a:r>
            <a:r>
              <a:rPr lang="en-US" spc="-10" dirty="0" err="1"/>
              <a:t>téléphone</a:t>
            </a:r>
            <a:r>
              <a:rPr lang="en-US" spc="-10" dirty="0"/>
              <a:t> portable </a:t>
            </a:r>
            <a:r>
              <a:rPr lang="en-US" spc="-10" dirty="0" err="1"/>
              <a:t>ou</a:t>
            </a:r>
            <a:r>
              <a:rPr lang="en-US" spc="-10" dirty="0"/>
              <a:t> un </a:t>
            </a:r>
            <a:r>
              <a:rPr lang="en-US" spc="-10" dirty="0" err="1"/>
              <a:t>autre</a:t>
            </a:r>
            <a:r>
              <a:rPr lang="en-US" spc="-10" dirty="0"/>
              <a:t> </a:t>
            </a:r>
            <a:r>
              <a:rPr lang="en-US" spc="-10" dirty="0" err="1"/>
              <a:t>appareil</a:t>
            </a:r>
            <a:r>
              <a:rPr lang="en-US" spc="-10" dirty="0"/>
              <a:t> mobile.</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pc="-10" dirty="0"/>
              <a:t>Ou encore, les </a:t>
            </a:r>
            <a:r>
              <a:rPr lang="en-US" spc="-10" dirty="0" err="1"/>
              <a:t>attaquants</a:t>
            </a:r>
            <a:r>
              <a:rPr lang="en-US" spc="-10" dirty="0"/>
              <a:t> </a:t>
            </a:r>
            <a:r>
              <a:rPr lang="en-US" spc="-10" dirty="0" err="1"/>
              <a:t>utilisent</a:t>
            </a:r>
            <a:r>
              <a:rPr lang="en-US" spc="-10" dirty="0"/>
              <a:t> des messages </a:t>
            </a:r>
            <a:r>
              <a:rPr lang="en-US" spc="-10" dirty="0" err="1"/>
              <a:t>textuels</a:t>
            </a:r>
            <a:r>
              <a:rPr lang="en-US" spc="-10" dirty="0"/>
              <a:t> qui </a:t>
            </a:r>
            <a:r>
              <a:rPr lang="en-US" spc="-10" dirty="0" err="1"/>
              <a:t>vous</a:t>
            </a:r>
            <a:r>
              <a:rPr lang="en-US" spc="-10" dirty="0"/>
              <a:t> </a:t>
            </a:r>
            <a:r>
              <a:rPr lang="en-US" spc="-10" dirty="0" err="1"/>
              <a:t>incitent</a:t>
            </a:r>
            <a:r>
              <a:rPr lang="en-US" spc="-10" dirty="0"/>
              <a:t> à </a:t>
            </a:r>
            <a:r>
              <a:rPr lang="en-US" spc="-10" dirty="0" err="1"/>
              <a:t>cliquer</a:t>
            </a:r>
            <a:r>
              <a:rPr lang="en-US" spc="-10" dirty="0"/>
              <a:t> sur des liens </a:t>
            </a:r>
            <a:r>
              <a:rPr lang="en-US" spc="-10" dirty="0" err="1"/>
              <a:t>ou</a:t>
            </a:r>
            <a:r>
              <a:rPr lang="en-US" spc="-10" dirty="0"/>
              <a:t> à </a:t>
            </a:r>
            <a:r>
              <a:rPr lang="en-US" spc="-10" dirty="0" err="1"/>
              <a:t>fournir</a:t>
            </a:r>
            <a:r>
              <a:rPr lang="en-US" spc="-10" dirty="0"/>
              <a:t> des </a:t>
            </a:r>
            <a:r>
              <a:rPr lang="en-US" spc="-10" dirty="0" err="1"/>
              <a:t>informations</a:t>
            </a:r>
            <a:r>
              <a:rPr lang="en-US" spc="-10" dirty="0"/>
              <a:t> </a:t>
            </a:r>
            <a:r>
              <a:rPr lang="en-US" spc="-10" dirty="0" err="1"/>
              <a:t>personnelles</a:t>
            </a:r>
            <a:r>
              <a:rPr lang="en-US" spc="-10" dirty="0"/>
              <a:t> </a:t>
            </a:r>
            <a:r>
              <a:rPr lang="en-US" spc="-10" dirty="0" err="1"/>
              <a:t>en</a:t>
            </a:r>
            <a:r>
              <a:rPr lang="en-US" spc="-10" dirty="0"/>
              <a:t> </a:t>
            </a:r>
            <a:r>
              <a:rPr lang="en-US" spc="-10" dirty="0" err="1"/>
              <a:t>réponse</a:t>
            </a:r>
            <a:r>
              <a:rPr lang="en-US" spc="-10" dirty="0"/>
              <a:t> à un message </a:t>
            </a:r>
            <a:r>
              <a:rPr lang="en-US" spc="-10" dirty="0" err="1"/>
              <a:t>textuel</a:t>
            </a:r>
            <a:r>
              <a:rPr lang="en-US" spc="-10" dirty="0"/>
              <a:t> </a:t>
            </a:r>
            <a:r>
              <a:rPr lang="en-US" spc="-10" dirty="0" err="1"/>
              <a:t>provenant</a:t>
            </a:r>
            <a:r>
              <a:rPr lang="en-US" spc="-10" dirty="0"/>
              <a:t> </a:t>
            </a:r>
            <a:r>
              <a:rPr lang="en-US" spc="-10" dirty="0" err="1"/>
              <a:t>d'une</a:t>
            </a:r>
            <a:r>
              <a:rPr lang="en-US" spc="-10" dirty="0"/>
              <a:t> source </a:t>
            </a:r>
            <a:r>
              <a:rPr lang="en-US" spc="-10" dirty="0" err="1"/>
              <a:t>apparemment</a:t>
            </a:r>
            <a:r>
              <a:rPr lang="en-US" spc="-10" dirty="0"/>
              <a:t> </a:t>
            </a:r>
            <a:r>
              <a:rPr lang="en-US" spc="-10" dirty="0" err="1"/>
              <a:t>fiable</a:t>
            </a:r>
            <a:r>
              <a:rPr lang="en-US" spc="-10" dirty="0"/>
              <a:t>, </a:t>
            </a:r>
            <a:r>
              <a:rPr lang="en-US" spc="-10" dirty="0" err="1"/>
              <a:t>comme</a:t>
            </a:r>
            <a:r>
              <a:rPr lang="en-US" spc="-10" dirty="0"/>
              <a:t> </a:t>
            </a:r>
            <a:r>
              <a:rPr lang="en-US" spc="-10" dirty="0" err="1"/>
              <a:t>une</a:t>
            </a:r>
            <a:r>
              <a:rPr lang="en-US" spc="-10" dirty="0"/>
              <a:t> </a:t>
            </a:r>
            <a:r>
              <a:rPr lang="en-US" spc="-10" dirty="0" err="1"/>
              <a:t>banque</a:t>
            </a:r>
            <a:r>
              <a:rPr lang="en-US" spc="-10" dirty="0"/>
              <a:t>.</a:t>
            </a:r>
          </a:p>
        </p:txBody>
      </p:sp>
      <p:grpSp>
        <p:nvGrpSpPr>
          <p:cNvPr id="43" name="Group 42">
            <a:extLst>
              <a:ext uri="{FF2B5EF4-FFF2-40B4-BE49-F238E27FC236}">
                <a16:creationId xmlns:a16="http://schemas.microsoft.com/office/drawing/2014/main" id="{ECBD3C71-5915-4215-B435-9334BCE4BE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4" name="Oval 43">
              <a:extLst>
                <a:ext uri="{FF2B5EF4-FFF2-40B4-BE49-F238E27FC236}">
                  <a16:creationId xmlns:a16="http://schemas.microsoft.com/office/drawing/2014/main" id="{118961C7-3F52-4908-BA1D-EE6B50734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5" name="Oval 44">
              <a:extLst>
                <a:ext uri="{FF2B5EF4-FFF2-40B4-BE49-F238E27FC236}">
                  <a16:creationId xmlns:a16="http://schemas.microsoft.com/office/drawing/2014/main" id="{C640DAE0-FDB1-4C88-B414-A361A75EA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07194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9297BD-9FE3-010B-B496-E676390E2DD0}"/>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60983A1A-F6B4-4691-758A-B0A6DCF72D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B60AFE25-E622-79C4-FAAB-F176B722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51" name="Oval 50">
              <a:extLst>
                <a:ext uri="{FF2B5EF4-FFF2-40B4-BE49-F238E27FC236}">
                  <a16:creationId xmlns:a16="http://schemas.microsoft.com/office/drawing/2014/main" id="{9F0FCC86-B207-FC1D-5CA1-ADFAAFEEF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52" name="Rectangle 51">
            <a:extLst>
              <a:ext uri="{FF2B5EF4-FFF2-40B4-BE49-F238E27FC236}">
                <a16:creationId xmlns:a16="http://schemas.microsoft.com/office/drawing/2014/main" id="{069A3187-497C-7126-82C5-B24049C4B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3CDBE98-51F1-C48A-9B70-C134E27E7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14" name="Title 13">
            <a:extLst>
              <a:ext uri="{FF2B5EF4-FFF2-40B4-BE49-F238E27FC236}">
                <a16:creationId xmlns:a16="http://schemas.microsoft.com/office/drawing/2014/main" id="{7E23BCDD-3D7E-F801-7EAC-630C6AFFAB58}"/>
              </a:ext>
            </a:extLst>
          </p:cNvPr>
          <p:cNvSpPr>
            <a:spLocks noGrp="1"/>
          </p:cNvSpPr>
          <p:nvPr>
            <p:ph type="title"/>
          </p:nvPr>
        </p:nvSpPr>
        <p:spPr>
          <a:xfrm>
            <a:off x="353961" y="643466"/>
            <a:ext cx="3975819" cy="5528734"/>
          </a:xfrm>
        </p:spPr>
        <p:txBody>
          <a:bodyPr vert="horz" lIns="91440" tIns="45720" rIns="91440" bIns="45720" rtlCol="0" anchor="ctr">
            <a:normAutofit/>
          </a:bodyPr>
          <a:lstStyle/>
          <a:p>
            <a:pPr algn="ctr"/>
            <a:r>
              <a:rPr lang="fr-FR" sz="4000" dirty="0">
                <a:solidFill>
                  <a:srgbClr val="FFFFFF"/>
                </a:solidFill>
              </a:rPr>
              <a:t>1. Présentation de La norme</a:t>
            </a:r>
            <a:endParaRPr lang="en-US" sz="4000" dirty="0">
              <a:solidFill>
                <a:srgbClr val="FFFFFF"/>
              </a:solidFill>
            </a:endParaRPr>
          </a:p>
        </p:txBody>
      </p:sp>
      <p:sp>
        <p:nvSpPr>
          <p:cNvPr id="16" name="Text Placeholder 15">
            <a:extLst>
              <a:ext uri="{FF2B5EF4-FFF2-40B4-BE49-F238E27FC236}">
                <a16:creationId xmlns:a16="http://schemas.microsoft.com/office/drawing/2014/main" id="{76F65E69-3CD7-9045-6E74-EFD9B4D6B800}"/>
              </a:ext>
            </a:extLst>
          </p:cNvPr>
          <p:cNvSpPr>
            <a:spLocks noGrp="1"/>
          </p:cNvSpPr>
          <p:nvPr>
            <p:ph type="body" sz="half" idx="2"/>
          </p:nvPr>
        </p:nvSpPr>
        <p:spPr>
          <a:xfrm>
            <a:off x="5053780" y="599768"/>
            <a:ext cx="6074467" cy="5572432"/>
          </a:xfrm>
        </p:spPr>
        <p:txBody>
          <a:bodyPr vert="horz" lIns="91440" tIns="45720" rIns="91440" bIns="45720" rtlCol="0" anchor="ctr">
            <a:normAutofit/>
          </a:bodyPr>
          <a:lstStyle/>
          <a:p>
            <a:pPr marL="285750" indent="-285750">
              <a:lnSpc>
                <a:spcPct val="90000"/>
              </a:lnSpc>
              <a:buFont typeface="Wingdings" panose="05000000000000000000" pitchFamily="2" charset="2"/>
              <a:buChar char="Ø"/>
            </a:pPr>
            <a:r>
              <a:rPr lang="fr-FR" sz="2000" dirty="0">
                <a:solidFill>
                  <a:schemeClr val="tx1"/>
                </a:solidFill>
              </a:rPr>
              <a:t>Historique et définition</a:t>
            </a:r>
          </a:p>
          <a:p>
            <a:pPr marL="285750" indent="-285750">
              <a:lnSpc>
                <a:spcPct val="90000"/>
              </a:lnSpc>
              <a:buFont typeface="Wingdings" panose="05000000000000000000" pitchFamily="2" charset="2"/>
              <a:buChar char="Ø"/>
            </a:pPr>
            <a:r>
              <a:rPr lang="fr-FR" sz="2000" dirty="0">
                <a:solidFill>
                  <a:schemeClr val="tx1"/>
                </a:solidFill>
              </a:rPr>
              <a:t>Les acteurs de la monétique</a:t>
            </a:r>
          </a:p>
          <a:p>
            <a:pPr marL="285750" indent="-285750">
              <a:lnSpc>
                <a:spcPct val="90000"/>
              </a:lnSpc>
              <a:buFont typeface="Wingdings" panose="05000000000000000000" pitchFamily="2" charset="2"/>
              <a:buChar char="Ø"/>
            </a:pPr>
            <a:r>
              <a:rPr lang="fr-FR" sz="2000" dirty="0">
                <a:solidFill>
                  <a:schemeClr val="tx1"/>
                </a:solidFill>
              </a:rPr>
              <a:t>Les données de carte</a:t>
            </a:r>
          </a:p>
          <a:p>
            <a:pPr marL="285750" indent="-285750">
              <a:lnSpc>
                <a:spcPct val="90000"/>
              </a:lnSpc>
              <a:buFont typeface="Wingdings" panose="05000000000000000000" pitchFamily="2" charset="2"/>
              <a:buChar char="Ø"/>
            </a:pPr>
            <a:r>
              <a:rPr lang="fr-FR" sz="2000" dirty="0">
                <a:solidFill>
                  <a:schemeClr val="tx1"/>
                </a:solidFill>
              </a:rPr>
              <a:t>Enjeux et objectifs</a:t>
            </a:r>
          </a:p>
          <a:p>
            <a:pPr marL="285750" indent="-285750">
              <a:lnSpc>
                <a:spcPct val="90000"/>
              </a:lnSpc>
              <a:buFont typeface="Wingdings" panose="05000000000000000000" pitchFamily="2" charset="2"/>
              <a:buChar char="Ø"/>
            </a:pPr>
            <a:r>
              <a:rPr lang="fr-FR" sz="2000" dirty="0">
                <a:solidFill>
                  <a:schemeClr val="tx1"/>
                </a:solidFill>
              </a:rPr>
              <a:t>Le périmètre PCI DSS</a:t>
            </a:r>
          </a:p>
        </p:txBody>
      </p:sp>
      <p:sp>
        <p:nvSpPr>
          <p:cNvPr id="54" name="Oval 53">
            <a:extLst>
              <a:ext uri="{FF2B5EF4-FFF2-40B4-BE49-F238E27FC236}">
                <a16:creationId xmlns:a16="http://schemas.microsoft.com/office/drawing/2014/main" id="{9AFD7681-0561-A78E-61CE-8BCCDFA5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B7AF787D-05C5-04EC-FAAC-02BECA8E7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95352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FBCF2-3269-475C-F041-FF04D422F7A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89AF02-E53A-0D65-A30B-7727A2A796D7}"/>
              </a:ext>
            </a:extLst>
          </p:cNvPr>
          <p:cNvSpPr>
            <a:spLocks noGrp="1"/>
          </p:cNvSpPr>
          <p:nvPr>
            <p:ph type="title"/>
          </p:nvPr>
        </p:nvSpPr>
        <p:spPr>
          <a:xfrm>
            <a:off x="175113" y="0"/>
            <a:ext cx="11321562" cy="1609344"/>
          </a:xfrm>
        </p:spPr>
        <p:txBody>
          <a:bodyPr/>
          <a:lstStyle/>
          <a:p>
            <a:r>
              <a:rPr lang="fr-FR" dirty="0"/>
              <a:t>Recommandations</a:t>
            </a:r>
            <a:endParaRPr lang="en-US" dirty="0"/>
          </a:p>
        </p:txBody>
      </p:sp>
      <p:sp>
        <p:nvSpPr>
          <p:cNvPr id="8" name="object 8">
            <a:extLst>
              <a:ext uri="{FF2B5EF4-FFF2-40B4-BE49-F238E27FC236}">
                <a16:creationId xmlns:a16="http://schemas.microsoft.com/office/drawing/2014/main" id="{657F476F-12D1-59C4-DFA2-1D6123542591}"/>
              </a:ext>
            </a:extLst>
          </p:cNvPr>
          <p:cNvSpPr txBox="1"/>
          <p:nvPr/>
        </p:nvSpPr>
        <p:spPr>
          <a:xfrm>
            <a:off x="789922" y="1609344"/>
            <a:ext cx="10192022" cy="2406428"/>
          </a:xfrm>
          <a:prstGeom prst="rect">
            <a:avLst/>
          </a:prstGeom>
        </p:spPr>
        <p:txBody>
          <a:bodyPr vert="horz" wrap="square" lIns="0" tIns="13335" rIns="0" bIns="0" rtlCol="0">
            <a:spAutoFit/>
          </a:bodyPr>
          <a:lstStyle/>
          <a:p>
            <a:pPr marL="12700">
              <a:lnSpc>
                <a:spcPct val="100000"/>
              </a:lnSpc>
              <a:spcBef>
                <a:spcPts val="105"/>
              </a:spcBef>
              <a:spcAft>
                <a:spcPts val="1800"/>
              </a:spcAft>
            </a:pPr>
            <a:r>
              <a:rPr lang="fr-FR" spc="-10" dirty="0">
                <a:cs typeface="Poppins" panose="00000500000000000000" pitchFamily="2" charset="0"/>
              </a:rPr>
              <a:t>Ne jamais cliquer sur les liens que vous obtenez sur votre téléphone. </a:t>
            </a:r>
          </a:p>
          <a:p>
            <a:pPr marL="12700">
              <a:lnSpc>
                <a:spcPct val="100000"/>
              </a:lnSpc>
              <a:spcBef>
                <a:spcPts val="105"/>
              </a:spcBef>
              <a:spcAft>
                <a:spcPts val="1800"/>
              </a:spcAft>
            </a:pPr>
            <a:r>
              <a:rPr lang="fr-FR" spc="-10" dirty="0">
                <a:cs typeface="Poppins" panose="00000500000000000000" pitchFamily="2" charset="0"/>
              </a:rPr>
              <a:t>Vérifiez l'heure à laquelle le message inconnu a été envoyé. Si le SMS a été envoyé à une heure inhabituelle, c’est un autre signe de smishing.</a:t>
            </a:r>
          </a:p>
          <a:p>
            <a:pPr marL="12700">
              <a:lnSpc>
                <a:spcPct val="100000"/>
              </a:lnSpc>
              <a:spcBef>
                <a:spcPts val="105"/>
              </a:spcBef>
              <a:spcAft>
                <a:spcPts val="1800"/>
              </a:spcAft>
            </a:pPr>
            <a:r>
              <a:rPr lang="fr-FR" spc="-10" dirty="0">
                <a:cs typeface="Poppins" panose="00000500000000000000" pitchFamily="2" charset="0"/>
              </a:rPr>
              <a:t>Ne jamais répondre à un message qui vous demande des informations personnelles ou confidentielles. </a:t>
            </a:r>
          </a:p>
          <a:p>
            <a:pPr marL="12700">
              <a:lnSpc>
                <a:spcPct val="100000"/>
              </a:lnSpc>
              <a:spcBef>
                <a:spcPts val="105"/>
              </a:spcBef>
              <a:spcAft>
                <a:spcPts val="1800"/>
              </a:spcAft>
            </a:pPr>
            <a:r>
              <a:rPr lang="fr-FR" spc="-10" dirty="0">
                <a:cs typeface="Poppins" panose="00000500000000000000" pitchFamily="2" charset="0"/>
              </a:rPr>
              <a:t>Ne jamais installer des applications depuis un message texte.</a:t>
            </a:r>
          </a:p>
        </p:txBody>
      </p:sp>
      <p:pic>
        <p:nvPicPr>
          <p:cNvPr id="2" name="Graphic 1" descr="Badge Tick1 with solid fill">
            <a:extLst>
              <a:ext uri="{FF2B5EF4-FFF2-40B4-BE49-F238E27FC236}">
                <a16:creationId xmlns:a16="http://schemas.microsoft.com/office/drawing/2014/main" id="{93F7BDC4-8B61-D6FE-AA34-C388BCF25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1540761"/>
            <a:ext cx="432000" cy="432000"/>
          </a:xfrm>
          <a:prstGeom prst="rect">
            <a:avLst/>
          </a:prstGeom>
        </p:spPr>
      </p:pic>
      <p:pic>
        <p:nvPicPr>
          <p:cNvPr id="3" name="Graphic 2" descr="Badge Tick1 with solid fill">
            <a:extLst>
              <a:ext uri="{FF2B5EF4-FFF2-40B4-BE49-F238E27FC236}">
                <a16:creationId xmlns:a16="http://schemas.microsoft.com/office/drawing/2014/main" id="{CFD8B421-C09B-7494-7556-247C9BE3D9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805" y="2060606"/>
            <a:ext cx="432000" cy="432000"/>
          </a:xfrm>
          <a:prstGeom prst="rect">
            <a:avLst/>
          </a:prstGeom>
        </p:spPr>
      </p:pic>
      <p:pic>
        <p:nvPicPr>
          <p:cNvPr id="4" name="Graphic 3" descr="Badge Tick1 with solid fill">
            <a:extLst>
              <a:ext uri="{FF2B5EF4-FFF2-40B4-BE49-F238E27FC236}">
                <a16:creationId xmlns:a16="http://schemas.microsoft.com/office/drawing/2014/main" id="{ADA6B588-ED07-4A39-082F-69BF0FEB74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2854299"/>
            <a:ext cx="432000" cy="432000"/>
          </a:xfrm>
          <a:prstGeom prst="rect">
            <a:avLst/>
          </a:prstGeom>
        </p:spPr>
      </p:pic>
      <p:pic>
        <p:nvPicPr>
          <p:cNvPr id="6" name="Graphic 5" descr="Badge Tick1 with solid fill">
            <a:extLst>
              <a:ext uri="{FF2B5EF4-FFF2-40B4-BE49-F238E27FC236}">
                <a16:creationId xmlns:a16="http://schemas.microsoft.com/office/drawing/2014/main" id="{44FBE71F-3BA4-0FFA-2E2B-CFC44788C8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638848"/>
            <a:ext cx="432000" cy="432000"/>
          </a:xfrm>
          <a:prstGeom prst="rect">
            <a:avLst/>
          </a:prstGeom>
        </p:spPr>
      </p:pic>
    </p:spTree>
    <p:extLst>
      <p:ext uri="{BB962C8B-B14F-4D97-AF65-F5344CB8AC3E}">
        <p14:creationId xmlns:p14="http://schemas.microsoft.com/office/powerpoint/2010/main" val="3080480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800D0B-5F78-2438-2DE1-7EE227DED9BA}"/>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6F18719F-3114-3131-B4F4-ADF3BC39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090591E6-1876-03C0-E84A-CA0EFF03B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2F6E195A-3CD4-B490-D0A0-83009AAAB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D534934D-B238-937E-C4DA-9FD55CB0F2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A11114DB-52C3-8FC4-1B4D-B1AAEA2DA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1AB31872-1C84-A4EF-7014-60B74148C5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90FEBF53-E945-B78E-539A-722AB0665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A5CED65C-9BB4-3D0E-734D-DA2A128C30FC}"/>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err="1">
                <a:blipFill dpi="0" rotWithShape="1">
                  <a:blip r:embed="rId4"/>
                  <a:srcRect/>
                  <a:tile tx="6350" ty="-127000" sx="65000" sy="64000" flip="none" algn="tl"/>
                </a:blipFill>
              </a:rPr>
              <a:t>PHARMing</a:t>
            </a:r>
            <a:endParaRPr lang="en-US" sz="8800" dirty="0">
              <a:blipFill dpi="0" rotWithShape="1">
                <a:blip r:embed="rId4"/>
                <a:srcRect/>
                <a:tile tx="6350" ty="-127000" sx="65000" sy="64000" flip="none" algn="tl"/>
              </a:blipFill>
            </a:endParaRPr>
          </a:p>
        </p:txBody>
      </p:sp>
      <p:sp>
        <p:nvSpPr>
          <p:cNvPr id="286" name="Rectangle 285">
            <a:extLst>
              <a:ext uri="{FF2B5EF4-FFF2-40B4-BE49-F238E27FC236}">
                <a16:creationId xmlns:a16="http://schemas.microsoft.com/office/drawing/2014/main" id="{CCF7D425-6D46-408C-C51F-2FACE9C2B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FB842247-F416-350A-D21B-384EAEC19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841364F3-D6B0-3C71-E114-AF562B104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2F0F923D-DDBB-1C08-EEA1-12ADCB737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4265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DFC7-B097-E5A0-E4D7-24E08881DD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9193B2-9676-ECE8-0AFF-41457E1113F4}"/>
              </a:ext>
            </a:extLst>
          </p:cNvPr>
          <p:cNvSpPr>
            <a:spLocks noGrp="1"/>
          </p:cNvSpPr>
          <p:nvPr>
            <p:ph type="title"/>
          </p:nvPr>
        </p:nvSpPr>
        <p:spPr>
          <a:xfrm>
            <a:off x="175113" y="0"/>
            <a:ext cx="11321562" cy="1609344"/>
          </a:xfrm>
        </p:spPr>
        <p:txBody>
          <a:bodyPr/>
          <a:lstStyle/>
          <a:p>
            <a:r>
              <a:rPr lang="fr-FR" dirty="0"/>
              <a:t>Définition</a:t>
            </a:r>
            <a:endParaRPr lang="en-US" dirty="0"/>
          </a:p>
        </p:txBody>
      </p:sp>
      <p:sp>
        <p:nvSpPr>
          <p:cNvPr id="2" name="object 8">
            <a:extLst>
              <a:ext uri="{FF2B5EF4-FFF2-40B4-BE49-F238E27FC236}">
                <a16:creationId xmlns:a16="http://schemas.microsoft.com/office/drawing/2014/main" id="{B37953C1-0472-C3B6-55EB-CF6B434BEB9E}"/>
              </a:ext>
            </a:extLst>
          </p:cNvPr>
          <p:cNvSpPr txBox="1"/>
          <p:nvPr/>
        </p:nvSpPr>
        <p:spPr>
          <a:xfrm>
            <a:off x="388602" y="1456944"/>
            <a:ext cx="9903478" cy="3142527"/>
          </a:xfrm>
          <a:prstGeom prst="rect">
            <a:avLst/>
          </a:prstGeom>
        </p:spPr>
        <p:txBody>
          <a:bodyPr vert="horz" wrap="square" lIns="0" tIns="13335" rIns="0" bIns="0" rtlCol="0">
            <a:spAutoFit/>
          </a:bodyPr>
          <a:lstStyle/>
          <a:p>
            <a:pPr marL="298450" indent="-285750">
              <a:lnSpc>
                <a:spcPct val="100000"/>
              </a:lnSpc>
              <a:spcBef>
                <a:spcPts val="105"/>
              </a:spcBef>
              <a:spcAft>
                <a:spcPts val="1800"/>
              </a:spcAft>
              <a:buFont typeface="Wingdings" panose="05000000000000000000" pitchFamily="2" charset="2"/>
              <a:buChar char="Ø"/>
            </a:pPr>
            <a:r>
              <a:rPr lang="fr-FR" sz="1600" spc="-10" dirty="0">
                <a:cs typeface="Poppins" panose="00000500000000000000" pitchFamily="2" charset="0"/>
              </a:rPr>
              <a:t>Le pharming est une </a:t>
            </a:r>
            <a:r>
              <a:rPr lang="fr-FR" sz="1600" spc="-10" dirty="0">
                <a:solidFill>
                  <a:schemeClr val="accent4"/>
                </a:solidFill>
                <a:cs typeface="Poppins" panose="00000500000000000000" pitchFamily="2" charset="0"/>
              </a:rPr>
              <a:t>méthode avancée de vol d’identité </a:t>
            </a:r>
            <a:r>
              <a:rPr lang="fr-FR" sz="1600" spc="-10" dirty="0">
                <a:cs typeface="Poppins" panose="00000500000000000000" pitchFamily="2" charset="0"/>
              </a:rPr>
              <a:t>qui consiste à </a:t>
            </a:r>
            <a:r>
              <a:rPr lang="fr-FR" sz="1600" spc="-10" dirty="0">
                <a:solidFill>
                  <a:schemeClr val="accent4"/>
                </a:solidFill>
                <a:cs typeface="Poppins" panose="00000500000000000000" pitchFamily="2" charset="0"/>
              </a:rPr>
              <a:t>installer un code malveillant sur une machine personnelle ou un serveur</a:t>
            </a:r>
            <a:r>
              <a:rPr lang="fr-FR" sz="1600" spc="-10" dirty="0">
                <a:cs typeface="Poppins" panose="00000500000000000000" pitchFamily="2" charset="0"/>
              </a:rPr>
              <a:t>, en redirigeant les utilisateurs vers des sites malveillants à leur insu. </a:t>
            </a:r>
          </a:p>
          <a:p>
            <a:pPr marL="298450" indent="-285750">
              <a:lnSpc>
                <a:spcPct val="100000"/>
              </a:lnSpc>
              <a:spcBef>
                <a:spcPts val="105"/>
              </a:spcBef>
              <a:spcAft>
                <a:spcPts val="1800"/>
              </a:spcAft>
              <a:buFont typeface="Wingdings" panose="05000000000000000000" pitchFamily="2" charset="2"/>
              <a:buChar char="Ø"/>
            </a:pPr>
            <a:r>
              <a:rPr lang="fr-FR" sz="1600" spc="-10" dirty="0">
                <a:cs typeface="Poppins" panose="00000500000000000000" pitchFamily="2" charset="0"/>
              </a:rPr>
              <a:t>Les criminels qui participent à telles attaques sont techniquement plus avancés. Ils sont ainsi capables </a:t>
            </a:r>
            <a:r>
              <a:rPr lang="fr-FR" sz="1600" spc="-10" dirty="0">
                <a:solidFill>
                  <a:schemeClr val="accent4"/>
                </a:solidFill>
                <a:cs typeface="Poppins" panose="00000500000000000000" pitchFamily="2" charset="0"/>
              </a:rPr>
              <a:t>d’imiter un site web légitime et rediriger ensuite des milliers d’utilisateurs </a:t>
            </a:r>
            <a:r>
              <a:rPr lang="fr-FR" sz="1600" spc="-10" dirty="0">
                <a:cs typeface="Poppins" panose="00000500000000000000" pitchFamily="2" charset="0"/>
              </a:rPr>
              <a:t>en installant un ensemble de lignes de code.</a:t>
            </a:r>
          </a:p>
          <a:p>
            <a:pPr marL="298450" indent="-285750">
              <a:lnSpc>
                <a:spcPct val="100000"/>
              </a:lnSpc>
              <a:spcBef>
                <a:spcPts val="105"/>
              </a:spcBef>
              <a:spcAft>
                <a:spcPts val="600"/>
              </a:spcAft>
              <a:buFont typeface="Wingdings" panose="05000000000000000000" pitchFamily="2" charset="2"/>
              <a:buChar char="Ø"/>
            </a:pPr>
            <a:r>
              <a:rPr lang="fr-FR" sz="1600" spc="-10" dirty="0">
                <a:cs typeface="Poppins" panose="00000500000000000000" pitchFamily="2" charset="0"/>
              </a:rPr>
              <a:t>Deux méthodes sont utilisées :</a:t>
            </a:r>
          </a:p>
          <a:p>
            <a:pPr marL="755650" lvl="1" indent="-285750">
              <a:spcBef>
                <a:spcPts val="105"/>
              </a:spcBef>
              <a:spcAft>
                <a:spcPts val="600"/>
              </a:spcAft>
              <a:buFont typeface="Wingdings" panose="05000000000000000000" pitchFamily="2" charset="2"/>
              <a:buChar char="§"/>
            </a:pPr>
            <a:r>
              <a:rPr lang="fr-FR" sz="1600" spc="-10" dirty="0">
                <a:cs typeface="Poppins" panose="00000500000000000000" pitchFamily="2" charset="0"/>
              </a:rPr>
              <a:t>La première méthode consiste à infecter la machine de l’utilisateur par un virus ou un code malveillant, permettant ainsi la </a:t>
            </a:r>
            <a:r>
              <a:rPr lang="fr-FR" sz="1600" spc="-10" dirty="0">
                <a:solidFill>
                  <a:schemeClr val="accent4"/>
                </a:solidFill>
                <a:cs typeface="Poppins" panose="00000500000000000000" pitchFamily="2" charset="0"/>
              </a:rPr>
              <a:t>modification du fichier localhost</a:t>
            </a:r>
            <a:r>
              <a:rPr lang="fr-FR" sz="1600" spc="-10" dirty="0">
                <a:cs typeface="Poppins" panose="00000500000000000000" pitchFamily="2" charset="0"/>
              </a:rPr>
              <a:t>.</a:t>
            </a:r>
          </a:p>
          <a:p>
            <a:pPr marL="755650" lvl="1" indent="-285750">
              <a:spcBef>
                <a:spcPts val="105"/>
              </a:spcBef>
              <a:spcAft>
                <a:spcPts val="600"/>
              </a:spcAft>
              <a:buFont typeface="Wingdings" panose="05000000000000000000" pitchFamily="2" charset="2"/>
              <a:buChar char="§"/>
            </a:pPr>
            <a:r>
              <a:rPr lang="fr-FR" sz="1600" spc="-10" dirty="0">
                <a:cs typeface="Poppins" panose="00000500000000000000" pitchFamily="2" charset="0"/>
              </a:rPr>
              <a:t>La deuxième méthode consiste à </a:t>
            </a:r>
            <a:r>
              <a:rPr lang="fr-FR" sz="1600" spc="-10" dirty="0">
                <a:solidFill>
                  <a:schemeClr val="accent4"/>
                </a:solidFill>
                <a:cs typeface="Poppins" panose="00000500000000000000" pitchFamily="2" charset="0"/>
              </a:rPr>
              <a:t>compromettre le serveur de nom de domaine (DNS)</a:t>
            </a:r>
            <a:r>
              <a:rPr lang="fr-FR" sz="1600" spc="-10" dirty="0">
                <a:cs typeface="Poppins" panose="00000500000000000000" pitchFamily="2" charset="0"/>
              </a:rPr>
              <a:t>.</a:t>
            </a:r>
          </a:p>
        </p:txBody>
      </p:sp>
    </p:spTree>
    <p:extLst>
      <p:ext uri="{BB962C8B-B14F-4D97-AF65-F5344CB8AC3E}">
        <p14:creationId xmlns:p14="http://schemas.microsoft.com/office/powerpoint/2010/main" val="262993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EA682C-32AC-69A1-D10A-E0FE56864C9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8149F6B-77CB-4392-E81A-851BA3D82B95}"/>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sz="3200"/>
              <a:t>LE mécanisme</a:t>
            </a:r>
          </a:p>
        </p:txBody>
      </p:sp>
      <p:pic>
        <p:nvPicPr>
          <p:cNvPr id="4" name="Picture 3" descr="A diagram of a hacker&#10;&#10;Description automatically generated">
            <a:extLst>
              <a:ext uri="{FF2B5EF4-FFF2-40B4-BE49-F238E27FC236}">
                <a16:creationId xmlns:a16="http://schemas.microsoft.com/office/drawing/2014/main" id="{FBD8CEE0-FDF9-50FD-8727-CE826CCA2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91" y="1563624"/>
            <a:ext cx="7287269" cy="3534325"/>
          </a:xfrm>
          <a:prstGeom prst="rect">
            <a:avLst/>
          </a:prstGeom>
        </p:spPr>
      </p:pic>
      <p:sp>
        <p:nvSpPr>
          <p:cNvPr id="2" name="object 8">
            <a:extLst>
              <a:ext uri="{FF2B5EF4-FFF2-40B4-BE49-F238E27FC236}">
                <a16:creationId xmlns:a16="http://schemas.microsoft.com/office/drawing/2014/main" id="{EF7083A0-0447-53FC-064E-C88F9E0931DF}"/>
              </a:ext>
            </a:extLst>
          </p:cNvPr>
          <p:cNvSpPr txBox="1"/>
          <p:nvPr/>
        </p:nvSpPr>
        <p:spPr>
          <a:xfrm>
            <a:off x="8156351" y="1828800"/>
            <a:ext cx="3544034" cy="4050792"/>
          </a:xfrm>
          <a:prstGeom prst="rect">
            <a:avLst/>
          </a:prstGeom>
        </p:spPr>
        <p:txBody>
          <a:bodyPr vert="horz" lIns="91440" tIns="45720" rIns="91440" bIns="45720" rtlCol="0">
            <a:normAutofit lnSpcReduction="10000"/>
          </a:bodyPr>
          <a:lstStyle/>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a:t>La </a:t>
            </a:r>
            <a:r>
              <a:rPr lang="en-US" sz="1400" spc="-10" dirty="0" err="1"/>
              <a:t>fraude</a:t>
            </a:r>
            <a:r>
              <a:rPr lang="en-US" sz="1400" spc="-10" dirty="0"/>
              <a:t> </a:t>
            </a:r>
            <a:r>
              <a:rPr lang="en-US" sz="1400" spc="-10" dirty="0" err="1"/>
              <a:t>exploite</a:t>
            </a:r>
            <a:r>
              <a:rPr lang="en-US" sz="1400" spc="-10" dirty="0"/>
              <a:t> les </a:t>
            </a:r>
            <a:r>
              <a:rPr lang="en-US" sz="1400" b="1" spc="-10" dirty="0" err="1"/>
              <a:t>vulnérabilités</a:t>
            </a:r>
            <a:r>
              <a:rPr lang="en-US" sz="1400" b="1" spc="-10" dirty="0"/>
              <a:t> de DNS (Domain Name Server)</a:t>
            </a:r>
            <a:r>
              <a:rPr lang="en-US" sz="1400" spc="-10" dirty="0"/>
              <a:t> qui </a:t>
            </a:r>
            <a:r>
              <a:rPr lang="en-US" sz="1400" spc="-10" dirty="0" err="1"/>
              <a:t>permet</a:t>
            </a:r>
            <a:r>
              <a:rPr lang="en-US" sz="1400" spc="-10" dirty="0"/>
              <a:t> de faire la </a:t>
            </a:r>
            <a:r>
              <a:rPr lang="en-US" sz="1400" spc="-10" dirty="0" err="1"/>
              <a:t>correspondance</a:t>
            </a:r>
            <a:r>
              <a:rPr lang="en-US" sz="1400" spc="-10" dirty="0"/>
              <a:t> entre </a:t>
            </a:r>
            <a:r>
              <a:rPr lang="en-US" sz="1400" spc="-10" dirty="0" err="1"/>
              <a:t>une</a:t>
            </a:r>
            <a:r>
              <a:rPr lang="en-US" sz="1400" spc="-10" dirty="0"/>
              <a:t> URL et </a:t>
            </a:r>
            <a:r>
              <a:rPr lang="en-US" sz="1400" spc="-10" dirty="0" err="1"/>
              <a:t>une</a:t>
            </a:r>
            <a:r>
              <a:rPr lang="en-US" sz="1400" spc="-10" dirty="0"/>
              <a:t> </a:t>
            </a:r>
            <a:r>
              <a:rPr lang="en-US" sz="1400" spc="-10" dirty="0" err="1"/>
              <a:t>adresse</a:t>
            </a:r>
            <a:r>
              <a:rPr lang="en-US" sz="1400" spc="-10" dirty="0"/>
              <a:t> IP.</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err="1"/>
              <a:t>L’attaquant</a:t>
            </a:r>
            <a:r>
              <a:rPr lang="en-US" sz="1400" spc="-10" dirty="0"/>
              <a:t> </a:t>
            </a:r>
            <a:r>
              <a:rPr lang="en-US" sz="1400" spc="-10" dirty="0" err="1"/>
              <a:t>manipule</a:t>
            </a:r>
            <a:r>
              <a:rPr lang="en-US" sz="1400" spc="-10" dirty="0"/>
              <a:t> le </a:t>
            </a:r>
            <a:r>
              <a:rPr lang="en-US" sz="1400" spc="-10" dirty="0" err="1"/>
              <a:t>serveur</a:t>
            </a:r>
            <a:r>
              <a:rPr lang="en-US" sz="1400" spc="-10" dirty="0"/>
              <a:t> DNS </a:t>
            </a:r>
            <a:r>
              <a:rPr lang="en-US" sz="1400" spc="-10" dirty="0" err="1"/>
              <a:t>en</a:t>
            </a:r>
            <a:r>
              <a:rPr lang="en-US" sz="1400" spc="-10" dirty="0"/>
              <a:t> </a:t>
            </a:r>
            <a:r>
              <a:rPr lang="en-US" sz="1400" b="1" spc="-10" dirty="0" err="1"/>
              <a:t>remplaçant</a:t>
            </a:r>
            <a:r>
              <a:rPr lang="en-US" sz="1400" b="1" spc="-10" dirty="0"/>
              <a:t> </a:t>
            </a:r>
            <a:r>
              <a:rPr lang="en-US" sz="1400" b="1" spc="-10" dirty="0" err="1"/>
              <a:t>l’adresse</a:t>
            </a:r>
            <a:r>
              <a:rPr lang="en-US" sz="1400" b="1" spc="-10" dirty="0"/>
              <a:t> IP du site web </a:t>
            </a:r>
            <a:r>
              <a:rPr lang="en-US" sz="1400" b="1" spc="-10" dirty="0" err="1"/>
              <a:t>légitime</a:t>
            </a:r>
            <a:r>
              <a:rPr lang="en-US" sz="1400" b="1" spc="-10" dirty="0"/>
              <a:t> </a:t>
            </a:r>
            <a:r>
              <a:rPr lang="en-US" sz="1400" spc="-10" dirty="0"/>
              <a:t>avec </a:t>
            </a:r>
            <a:r>
              <a:rPr lang="en-US" sz="1400" spc="-10" dirty="0" err="1"/>
              <a:t>celle</a:t>
            </a:r>
            <a:r>
              <a:rPr lang="en-US" sz="1400" spc="-10" dirty="0"/>
              <a:t> de son site web (qui </a:t>
            </a:r>
            <a:r>
              <a:rPr lang="en-US" sz="1400" spc="-10" dirty="0" err="1"/>
              <a:t>ressemble</a:t>
            </a:r>
            <a:r>
              <a:rPr lang="en-US" sz="1400" spc="-10" dirty="0"/>
              <a:t> au site </a:t>
            </a:r>
            <a:r>
              <a:rPr lang="en-US" sz="1400" spc="-10" dirty="0" err="1"/>
              <a:t>légitime</a:t>
            </a:r>
            <a:r>
              <a:rPr lang="en-US" sz="1400" spc="-10" dirty="0"/>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err="1"/>
              <a:t>L’utilisateur</a:t>
            </a:r>
            <a:r>
              <a:rPr lang="en-US" sz="1400" spc="-10" dirty="0"/>
              <a:t> </a:t>
            </a:r>
            <a:r>
              <a:rPr lang="en-US" sz="1400" spc="-10" dirty="0" err="1"/>
              <a:t>essaye</a:t>
            </a:r>
            <a:r>
              <a:rPr lang="en-US" sz="1400" spc="-10" dirty="0"/>
              <a:t> de se connecter au site web e-commerce pour </a:t>
            </a:r>
            <a:r>
              <a:rPr lang="en-US" sz="1400" spc="-10" dirty="0" err="1"/>
              <a:t>effecteur</a:t>
            </a:r>
            <a:r>
              <a:rPr lang="en-US" sz="1400" spc="-10" dirty="0"/>
              <a:t> un </a:t>
            </a:r>
            <a:r>
              <a:rPr lang="en-US" sz="1400" spc="-10" dirty="0" err="1"/>
              <a:t>paiement</a:t>
            </a:r>
            <a:r>
              <a:rPr lang="en-US" sz="1400" spc="-10" dirty="0"/>
              <a:t> </a:t>
            </a:r>
            <a:r>
              <a:rPr lang="en-US" sz="1400" spc="-10" dirty="0" err="1"/>
              <a:t>en</a:t>
            </a:r>
            <a:r>
              <a:rPr lang="en-US" sz="1400" spc="-10" dirty="0"/>
              <a:t> </a:t>
            </a:r>
            <a:r>
              <a:rPr lang="en-US" sz="1400" spc="-10" dirty="0" err="1"/>
              <a:t>ligne</a:t>
            </a:r>
            <a:r>
              <a:rPr lang="en-US" sz="1400" spc="-10" dirty="0"/>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a:t>Le </a:t>
            </a:r>
            <a:r>
              <a:rPr lang="en-US" sz="1400" spc="-10" dirty="0" err="1"/>
              <a:t>serveur</a:t>
            </a:r>
            <a:r>
              <a:rPr lang="en-US" sz="1400" spc="-10" dirty="0"/>
              <a:t> </a:t>
            </a:r>
            <a:r>
              <a:rPr lang="en-US" sz="1400" spc="-10" dirty="0" err="1"/>
              <a:t>compromis</a:t>
            </a:r>
            <a:r>
              <a:rPr lang="en-US" sz="1400" spc="-10" dirty="0"/>
              <a:t> </a:t>
            </a:r>
            <a:r>
              <a:rPr lang="en-US" sz="1400" spc="-10" dirty="0" err="1"/>
              <a:t>lui</a:t>
            </a:r>
            <a:r>
              <a:rPr lang="en-US" sz="1400" spc="-10" dirty="0"/>
              <a:t> </a:t>
            </a:r>
            <a:r>
              <a:rPr lang="en-US" sz="1400" spc="-10" dirty="0" err="1"/>
              <a:t>renvoie</a:t>
            </a:r>
            <a:r>
              <a:rPr lang="en-US" sz="1400" spc="-10" dirty="0"/>
              <a:t> </a:t>
            </a:r>
            <a:r>
              <a:rPr lang="en-US" sz="1400" spc="-10" dirty="0" err="1"/>
              <a:t>l’adresse</a:t>
            </a:r>
            <a:r>
              <a:rPr lang="en-US" sz="1400" spc="-10" dirty="0"/>
              <a:t> IP du faux site web qui </a:t>
            </a:r>
            <a:r>
              <a:rPr lang="en-US" sz="1400" spc="-10" dirty="0" err="1"/>
              <a:t>est</a:t>
            </a:r>
            <a:r>
              <a:rPr lang="en-US" sz="1400" spc="-10" dirty="0"/>
              <a:t> sous le </a:t>
            </a:r>
            <a:r>
              <a:rPr lang="en-US" sz="1400" spc="-10" dirty="0" err="1"/>
              <a:t>contrôle</a:t>
            </a:r>
            <a:r>
              <a:rPr lang="en-US" sz="1400" spc="-10" dirty="0"/>
              <a:t> de </a:t>
            </a:r>
            <a:r>
              <a:rPr lang="en-US" sz="1400" spc="-10" dirty="0" err="1"/>
              <a:t>l’attaquant</a:t>
            </a:r>
            <a:r>
              <a:rPr lang="en-US" sz="1400" spc="-10" dirty="0"/>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err="1"/>
              <a:t>L’attaquant</a:t>
            </a:r>
            <a:r>
              <a:rPr lang="en-US" sz="1400" spc="-10" dirty="0"/>
              <a:t> </a:t>
            </a:r>
            <a:r>
              <a:rPr lang="en-US" sz="1400" spc="-10" dirty="0" err="1"/>
              <a:t>récupère</a:t>
            </a:r>
            <a:r>
              <a:rPr lang="en-US" sz="1400" spc="-10" dirty="0"/>
              <a:t> </a:t>
            </a:r>
            <a:r>
              <a:rPr lang="en-US" sz="1400" spc="-10" dirty="0" err="1"/>
              <a:t>toutes</a:t>
            </a:r>
            <a:r>
              <a:rPr lang="en-US" sz="1400" spc="-10" dirty="0"/>
              <a:t> les données de carte </a:t>
            </a:r>
            <a:r>
              <a:rPr lang="en-US" sz="1400" spc="-10" dirty="0" err="1"/>
              <a:t>renseignées</a:t>
            </a:r>
            <a:r>
              <a:rPr lang="en-US" sz="1400" spc="-10" dirty="0"/>
              <a:t> par </a:t>
            </a:r>
            <a:r>
              <a:rPr lang="en-US" sz="1400" spc="-10" dirty="0" err="1"/>
              <a:t>l’utilisateur</a:t>
            </a:r>
            <a:r>
              <a:rPr lang="en-US" sz="1400" spc="-10" dirty="0"/>
              <a:t> à son </a:t>
            </a:r>
            <a:r>
              <a:rPr lang="en-US" sz="1400" spc="-10" dirty="0" err="1"/>
              <a:t>insu</a:t>
            </a:r>
            <a:r>
              <a:rPr lang="en-US" sz="1400" spc="-10" dirty="0"/>
              <a:t>. </a:t>
            </a:r>
          </a:p>
        </p:txBody>
      </p:sp>
      <p:grpSp>
        <p:nvGrpSpPr>
          <p:cNvPr id="12" name="Group 11">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70465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C7499-BD3B-170E-ADAA-A2AC2267DDF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B0BD9B-BD82-5ED6-FC5B-968246B7426F}"/>
              </a:ext>
            </a:extLst>
          </p:cNvPr>
          <p:cNvSpPr>
            <a:spLocks noGrp="1"/>
          </p:cNvSpPr>
          <p:nvPr>
            <p:ph type="title"/>
          </p:nvPr>
        </p:nvSpPr>
        <p:spPr>
          <a:xfrm>
            <a:off x="175113" y="0"/>
            <a:ext cx="11321562" cy="1609344"/>
          </a:xfrm>
        </p:spPr>
        <p:txBody>
          <a:bodyPr/>
          <a:lstStyle/>
          <a:p>
            <a:r>
              <a:rPr lang="fr-FR" dirty="0"/>
              <a:t>Recommandations</a:t>
            </a:r>
            <a:endParaRPr lang="en-US" dirty="0"/>
          </a:p>
        </p:txBody>
      </p:sp>
      <p:sp>
        <p:nvSpPr>
          <p:cNvPr id="8" name="object 8">
            <a:extLst>
              <a:ext uri="{FF2B5EF4-FFF2-40B4-BE49-F238E27FC236}">
                <a16:creationId xmlns:a16="http://schemas.microsoft.com/office/drawing/2014/main" id="{9119127C-44DA-4C95-9AC1-5B05A8BB7C68}"/>
              </a:ext>
            </a:extLst>
          </p:cNvPr>
          <p:cNvSpPr txBox="1"/>
          <p:nvPr/>
        </p:nvSpPr>
        <p:spPr>
          <a:xfrm>
            <a:off x="789922" y="1609344"/>
            <a:ext cx="9734822" cy="4358244"/>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600" u="sng" spc="-10" dirty="0">
                <a:solidFill>
                  <a:schemeClr val="accent4"/>
                </a:solidFill>
                <a:cs typeface="Poppins" panose="00000500000000000000" pitchFamily="2" charset="0"/>
              </a:rPr>
              <a:t>Sensibilisation des Clients/Employés :</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La prévention contre les fraudes via le pharming est préférable au contrôle des dommages.</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Contactez l’équipe de sécurité si vous doutez de l’authenticité du site web.</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Vérifiez toujours que le protocole HTTPS est présent au lieu de HTTP au début de l’URL du site web.</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Vérifier les détails du certificat (fonctionnalité disponible sur Google Chrome, Mozilla et Safari). </a:t>
            </a:r>
          </a:p>
          <a:p>
            <a:pPr marL="12700">
              <a:lnSpc>
                <a:spcPct val="100000"/>
              </a:lnSpc>
              <a:spcBef>
                <a:spcPts val="105"/>
              </a:spcBef>
              <a:spcAft>
                <a:spcPts val="600"/>
              </a:spcAft>
            </a:pPr>
            <a:endParaRPr lang="fr-FR" sz="1600" spc="-10" dirty="0">
              <a:cs typeface="Poppins" panose="00000500000000000000" pitchFamily="2" charset="0"/>
            </a:endParaRPr>
          </a:p>
          <a:p>
            <a:pPr marL="12700">
              <a:lnSpc>
                <a:spcPct val="100000"/>
              </a:lnSpc>
              <a:spcBef>
                <a:spcPts val="105"/>
              </a:spcBef>
              <a:spcAft>
                <a:spcPts val="600"/>
              </a:spcAft>
            </a:pPr>
            <a:r>
              <a:rPr lang="fr-FR" sz="1600" u="sng" spc="-10" dirty="0">
                <a:solidFill>
                  <a:schemeClr val="accent4"/>
                </a:solidFill>
                <a:cs typeface="Poppins" panose="00000500000000000000" pitchFamily="2" charset="0"/>
              </a:rPr>
              <a:t>Technologies :</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Installer un WAF (Web Application Firewall) pour identifier les codes frauduleux au niveau des sites web.</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Utiliser le protocole DNS Secure (DNSSEC). </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Recourir aux solutions recommandées par les marques de paiement (par exemple, OTP avec 3DS Secure). </a:t>
            </a:r>
          </a:p>
          <a:p>
            <a:pPr marL="298450" indent="-285750">
              <a:lnSpc>
                <a:spcPct val="100000"/>
              </a:lnSpc>
              <a:spcBef>
                <a:spcPts val="105"/>
              </a:spcBef>
              <a:spcAft>
                <a:spcPts val="600"/>
              </a:spcAft>
              <a:buFont typeface="Wingdings" panose="05000000000000000000" pitchFamily="2" charset="2"/>
              <a:buChar char="ü"/>
            </a:pPr>
            <a:r>
              <a:rPr lang="fr-FR" sz="1600" spc="-10" dirty="0">
                <a:cs typeface="Poppins" panose="00000500000000000000" pitchFamily="2" charset="0"/>
              </a:rPr>
              <a:t>Installer certaines fonctions de sécurité au niveau de serveur DNS (par exemple, HIDS, DNS Traffic Spikes...). </a:t>
            </a:r>
          </a:p>
        </p:txBody>
      </p:sp>
      <p:pic>
        <p:nvPicPr>
          <p:cNvPr id="3" name="Graphic 2" descr="Badge Tick1 with solid fill">
            <a:extLst>
              <a:ext uri="{FF2B5EF4-FFF2-40B4-BE49-F238E27FC236}">
                <a16:creationId xmlns:a16="http://schemas.microsoft.com/office/drawing/2014/main" id="{EE997AFA-CE7E-014A-ADF1-B30D413A5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1529893"/>
            <a:ext cx="432000" cy="432000"/>
          </a:xfrm>
          <a:prstGeom prst="rect">
            <a:avLst/>
          </a:prstGeom>
        </p:spPr>
      </p:pic>
      <p:pic>
        <p:nvPicPr>
          <p:cNvPr id="6" name="Graphic 5" descr="Badge Tick1 with solid fill">
            <a:extLst>
              <a:ext uri="{FF2B5EF4-FFF2-40B4-BE49-F238E27FC236}">
                <a16:creationId xmlns:a16="http://schemas.microsoft.com/office/drawing/2014/main" id="{201FDBFA-F503-343D-3B09-60F5CA28A3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534887"/>
            <a:ext cx="432000" cy="432000"/>
          </a:xfrm>
          <a:prstGeom prst="rect">
            <a:avLst/>
          </a:prstGeom>
        </p:spPr>
      </p:pic>
    </p:spTree>
    <p:extLst>
      <p:ext uri="{BB962C8B-B14F-4D97-AF65-F5344CB8AC3E}">
        <p14:creationId xmlns:p14="http://schemas.microsoft.com/office/powerpoint/2010/main" val="2001302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24C27D-E797-78E5-8E2B-91DAA5AD06F0}"/>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CF8C7930-F2E9-E5DD-ECC4-38D712DB9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9432E553-0589-91F2-F5F5-BB0E2EC09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13E645CA-AEF7-BEEF-84BD-C55F57320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DBAB88B4-97BC-A0FE-2B99-A4C752A905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CFAD342F-7AF1-9E48-4B54-B00A8225E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BD642044-B328-3DD8-1786-439FC6DE1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85E2CC79-5140-6967-A26B-306687BBE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7682A46E-1F37-9985-5C65-1FAEB29CB957}"/>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err="1">
                <a:blipFill dpi="0" rotWithShape="1">
                  <a:blip r:embed="rId4"/>
                  <a:srcRect/>
                  <a:tile tx="6350" ty="-127000" sx="65000" sy="64000" flip="none" algn="tl"/>
                </a:blipFill>
              </a:rPr>
              <a:t>Piratage</a:t>
            </a:r>
            <a:r>
              <a:rPr lang="en-US" sz="8800" dirty="0">
                <a:blipFill dpi="0" rotWithShape="1">
                  <a:blip r:embed="rId4"/>
                  <a:srcRect/>
                  <a:tile tx="6350" ty="-127000" sx="65000" sy="64000" flip="none" algn="tl"/>
                </a:blipFill>
              </a:rPr>
              <a:t> des </a:t>
            </a:r>
            <a:r>
              <a:rPr lang="en-US" sz="8800" dirty="0" err="1">
                <a:blipFill dpi="0" rotWithShape="1">
                  <a:blip r:embed="rId4"/>
                  <a:srcRect/>
                  <a:tile tx="6350" ty="-127000" sx="65000" sy="64000" flip="none" algn="tl"/>
                </a:blipFill>
              </a:rPr>
              <a:t>cartes</a:t>
            </a:r>
            <a:r>
              <a:rPr lang="en-US" sz="8800" dirty="0">
                <a:blipFill dpi="0" rotWithShape="1">
                  <a:blip r:embed="rId4"/>
                  <a:srcRect/>
                  <a:tile tx="6350" ty="-127000" sx="65000" sy="64000" flip="none" algn="tl"/>
                </a:blipFill>
              </a:rPr>
              <a:t> NFC</a:t>
            </a:r>
          </a:p>
        </p:txBody>
      </p:sp>
      <p:sp>
        <p:nvSpPr>
          <p:cNvPr id="286" name="Rectangle 285">
            <a:extLst>
              <a:ext uri="{FF2B5EF4-FFF2-40B4-BE49-F238E27FC236}">
                <a16:creationId xmlns:a16="http://schemas.microsoft.com/office/drawing/2014/main" id="{8CD9B427-42CA-59E0-BF6C-FFB8C8440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F56C5277-243B-DB6B-817D-D54C217CA7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2A4F073F-DBEC-0A14-5F55-A97C28D02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C0BC9BBC-50B1-B62C-DAFE-DBED02E58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4266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B20976-7BE4-A6FF-FBBC-E5454EEE73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CB5FDE-0D83-C73A-B263-D9F9B63489D2}"/>
              </a:ext>
            </a:extLst>
          </p:cNvPr>
          <p:cNvSpPr>
            <a:spLocks noGrp="1"/>
          </p:cNvSpPr>
          <p:nvPr>
            <p:ph type="title"/>
          </p:nvPr>
        </p:nvSpPr>
        <p:spPr>
          <a:xfrm>
            <a:off x="7865806" y="484632"/>
            <a:ext cx="3677264" cy="1609344"/>
          </a:xfrm>
        </p:spPr>
        <p:txBody>
          <a:bodyPr vert="horz" lIns="91440" tIns="45720" rIns="91440" bIns="45720" rtlCol="0" anchor="ctr">
            <a:normAutofit/>
          </a:bodyPr>
          <a:lstStyle/>
          <a:p>
            <a:r>
              <a:rPr lang="en-US" sz="3600"/>
              <a:t>Définition</a:t>
            </a:r>
          </a:p>
        </p:txBody>
      </p:sp>
      <p:pic>
        <p:nvPicPr>
          <p:cNvPr id="7" name="Picture 6" descr="A person paying with a mobile phone&#10;&#10;Description automatically generated">
            <a:extLst>
              <a:ext uri="{FF2B5EF4-FFF2-40B4-BE49-F238E27FC236}">
                <a16:creationId xmlns:a16="http://schemas.microsoft.com/office/drawing/2014/main" id="{075514F5-3F91-FD40-B0DC-170C5D96B5DA}"/>
              </a:ext>
            </a:extLst>
          </p:cNvPr>
          <p:cNvPicPr>
            <a:picLocks noChangeAspect="1"/>
          </p:cNvPicPr>
          <p:nvPr/>
        </p:nvPicPr>
        <p:blipFill>
          <a:blip r:embed="rId2">
            <a:extLst>
              <a:ext uri="{28A0092B-C50C-407E-A947-70E740481C1C}">
                <a14:useLocalDpi xmlns:a14="http://schemas.microsoft.com/office/drawing/2010/main" val="0"/>
              </a:ext>
            </a:extLst>
          </a:blip>
          <a:srcRect l="1666" r="28186"/>
          <a:stretch/>
        </p:blipFill>
        <p:spPr>
          <a:xfrm>
            <a:off x="1" y="10"/>
            <a:ext cx="7546216" cy="6857990"/>
          </a:xfrm>
          <a:prstGeom prst="rect">
            <a:avLst/>
          </a:prstGeom>
        </p:spPr>
      </p:pic>
      <p:sp>
        <p:nvSpPr>
          <p:cNvPr id="2" name="object 8">
            <a:extLst>
              <a:ext uri="{FF2B5EF4-FFF2-40B4-BE49-F238E27FC236}">
                <a16:creationId xmlns:a16="http://schemas.microsoft.com/office/drawing/2014/main" id="{64FF7767-C17B-AE55-8112-E7EF60C3CF7E}"/>
              </a:ext>
            </a:extLst>
          </p:cNvPr>
          <p:cNvSpPr txBox="1"/>
          <p:nvPr/>
        </p:nvSpPr>
        <p:spPr>
          <a:xfrm>
            <a:off x="7865805" y="1783080"/>
            <a:ext cx="3996854" cy="4092579"/>
          </a:xfrm>
          <a:prstGeom prst="rect">
            <a:avLst/>
          </a:prstGeom>
        </p:spPr>
        <p:txBody>
          <a:bodyPr vert="horz" lIns="91440" tIns="45720" rIns="91440" bIns="45720" rtlCol="0">
            <a:normAutofit/>
          </a:bodyPr>
          <a:lstStyle/>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a:t>NFC (Near Field Communication ) </a:t>
            </a:r>
            <a:r>
              <a:rPr lang="en-US" sz="1400" spc="-10" dirty="0" err="1"/>
              <a:t>est</a:t>
            </a:r>
            <a:r>
              <a:rPr lang="en-US" sz="1400" spc="-10" dirty="0"/>
              <a:t> la </a:t>
            </a:r>
            <a:r>
              <a:rPr lang="en-US" sz="1400" spc="-10" dirty="0" err="1"/>
              <a:t>technologie</a:t>
            </a:r>
            <a:r>
              <a:rPr lang="en-US" sz="1400" spc="-10" dirty="0"/>
              <a:t> qui </a:t>
            </a:r>
            <a:r>
              <a:rPr lang="en-US" sz="1400" spc="-10" dirty="0" err="1"/>
              <a:t>permet</a:t>
            </a:r>
            <a:r>
              <a:rPr lang="en-US" sz="1400" spc="-10" dirty="0"/>
              <a:t> à deux </a:t>
            </a:r>
            <a:r>
              <a:rPr lang="en-US" sz="1400" spc="-10" dirty="0" err="1"/>
              <a:t>périphériques</a:t>
            </a:r>
            <a:r>
              <a:rPr lang="en-US" sz="1400" spc="-10" dirty="0"/>
              <a:t> (</a:t>
            </a:r>
            <a:r>
              <a:rPr lang="en-US" sz="1400" spc="-10" dirty="0" err="1"/>
              <a:t>téléphone</a:t>
            </a:r>
            <a:r>
              <a:rPr lang="en-US" sz="1400" spc="-10" dirty="0"/>
              <a:t>/carte </a:t>
            </a:r>
            <a:r>
              <a:rPr lang="en-US" sz="1400" spc="-10" dirty="0" err="1"/>
              <a:t>bancaire</a:t>
            </a:r>
            <a:r>
              <a:rPr lang="en-US" sz="1400" spc="-10" dirty="0"/>
              <a:t> et le terminal de </a:t>
            </a:r>
            <a:r>
              <a:rPr lang="en-US" sz="1400" spc="-10" dirty="0" err="1"/>
              <a:t>paiement</a:t>
            </a:r>
            <a:r>
              <a:rPr lang="en-US" sz="1400" spc="-10" dirty="0"/>
              <a:t>) de </a:t>
            </a:r>
            <a:r>
              <a:rPr lang="en-US" sz="1400" spc="-10" dirty="0" err="1">
                <a:solidFill>
                  <a:schemeClr val="accent4"/>
                </a:solidFill>
              </a:rPr>
              <a:t>communiquer</a:t>
            </a:r>
            <a:r>
              <a:rPr lang="en-US" sz="1400" spc="-10" dirty="0">
                <a:solidFill>
                  <a:schemeClr val="accent4"/>
                </a:solidFill>
              </a:rPr>
              <a:t> entre </a:t>
            </a:r>
            <a:r>
              <a:rPr lang="en-US" sz="1400" spc="-10" dirty="0" err="1">
                <a:solidFill>
                  <a:schemeClr val="accent4"/>
                </a:solidFill>
              </a:rPr>
              <a:t>eux</a:t>
            </a:r>
            <a:r>
              <a:rPr lang="en-US" sz="1400" spc="-10" dirty="0">
                <a:solidFill>
                  <a:schemeClr val="accent4"/>
                </a:solidFill>
              </a:rPr>
              <a:t> </a:t>
            </a:r>
            <a:r>
              <a:rPr lang="en-US" sz="1400" spc="-10" dirty="0" err="1">
                <a:solidFill>
                  <a:schemeClr val="accent4"/>
                </a:solidFill>
              </a:rPr>
              <a:t>lorsqu’ils</a:t>
            </a:r>
            <a:r>
              <a:rPr lang="en-US" sz="1400" spc="-10" dirty="0">
                <a:solidFill>
                  <a:schemeClr val="accent4"/>
                </a:solidFill>
              </a:rPr>
              <a:t> </a:t>
            </a:r>
            <a:r>
              <a:rPr lang="en-US" sz="1400" spc="-10" dirty="0" err="1">
                <a:solidFill>
                  <a:schemeClr val="accent4"/>
                </a:solidFill>
              </a:rPr>
              <a:t>sont</a:t>
            </a:r>
            <a:r>
              <a:rPr lang="en-US" sz="1400" spc="-10" dirty="0">
                <a:solidFill>
                  <a:schemeClr val="accent4"/>
                </a:solidFill>
              </a:rPr>
              <a:t> très </a:t>
            </a:r>
            <a:r>
              <a:rPr lang="en-US" sz="1400" spc="-10" dirty="0" err="1">
                <a:solidFill>
                  <a:schemeClr val="accent4"/>
                </a:solidFill>
              </a:rPr>
              <a:t>proches</a:t>
            </a:r>
            <a:r>
              <a:rPr lang="en-US" sz="1400" spc="-10" dirty="0">
                <a:solidFill>
                  <a:schemeClr val="accent4"/>
                </a:solidFill>
              </a:rPr>
              <a:t> (4 cm)</a:t>
            </a:r>
            <a:r>
              <a:rPr lang="en-US" sz="1400" spc="-10" dirty="0"/>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a:t>La </a:t>
            </a:r>
            <a:r>
              <a:rPr lang="en-US" sz="1400" spc="-10" dirty="0" err="1"/>
              <a:t>connexion</a:t>
            </a:r>
            <a:r>
              <a:rPr lang="en-US" sz="1400" spc="-10" dirty="0"/>
              <a:t> « sans contact » </a:t>
            </a:r>
            <a:r>
              <a:rPr lang="en-US" sz="1400" spc="-10" dirty="0" err="1"/>
              <a:t>ou</a:t>
            </a:r>
            <a:r>
              <a:rPr lang="en-US" sz="1400" spc="-10" dirty="0"/>
              <a:t> « contactless » </a:t>
            </a:r>
            <a:r>
              <a:rPr lang="en-US" sz="1400" spc="-10" dirty="0" err="1"/>
              <a:t>utilise</a:t>
            </a:r>
            <a:r>
              <a:rPr lang="en-US" sz="1400" spc="-10" dirty="0"/>
              <a:t> les </a:t>
            </a:r>
            <a:r>
              <a:rPr lang="en-US" sz="1400" spc="-10" dirty="0">
                <a:solidFill>
                  <a:schemeClr val="accent4"/>
                </a:solidFill>
              </a:rPr>
              <a:t>radios </a:t>
            </a:r>
            <a:r>
              <a:rPr lang="en-US" sz="1400" spc="-10" dirty="0" err="1">
                <a:solidFill>
                  <a:schemeClr val="accent4"/>
                </a:solidFill>
              </a:rPr>
              <a:t>fréquences</a:t>
            </a:r>
            <a:r>
              <a:rPr lang="en-US" sz="1400" spc="-10" dirty="0">
                <a:solidFill>
                  <a:schemeClr val="accent4"/>
                </a:solidFill>
              </a:rPr>
              <a:t> </a:t>
            </a:r>
            <a:r>
              <a:rPr lang="en-US" sz="1400" spc="-10" dirty="0" err="1"/>
              <a:t>similaires</a:t>
            </a:r>
            <a:r>
              <a:rPr lang="en-US" sz="1400" spc="-10" dirty="0"/>
              <a:t> à RFID (Radio frequency identification).</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a:t>La puce NFC </a:t>
            </a:r>
            <a:r>
              <a:rPr lang="en-US" sz="1400" spc="-10" dirty="0" err="1"/>
              <a:t>utilise</a:t>
            </a:r>
            <a:r>
              <a:rPr lang="en-US" sz="1400" spc="-10" dirty="0"/>
              <a:t> la </a:t>
            </a:r>
            <a:r>
              <a:rPr lang="en-US" sz="1400" spc="-10" dirty="0" err="1"/>
              <a:t>fréquence</a:t>
            </a:r>
            <a:r>
              <a:rPr lang="en-US" sz="1400" spc="-10" dirty="0"/>
              <a:t> (13,56MHz) qui </a:t>
            </a:r>
            <a:r>
              <a:rPr lang="en-US" sz="1400" spc="-10" dirty="0" err="1"/>
              <a:t>fonctionne</a:t>
            </a:r>
            <a:r>
              <a:rPr lang="en-US" sz="1400" spc="-10" dirty="0"/>
              <a:t> </a:t>
            </a:r>
            <a:r>
              <a:rPr lang="en-US" sz="1400" spc="-10" dirty="0" err="1"/>
              <a:t>seulement</a:t>
            </a:r>
            <a:r>
              <a:rPr lang="en-US" sz="1400" spc="-10" dirty="0"/>
              <a:t> </a:t>
            </a:r>
            <a:r>
              <a:rPr lang="en-US" sz="1400" spc="-10" dirty="0" err="1">
                <a:solidFill>
                  <a:schemeClr val="accent4"/>
                </a:solidFill>
              </a:rPr>
              <a:t>si</a:t>
            </a:r>
            <a:r>
              <a:rPr lang="en-US" sz="1400" spc="-10" dirty="0">
                <a:solidFill>
                  <a:schemeClr val="accent4"/>
                </a:solidFill>
              </a:rPr>
              <a:t> les </a:t>
            </a:r>
            <a:r>
              <a:rPr lang="en-US" sz="1400" spc="-10" dirty="0" err="1">
                <a:solidFill>
                  <a:schemeClr val="accent4"/>
                </a:solidFill>
              </a:rPr>
              <a:t>puces</a:t>
            </a:r>
            <a:r>
              <a:rPr lang="en-US" sz="1400" spc="-10" dirty="0">
                <a:solidFill>
                  <a:schemeClr val="accent4"/>
                </a:solidFill>
              </a:rPr>
              <a:t> </a:t>
            </a:r>
            <a:r>
              <a:rPr lang="en-US" sz="1400" spc="-10" dirty="0" err="1">
                <a:solidFill>
                  <a:schemeClr val="accent4"/>
                </a:solidFill>
              </a:rPr>
              <a:t>sont</a:t>
            </a:r>
            <a:r>
              <a:rPr lang="en-US" sz="1400" spc="-10" dirty="0">
                <a:solidFill>
                  <a:schemeClr val="accent4"/>
                </a:solidFill>
              </a:rPr>
              <a:t> plus </a:t>
            </a:r>
            <a:r>
              <a:rPr lang="en-US" sz="1400" spc="-10" dirty="0" err="1">
                <a:solidFill>
                  <a:schemeClr val="accent4"/>
                </a:solidFill>
              </a:rPr>
              <a:t>proches</a:t>
            </a:r>
            <a:r>
              <a:rPr lang="en-US" sz="1400" spc="-10" dirty="0">
                <a:solidFill>
                  <a:schemeClr val="accent4"/>
                </a:solidFill>
              </a:rPr>
              <a:t>.</a:t>
            </a:r>
          </a:p>
          <a:p>
            <a:pPr marL="298450" indent="-182880" defTabSz="914400">
              <a:lnSpc>
                <a:spcPct val="90000"/>
              </a:lnSpc>
              <a:spcBef>
                <a:spcPts val="105"/>
              </a:spcBef>
              <a:spcAft>
                <a:spcPts val="1800"/>
              </a:spcAft>
              <a:buClr>
                <a:schemeClr val="accent1">
                  <a:lumMod val="75000"/>
                </a:schemeClr>
              </a:buClr>
              <a:buSzPct val="85000"/>
              <a:buFont typeface="Wingdings" pitchFamily="2" charset="2"/>
              <a:buChar char="§"/>
            </a:pPr>
            <a:r>
              <a:rPr lang="en-US" sz="1400" spc="-10" dirty="0" err="1"/>
              <a:t>Exemple</a:t>
            </a:r>
            <a:r>
              <a:rPr lang="en-US" sz="1400" spc="-10" dirty="0"/>
              <a:t> des applications mobile NFC : Apple Pay, Android Pay, and Samsung Pay.</a:t>
            </a:r>
          </a:p>
        </p:txBody>
      </p:sp>
    </p:spTree>
    <p:extLst>
      <p:ext uri="{BB962C8B-B14F-4D97-AF65-F5344CB8AC3E}">
        <p14:creationId xmlns:p14="http://schemas.microsoft.com/office/powerpoint/2010/main" val="328432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111027-0C60-2D78-C789-3586345EAF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5ED92F1-6A40-4F99-104D-7C4B91E2F210}"/>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4800" dirty="0">
                <a:solidFill>
                  <a:srgbClr val="000000"/>
                </a:solidFill>
              </a:rPr>
              <a:t>Le </a:t>
            </a:r>
            <a:r>
              <a:rPr lang="en-US" sz="4800" dirty="0" err="1">
                <a:solidFill>
                  <a:srgbClr val="000000"/>
                </a:solidFill>
              </a:rPr>
              <a:t>mécanisme</a:t>
            </a:r>
            <a:endParaRPr lang="en-US" sz="4800" dirty="0">
              <a:solidFill>
                <a:srgbClr val="000000"/>
              </a:solidFill>
            </a:endParaRPr>
          </a:p>
        </p:txBody>
      </p:sp>
      <p:pic>
        <p:nvPicPr>
          <p:cNvPr id="4" name="Picture 3" descr="A cell phone charging on a wireless charger&#10;&#10;Description automatically generated">
            <a:extLst>
              <a:ext uri="{FF2B5EF4-FFF2-40B4-BE49-F238E27FC236}">
                <a16:creationId xmlns:a16="http://schemas.microsoft.com/office/drawing/2014/main" id="{1CDD15AD-BF81-F12B-87D5-CAE35920E2C1}"/>
              </a:ext>
            </a:extLst>
          </p:cNvPr>
          <p:cNvPicPr>
            <a:picLocks noChangeAspect="1"/>
          </p:cNvPicPr>
          <p:nvPr/>
        </p:nvPicPr>
        <p:blipFill>
          <a:blip r:embed="rId2">
            <a:extLst>
              <a:ext uri="{28A0092B-C50C-407E-A947-70E740481C1C}">
                <a14:useLocalDpi xmlns:a14="http://schemas.microsoft.com/office/drawing/2010/main" val="0"/>
              </a:ext>
            </a:extLst>
          </a:blip>
          <a:srcRect l="527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2" name="Freeform: Shape 11">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object 8">
            <a:extLst>
              <a:ext uri="{FF2B5EF4-FFF2-40B4-BE49-F238E27FC236}">
                <a16:creationId xmlns:a16="http://schemas.microsoft.com/office/drawing/2014/main" id="{1D5F625B-2169-367A-0517-D33CF7E79FD1}"/>
              </a:ext>
            </a:extLst>
          </p:cNvPr>
          <p:cNvSpPr txBox="1"/>
          <p:nvPr/>
        </p:nvSpPr>
        <p:spPr>
          <a:xfrm>
            <a:off x="6587546" y="2844104"/>
            <a:ext cx="4814180" cy="2685840"/>
          </a:xfrm>
          <a:prstGeom prst="rect">
            <a:avLst/>
          </a:prstGeom>
        </p:spPr>
        <p:txBody>
          <a:bodyPr vert="horz" lIns="91440" tIns="45720" rIns="91440" bIns="45720" rtlCol="0" anchor="t">
            <a:normAutofit/>
          </a:bodyPr>
          <a:lstStyle/>
          <a:p>
            <a:pPr marL="298450" indent="-182880" defTabSz="914400">
              <a:lnSpc>
                <a:spcPct val="90000"/>
              </a:lnSpc>
              <a:spcBef>
                <a:spcPts val="105"/>
              </a:spcBef>
              <a:spcAft>
                <a:spcPts val="1200"/>
              </a:spcAft>
              <a:buClr>
                <a:schemeClr val="accent1">
                  <a:lumMod val="75000"/>
                </a:schemeClr>
              </a:buClr>
              <a:buSzPct val="85000"/>
              <a:buFont typeface="Wingdings" pitchFamily="2" charset="2"/>
              <a:buChar char="§"/>
            </a:pPr>
            <a:r>
              <a:rPr lang="en-US" sz="1400" spc="-10" dirty="0">
                <a:solidFill>
                  <a:srgbClr val="000000"/>
                </a:solidFill>
              </a:rPr>
              <a:t>Les </a:t>
            </a:r>
            <a:r>
              <a:rPr lang="en-US" sz="1400" spc="-10" dirty="0" err="1">
                <a:solidFill>
                  <a:srgbClr val="000000"/>
                </a:solidFill>
              </a:rPr>
              <a:t>criminels</a:t>
            </a:r>
            <a:r>
              <a:rPr lang="en-US" sz="1400" spc="-10" dirty="0">
                <a:solidFill>
                  <a:srgbClr val="000000"/>
                </a:solidFill>
              </a:rPr>
              <a:t> </a:t>
            </a:r>
            <a:r>
              <a:rPr lang="en-US" sz="1400" spc="-10" dirty="0" err="1">
                <a:solidFill>
                  <a:srgbClr val="000000"/>
                </a:solidFill>
              </a:rPr>
              <a:t>utilisent</a:t>
            </a:r>
            <a:r>
              <a:rPr lang="en-US" sz="1400" spc="-10" dirty="0">
                <a:solidFill>
                  <a:srgbClr val="000000"/>
                </a:solidFill>
              </a:rPr>
              <a:t> des </a:t>
            </a:r>
            <a:r>
              <a:rPr lang="en-US" sz="1400" spc="-10" dirty="0" err="1">
                <a:solidFill>
                  <a:srgbClr val="000000"/>
                </a:solidFill>
              </a:rPr>
              <a:t>lecteurs</a:t>
            </a:r>
            <a:r>
              <a:rPr lang="en-US" sz="1400" spc="-10" dirty="0">
                <a:solidFill>
                  <a:srgbClr val="000000"/>
                </a:solidFill>
              </a:rPr>
              <a:t> NFC </a:t>
            </a:r>
            <a:r>
              <a:rPr lang="en-US" sz="1400" spc="-10" dirty="0" err="1">
                <a:solidFill>
                  <a:srgbClr val="000000"/>
                </a:solidFill>
              </a:rPr>
              <a:t>spécifiques</a:t>
            </a:r>
            <a:r>
              <a:rPr lang="en-US" sz="1400" spc="-10" dirty="0">
                <a:solidFill>
                  <a:srgbClr val="000000"/>
                </a:solidFill>
              </a:rPr>
              <a:t> </a:t>
            </a:r>
            <a:r>
              <a:rPr lang="en-US" sz="1400" spc="-10" dirty="0" err="1">
                <a:solidFill>
                  <a:srgbClr val="000000"/>
                </a:solidFill>
              </a:rPr>
              <a:t>capables</a:t>
            </a:r>
            <a:r>
              <a:rPr lang="en-US" sz="1400" spc="-10" dirty="0">
                <a:solidFill>
                  <a:srgbClr val="000000"/>
                </a:solidFill>
              </a:rPr>
              <a:t> de </a:t>
            </a:r>
            <a:r>
              <a:rPr lang="en-US" sz="1400" spc="-10" dirty="0">
                <a:solidFill>
                  <a:schemeClr val="accent4"/>
                </a:solidFill>
              </a:rPr>
              <a:t>capturer des données </a:t>
            </a:r>
            <a:r>
              <a:rPr lang="en-US" sz="1400" spc="-10" dirty="0" err="1">
                <a:solidFill>
                  <a:schemeClr val="accent4"/>
                </a:solidFill>
              </a:rPr>
              <a:t>sensibles</a:t>
            </a:r>
            <a:r>
              <a:rPr lang="en-US" sz="1400" spc="-10" dirty="0">
                <a:solidFill>
                  <a:schemeClr val="accent4"/>
                </a:solidFill>
              </a:rPr>
              <a:t> </a:t>
            </a:r>
            <a:r>
              <a:rPr lang="en-US" sz="1400" spc="-10" dirty="0" err="1">
                <a:solidFill>
                  <a:schemeClr val="accent4"/>
                </a:solidFill>
              </a:rPr>
              <a:t>présentes</a:t>
            </a:r>
            <a:r>
              <a:rPr lang="en-US" sz="1400" spc="-10" dirty="0">
                <a:solidFill>
                  <a:schemeClr val="accent4"/>
                </a:solidFill>
              </a:rPr>
              <a:t> sur la carte </a:t>
            </a:r>
            <a:r>
              <a:rPr lang="en-US" sz="1400" spc="-10" dirty="0" err="1">
                <a:solidFill>
                  <a:schemeClr val="accent4"/>
                </a:solidFill>
              </a:rPr>
              <a:t>bancaire</a:t>
            </a:r>
            <a:r>
              <a:rPr lang="en-US" sz="1400" spc="-10" dirty="0">
                <a:solidFill>
                  <a:srgbClr val="000000"/>
                </a:solidFill>
              </a:rPr>
              <a:t> </a:t>
            </a:r>
            <a:r>
              <a:rPr lang="en-US" sz="1400" spc="-10" dirty="0" err="1">
                <a:solidFill>
                  <a:srgbClr val="000000"/>
                </a:solidFill>
              </a:rPr>
              <a:t>si</a:t>
            </a:r>
            <a:r>
              <a:rPr lang="en-US" sz="1400" spc="-10" dirty="0">
                <a:solidFill>
                  <a:srgbClr val="000000"/>
                </a:solidFill>
              </a:rPr>
              <a:t> la </a:t>
            </a:r>
            <a:r>
              <a:rPr lang="en-US" sz="1400" spc="-10" dirty="0" err="1">
                <a:solidFill>
                  <a:srgbClr val="000000"/>
                </a:solidFill>
              </a:rPr>
              <a:t>fonctionnalité</a:t>
            </a:r>
            <a:r>
              <a:rPr lang="en-US" sz="1400" spc="-10" dirty="0">
                <a:solidFill>
                  <a:srgbClr val="000000"/>
                </a:solidFill>
              </a:rPr>
              <a:t> NFC </a:t>
            </a:r>
            <a:r>
              <a:rPr lang="en-US" sz="1400" spc="-10" dirty="0" err="1">
                <a:solidFill>
                  <a:srgbClr val="000000"/>
                </a:solidFill>
              </a:rPr>
              <a:t>est</a:t>
            </a:r>
            <a:r>
              <a:rPr lang="en-US" sz="1400" spc="-10" dirty="0">
                <a:solidFill>
                  <a:srgbClr val="000000"/>
                </a:solidFill>
              </a:rPr>
              <a:t> </a:t>
            </a:r>
            <a:r>
              <a:rPr lang="en-US" sz="1400" spc="-10" dirty="0" err="1">
                <a:solidFill>
                  <a:srgbClr val="000000"/>
                </a:solidFill>
              </a:rPr>
              <a:t>activée</a:t>
            </a:r>
            <a:r>
              <a:rPr lang="en-US" sz="1400" spc="-10" dirty="0">
                <a:solidFill>
                  <a:srgbClr val="000000"/>
                </a:solidFill>
              </a:rPr>
              <a:t>.</a:t>
            </a:r>
          </a:p>
          <a:p>
            <a:pPr marL="298450" indent="-182880" defTabSz="914400">
              <a:lnSpc>
                <a:spcPct val="90000"/>
              </a:lnSpc>
              <a:spcBef>
                <a:spcPts val="105"/>
              </a:spcBef>
              <a:spcAft>
                <a:spcPts val="1200"/>
              </a:spcAft>
              <a:buClr>
                <a:schemeClr val="accent1">
                  <a:lumMod val="75000"/>
                </a:schemeClr>
              </a:buClr>
              <a:buSzPct val="85000"/>
              <a:buFont typeface="Wingdings" pitchFamily="2" charset="2"/>
              <a:buChar char="§"/>
            </a:pPr>
            <a:r>
              <a:rPr lang="en-US" sz="1400" spc="-10" dirty="0">
                <a:solidFill>
                  <a:srgbClr val="000000"/>
                </a:solidFill>
              </a:rPr>
              <a:t>Les </a:t>
            </a:r>
            <a:r>
              <a:rPr lang="en-US" sz="1400" spc="-10" dirty="0" err="1">
                <a:solidFill>
                  <a:srgbClr val="000000"/>
                </a:solidFill>
              </a:rPr>
              <a:t>informations</a:t>
            </a:r>
            <a:r>
              <a:rPr lang="en-US" sz="1400" spc="-10" dirty="0">
                <a:solidFill>
                  <a:srgbClr val="000000"/>
                </a:solidFill>
              </a:rPr>
              <a:t> </a:t>
            </a:r>
            <a:r>
              <a:rPr lang="en-US" sz="1400" spc="-10" dirty="0" err="1">
                <a:solidFill>
                  <a:srgbClr val="000000"/>
                </a:solidFill>
              </a:rPr>
              <a:t>capturées</a:t>
            </a:r>
            <a:r>
              <a:rPr lang="en-US" sz="1400" spc="-10" dirty="0">
                <a:solidFill>
                  <a:srgbClr val="000000"/>
                </a:solidFill>
              </a:rPr>
              <a:t> </a:t>
            </a:r>
            <a:r>
              <a:rPr lang="en-US" sz="1400" spc="-10" dirty="0" err="1">
                <a:solidFill>
                  <a:srgbClr val="000000"/>
                </a:solidFill>
              </a:rPr>
              <a:t>incluent</a:t>
            </a:r>
            <a:r>
              <a:rPr lang="en-US" sz="1400" spc="-10" dirty="0">
                <a:solidFill>
                  <a:srgbClr val="000000"/>
                </a:solidFill>
              </a:rPr>
              <a:t> </a:t>
            </a:r>
            <a:r>
              <a:rPr lang="en-US" sz="1400" spc="-10" dirty="0" err="1">
                <a:solidFill>
                  <a:srgbClr val="000000"/>
                </a:solidFill>
              </a:rPr>
              <a:t>notamment</a:t>
            </a:r>
            <a:r>
              <a:rPr lang="en-US" sz="1400" spc="-10" dirty="0">
                <a:solidFill>
                  <a:srgbClr val="000000"/>
                </a:solidFill>
              </a:rPr>
              <a:t> : </a:t>
            </a:r>
            <a:r>
              <a:rPr lang="en-US" sz="1400" spc="-10" dirty="0">
                <a:solidFill>
                  <a:schemeClr val="accent4"/>
                </a:solidFill>
              </a:rPr>
              <a:t>Nom et </a:t>
            </a:r>
            <a:r>
              <a:rPr lang="en-US" sz="1400" spc="-10" dirty="0" err="1">
                <a:solidFill>
                  <a:schemeClr val="accent4"/>
                </a:solidFill>
              </a:rPr>
              <a:t>prénom</a:t>
            </a:r>
            <a:r>
              <a:rPr lang="en-US" sz="1400" spc="-10" dirty="0">
                <a:solidFill>
                  <a:schemeClr val="accent4"/>
                </a:solidFill>
              </a:rPr>
              <a:t> du </a:t>
            </a:r>
            <a:r>
              <a:rPr lang="en-US" sz="1400" spc="-10" dirty="0" err="1">
                <a:solidFill>
                  <a:schemeClr val="accent4"/>
                </a:solidFill>
              </a:rPr>
              <a:t>porteur</a:t>
            </a:r>
            <a:r>
              <a:rPr lang="en-US" sz="1400" spc="-10" dirty="0">
                <a:solidFill>
                  <a:schemeClr val="accent4"/>
                </a:solidFill>
              </a:rPr>
              <a:t>, données PAN et la date </a:t>
            </a:r>
            <a:r>
              <a:rPr lang="en-US" sz="1400" spc="-10" dirty="0" err="1">
                <a:solidFill>
                  <a:schemeClr val="accent4"/>
                </a:solidFill>
              </a:rPr>
              <a:t>d’expiration</a:t>
            </a:r>
            <a:r>
              <a:rPr lang="en-US" sz="1400" spc="-10" dirty="0">
                <a:solidFill>
                  <a:schemeClr val="accent4"/>
                </a:solidFill>
              </a:rPr>
              <a:t>. </a:t>
            </a:r>
          </a:p>
          <a:p>
            <a:pPr marL="298450" indent="-182880" defTabSz="914400">
              <a:lnSpc>
                <a:spcPct val="90000"/>
              </a:lnSpc>
              <a:spcBef>
                <a:spcPts val="105"/>
              </a:spcBef>
              <a:spcAft>
                <a:spcPts val="1200"/>
              </a:spcAft>
              <a:buClr>
                <a:schemeClr val="accent1">
                  <a:lumMod val="75000"/>
                </a:schemeClr>
              </a:buClr>
              <a:buSzPct val="85000"/>
              <a:buFont typeface="Wingdings" pitchFamily="2" charset="2"/>
              <a:buChar char="§"/>
            </a:pPr>
            <a:r>
              <a:rPr lang="en-US" sz="1400" spc="-10" dirty="0">
                <a:solidFill>
                  <a:srgbClr val="000000"/>
                </a:solidFill>
              </a:rPr>
              <a:t>Les </a:t>
            </a:r>
            <a:r>
              <a:rPr lang="en-US" sz="1400" spc="-10" dirty="0" err="1">
                <a:solidFill>
                  <a:srgbClr val="000000"/>
                </a:solidFill>
              </a:rPr>
              <a:t>criminels</a:t>
            </a:r>
            <a:r>
              <a:rPr lang="en-US" sz="1400" spc="-10" dirty="0">
                <a:solidFill>
                  <a:srgbClr val="000000"/>
                </a:solidFill>
              </a:rPr>
              <a:t> se </a:t>
            </a:r>
            <a:r>
              <a:rPr lang="en-US" sz="1400" spc="-10" dirty="0" err="1">
                <a:solidFill>
                  <a:srgbClr val="000000"/>
                </a:solidFill>
              </a:rPr>
              <a:t>servent</a:t>
            </a:r>
            <a:r>
              <a:rPr lang="en-US" sz="1400" spc="-10" dirty="0">
                <a:solidFill>
                  <a:srgbClr val="000000"/>
                </a:solidFill>
              </a:rPr>
              <a:t> de </a:t>
            </a:r>
            <a:r>
              <a:rPr lang="en-US" sz="1400" spc="-10" dirty="0" err="1">
                <a:solidFill>
                  <a:srgbClr val="000000"/>
                </a:solidFill>
              </a:rPr>
              <a:t>ces</a:t>
            </a:r>
            <a:r>
              <a:rPr lang="en-US" sz="1400" spc="-10" dirty="0">
                <a:solidFill>
                  <a:srgbClr val="000000"/>
                </a:solidFill>
              </a:rPr>
              <a:t> données pour </a:t>
            </a:r>
            <a:r>
              <a:rPr lang="en-US" sz="1400" spc="-10" dirty="0" err="1">
                <a:solidFill>
                  <a:srgbClr val="000000"/>
                </a:solidFill>
              </a:rPr>
              <a:t>procéder</a:t>
            </a:r>
            <a:r>
              <a:rPr lang="en-US" sz="1400" spc="-10" dirty="0">
                <a:solidFill>
                  <a:srgbClr val="000000"/>
                </a:solidFill>
              </a:rPr>
              <a:t> à des </a:t>
            </a:r>
            <a:r>
              <a:rPr lang="en-US" sz="1400" spc="-10" dirty="0" err="1">
                <a:solidFill>
                  <a:srgbClr val="000000"/>
                </a:solidFill>
              </a:rPr>
              <a:t>achats</a:t>
            </a:r>
            <a:r>
              <a:rPr lang="en-US" sz="1400" spc="-10" dirty="0">
                <a:solidFill>
                  <a:srgbClr val="000000"/>
                </a:solidFill>
              </a:rPr>
              <a:t> sur internet.</a:t>
            </a:r>
          </a:p>
        </p:txBody>
      </p:sp>
      <p:grpSp>
        <p:nvGrpSpPr>
          <p:cNvPr id="14" name="Group 13">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525451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9A81B-E0A7-B80B-94F0-DA62C2F7E48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6C36C63-DCFB-95B3-8E35-BAA9C40232EC}"/>
              </a:ext>
            </a:extLst>
          </p:cNvPr>
          <p:cNvSpPr>
            <a:spLocks noGrp="1"/>
          </p:cNvSpPr>
          <p:nvPr>
            <p:ph type="title"/>
          </p:nvPr>
        </p:nvSpPr>
        <p:spPr>
          <a:xfrm>
            <a:off x="175113" y="0"/>
            <a:ext cx="11321562" cy="1609344"/>
          </a:xfrm>
        </p:spPr>
        <p:txBody>
          <a:bodyPr/>
          <a:lstStyle/>
          <a:p>
            <a:r>
              <a:rPr lang="fr-FR" dirty="0"/>
              <a:t>Recommandations</a:t>
            </a:r>
            <a:endParaRPr lang="en-US" dirty="0"/>
          </a:p>
        </p:txBody>
      </p:sp>
      <p:sp>
        <p:nvSpPr>
          <p:cNvPr id="8" name="object 8">
            <a:extLst>
              <a:ext uri="{FF2B5EF4-FFF2-40B4-BE49-F238E27FC236}">
                <a16:creationId xmlns:a16="http://schemas.microsoft.com/office/drawing/2014/main" id="{72792025-494E-CC39-1806-689464F35386}"/>
              </a:ext>
            </a:extLst>
          </p:cNvPr>
          <p:cNvSpPr txBox="1"/>
          <p:nvPr/>
        </p:nvSpPr>
        <p:spPr>
          <a:xfrm>
            <a:off x="789922" y="1609344"/>
            <a:ext cx="6013649" cy="4035079"/>
          </a:xfrm>
          <a:prstGeom prst="rect">
            <a:avLst/>
          </a:prstGeom>
        </p:spPr>
        <p:txBody>
          <a:bodyPr vert="horz" wrap="square" lIns="0" tIns="13335" rIns="0" bIns="0" rtlCol="0">
            <a:spAutoFit/>
          </a:bodyPr>
          <a:lstStyle/>
          <a:p>
            <a:pPr marL="12700">
              <a:lnSpc>
                <a:spcPct val="100000"/>
              </a:lnSpc>
              <a:spcBef>
                <a:spcPts val="105"/>
              </a:spcBef>
              <a:spcAft>
                <a:spcPts val="1800"/>
              </a:spcAft>
            </a:pPr>
            <a:r>
              <a:rPr lang="fr-FR" spc="-10" dirty="0">
                <a:cs typeface="Poppins" panose="00000500000000000000" pitchFamily="2" charset="0"/>
              </a:rPr>
              <a:t>Utilisez des portefeuilles « RFID-</a:t>
            </a:r>
            <a:r>
              <a:rPr lang="fr-FR" spc="-10" dirty="0" err="1">
                <a:cs typeface="Poppins" panose="00000500000000000000" pitchFamily="2" charset="0"/>
              </a:rPr>
              <a:t>Blocked</a:t>
            </a:r>
            <a:r>
              <a:rPr lang="fr-FR" spc="-10" dirty="0">
                <a:cs typeface="Poppins" panose="00000500000000000000" pitchFamily="2" charset="0"/>
              </a:rPr>
              <a:t> » afin de bloquer toute communication entre la carte bancaire et un dispositif de scan.</a:t>
            </a:r>
          </a:p>
          <a:p>
            <a:pPr marL="12700">
              <a:lnSpc>
                <a:spcPct val="100000"/>
              </a:lnSpc>
              <a:spcBef>
                <a:spcPts val="105"/>
              </a:spcBef>
              <a:spcAft>
                <a:spcPts val="1800"/>
              </a:spcAft>
            </a:pPr>
            <a:r>
              <a:rPr lang="fr-FR" spc="-10" dirty="0">
                <a:cs typeface="Poppins" panose="00000500000000000000" pitchFamily="2" charset="0"/>
              </a:rPr>
              <a:t>Désactivez la fonctionnalité NFC auprès de la banque émettrice en cas de non-utilisation.</a:t>
            </a:r>
          </a:p>
          <a:p>
            <a:pPr marL="12700">
              <a:lnSpc>
                <a:spcPct val="100000"/>
              </a:lnSpc>
              <a:spcBef>
                <a:spcPts val="105"/>
              </a:spcBef>
              <a:spcAft>
                <a:spcPts val="1800"/>
              </a:spcAft>
            </a:pPr>
            <a:r>
              <a:rPr lang="fr-FR" spc="-10" dirty="0">
                <a:cs typeface="Poppins" panose="00000500000000000000" pitchFamily="2" charset="0"/>
              </a:rPr>
              <a:t>Lisez attentivement la politique d’utilisation de vos données de carte par les applications mobiles (Android </a:t>
            </a:r>
            <a:r>
              <a:rPr lang="fr-FR" spc="-10" dirty="0" err="1">
                <a:cs typeface="Poppins" panose="00000500000000000000" pitchFamily="2" charset="0"/>
              </a:rPr>
              <a:t>Pay</a:t>
            </a:r>
            <a:r>
              <a:rPr lang="fr-FR" spc="-10" dirty="0">
                <a:cs typeface="Poppins" panose="00000500000000000000" pitchFamily="2" charset="0"/>
              </a:rPr>
              <a:t>, Apple </a:t>
            </a:r>
            <a:r>
              <a:rPr lang="fr-FR" spc="-10" dirty="0" err="1">
                <a:cs typeface="Poppins" panose="00000500000000000000" pitchFamily="2" charset="0"/>
              </a:rPr>
              <a:t>Pay</a:t>
            </a:r>
            <a:r>
              <a:rPr lang="fr-FR" spc="-10" dirty="0">
                <a:cs typeface="Poppins" panose="00000500000000000000" pitchFamily="2" charset="0"/>
              </a:rPr>
              <a:t> …)</a:t>
            </a:r>
          </a:p>
          <a:p>
            <a:pPr marL="12700">
              <a:lnSpc>
                <a:spcPct val="100000"/>
              </a:lnSpc>
              <a:spcBef>
                <a:spcPts val="105"/>
              </a:spcBef>
              <a:spcAft>
                <a:spcPts val="1800"/>
              </a:spcAft>
            </a:pPr>
            <a:r>
              <a:rPr lang="fr-FR" spc="-10" dirty="0">
                <a:cs typeface="Poppins" panose="00000500000000000000" pitchFamily="2" charset="0"/>
              </a:rPr>
              <a:t>Gardez votre smartphone à jour pour éviter toute compromission liée à des vulnérabilités NFC.</a:t>
            </a:r>
          </a:p>
          <a:p>
            <a:pPr marL="12700">
              <a:lnSpc>
                <a:spcPct val="100000"/>
              </a:lnSpc>
              <a:spcBef>
                <a:spcPts val="105"/>
              </a:spcBef>
              <a:spcAft>
                <a:spcPts val="1800"/>
              </a:spcAft>
            </a:pPr>
            <a:r>
              <a:rPr lang="fr-FR" spc="-10" dirty="0">
                <a:cs typeface="Poppins" panose="00000500000000000000" pitchFamily="2" charset="0"/>
              </a:rPr>
              <a:t>Supervisez et surveiller régulièrement ses comptes.</a:t>
            </a:r>
          </a:p>
        </p:txBody>
      </p:sp>
      <p:pic>
        <p:nvPicPr>
          <p:cNvPr id="2" name="Graphic 1" descr="Badge Tick1 with solid fill">
            <a:extLst>
              <a:ext uri="{FF2B5EF4-FFF2-40B4-BE49-F238E27FC236}">
                <a16:creationId xmlns:a16="http://schemas.microsoft.com/office/drawing/2014/main" id="{39510AD0-460A-489A-CAF8-29A37DE201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1540761"/>
            <a:ext cx="432000" cy="432000"/>
          </a:xfrm>
          <a:prstGeom prst="rect">
            <a:avLst/>
          </a:prstGeom>
        </p:spPr>
      </p:pic>
      <p:pic>
        <p:nvPicPr>
          <p:cNvPr id="3" name="Graphic 2" descr="Badge Tick1 with solid fill">
            <a:extLst>
              <a:ext uri="{FF2B5EF4-FFF2-40B4-BE49-F238E27FC236}">
                <a16:creationId xmlns:a16="http://schemas.microsoft.com/office/drawing/2014/main" id="{401A8021-DED7-554B-A87C-2695AC795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805" y="2604891"/>
            <a:ext cx="432000" cy="432000"/>
          </a:xfrm>
          <a:prstGeom prst="rect">
            <a:avLst/>
          </a:prstGeom>
        </p:spPr>
      </p:pic>
      <p:pic>
        <p:nvPicPr>
          <p:cNvPr id="4" name="Graphic 3" descr="Badge Tick1 with solid fill">
            <a:extLst>
              <a:ext uri="{FF2B5EF4-FFF2-40B4-BE49-F238E27FC236}">
                <a16:creationId xmlns:a16="http://schemas.microsoft.com/office/drawing/2014/main" id="{5C9992A8-5E20-6D03-24C5-701265D771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3398585"/>
            <a:ext cx="432000" cy="432000"/>
          </a:xfrm>
          <a:prstGeom prst="rect">
            <a:avLst/>
          </a:prstGeom>
        </p:spPr>
      </p:pic>
      <p:pic>
        <p:nvPicPr>
          <p:cNvPr id="6" name="Graphic 5" descr="Badge Tick1 with solid fill">
            <a:extLst>
              <a:ext uri="{FF2B5EF4-FFF2-40B4-BE49-F238E27FC236}">
                <a16:creationId xmlns:a16="http://schemas.microsoft.com/office/drawing/2014/main" id="{0EB5E5AA-E417-5806-8AFE-D5D0B1063E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7687" y="4455274"/>
            <a:ext cx="432000" cy="432000"/>
          </a:xfrm>
          <a:prstGeom prst="rect">
            <a:avLst/>
          </a:prstGeom>
        </p:spPr>
      </p:pic>
      <p:pic>
        <p:nvPicPr>
          <p:cNvPr id="7" name="Graphic 6" descr="Badge Tick1 with solid fill">
            <a:extLst>
              <a:ext uri="{FF2B5EF4-FFF2-40B4-BE49-F238E27FC236}">
                <a16:creationId xmlns:a16="http://schemas.microsoft.com/office/drawing/2014/main" id="{6BBE167B-E920-DFBA-F50D-C8B33696A3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805" y="5256408"/>
            <a:ext cx="432000" cy="432000"/>
          </a:xfrm>
          <a:prstGeom prst="rect">
            <a:avLst/>
          </a:prstGeom>
        </p:spPr>
      </p:pic>
      <p:pic>
        <p:nvPicPr>
          <p:cNvPr id="9" name="Picture 8" descr="A red wallet with cards inside&#10;&#10;Description automatically generated">
            <a:extLst>
              <a:ext uri="{FF2B5EF4-FFF2-40B4-BE49-F238E27FC236}">
                <a16:creationId xmlns:a16="http://schemas.microsoft.com/office/drawing/2014/main" id="{FE8C7214-A587-6AB6-56E0-CE03798F3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249" y="1609344"/>
            <a:ext cx="4212000" cy="2808000"/>
          </a:xfrm>
          <a:prstGeom prst="rect">
            <a:avLst/>
          </a:prstGeom>
        </p:spPr>
      </p:pic>
    </p:spTree>
    <p:extLst>
      <p:ext uri="{BB962C8B-B14F-4D97-AF65-F5344CB8AC3E}">
        <p14:creationId xmlns:p14="http://schemas.microsoft.com/office/powerpoint/2010/main" val="2144697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77E89F-099F-CAA1-E91A-D9D30B46FC66}"/>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66CF98EC-B29C-26BF-FA97-0432680B09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DD749AED-5F3D-A2FA-71E0-9CFD40075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51" name="Oval 50">
              <a:extLst>
                <a:ext uri="{FF2B5EF4-FFF2-40B4-BE49-F238E27FC236}">
                  <a16:creationId xmlns:a16="http://schemas.microsoft.com/office/drawing/2014/main" id="{05D53CC9-4CE9-CC0E-D863-CE78047B5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52" name="Rectangle 51">
            <a:extLst>
              <a:ext uri="{FF2B5EF4-FFF2-40B4-BE49-F238E27FC236}">
                <a16:creationId xmlns:a16="http://schemas.microsoft.com/office/drawing/2014/main" id="{D19B99EC-BF9F-2CD6-7CAC-E6BD672A0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3" name="Rectangle 52">
            <a:extLst>
              <a:ext uri="{FF2B5EF4-FFF2-40B4-BE49-F238E27FC236}">
                <a16:creationId xmlns:a16="http://schemas.microsoft.com/office/drawing/2014/main" id="{042AA7E4-C0F0-B879-197F-3DC68E305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Title 13">
            <a:extLst>
              <a:ext uri="{FF2B5EF4-FFF2-40B4-BE49-F238E27FC236}">
                <a16:creationId xmlns:a16="http://schemas.microsoft.com/office/drawing/2014/main" id="{2806B577-6E10-B30A-1842-8CE5D963FE01}"/>
              </a:ext>
            </a:extLst>
          </p:cNvPr>
          <p:cNvSpPr>
            <a:spLocks noGrp="1"/>
          </p:cNvSpPr>
          <p:nvPr>
            <p:ph type="title"/>
          </p:nvPr>
        </p:nvSpPr>
        <p:spPr>
          <a:xfrm>
            <a:off x="353961" y="643466"/>
            <a:ext cx="3975819" cy="5528734"/>
          </a:xfrm>
        </p:spPr>
        <p:txBody>
          <a:bodyPr vert="horz" lIns="91440" tIns="45720" rIns="91440" bIns="45720" rtlCol="0" anchor="ctr">
            <a:normAutofit/>
          </a:bodyPr>
          <a:lstStyle/>
          <a:p>
            <a:pPr algn="ctr"/>
            <a:r>
              <a:rPr lang="fr-FR" sz="4000" dirty="0">
                <a:solidFill>
                  <a:srgbClr val="FFFFFF"/>
                </a:solidFill>
              </a:rPr>
              <a:t>3. Les Exigences PCI DSS</a:t>
            </a:r>
            <a:endParaRPr lang="en-US" sz="4000" dirty="0">
              <a:solidFill>
                <a:srgbClr val="FFFFFF"/>
              </a:solidFill>
            </a:endParaRPr>
          </a:p>
        </p:txBody>
      </p:sp>
      <p:sp>
        <p:nvSpPr>
          <p:cNvPr id="16" name="Text Placeholder 15">
            <a:extLst>
              <a:ext uri="{FF2B5EF4-FFF2-40B4-BE49-F238E27FC236}">
                <a16:creationId xmlns:a16="http://schemas.microsoft.com/office/drawing/2014/main" id="{75353AC7-4E64-3828-574F-E983AC7AEF74}"/>
              </a:ext>
            </a:extLst>
          </p:cNvPr>
          <p:cNvSpPr>
            <a:spLocks noGrp="1"/>
          </p:cNvSpPr>
          <p:nvPr>
            <p:ph type="body" sz="half" idx="2"/>
          </p:nvPr>
        </p:nvSpPr>
        <p:spPr>
          <a:xfrm>
            <a:off x="5053780" y="599768"/>
            <a:ext cx="6476804" cy="5572432"/>
          </a:xfrm>
        </p:spPr>
        <p:txBody>
          <a:bodyPr vert="horz" lIns="91440" tIns="45720" rIns="91440" bIns="45720" rtlCol="0" anchor="ctr">
            <a:normAutofit/>
          </a:bodyPr>
          <a:lstStyle/>
          <a:p>
            <a:pPr marL="285750" indent="-285750">
              <a:lnSpc>
                <a:spcPct val="90000"/>
              </a:lnSpc>
              <a:buFont typeface="Wingdings" panose="05000000000000000000" pitchFamily="2" charset="2"/>
              <a:buChar char="Ø"/>
            </a:pPr>
            <a:r>
              <a:rPr lang="fr-FR" sz="2000" dirty="0">
                <a:solidFill>
                  <a:schemeClr val="tx1"/>
                </a:solidFill>
              </a:rPr>
              <a:t>Évolutions de la norme</a:t>
            </a:r>
          </a:p>
          <a:p>
            <a:pPr marL="285750" indent="-285750">
              <a:lnSpc>
                <a:spcPct val="90000"/>
              </a:lnSpc>
              <a:buFont typeface="Wingdings" panose="05000000000000000000" pitchFamily="2" charset="2"/>
              <a:buChar char="Ø"/>
            </a:pPr>
            <a:r>
              <a:rPr lang="fr-FR" sz="2000" dirty="0">
                <a:solidFill>
                  <a:schemeClr val="tx1"/>
                </a:solidFill>
              </a:rPr>
              <a:t>Processus de certification PCI DSS</a:t>
            </a:r>
          </a:p>
          <a:p>
            <a:pPr marL="285750" indent="-285750">
              <a:lnSpc>
                <a:spcPct val="90000"/>
              </a:lnSpc>
              <a:buFont typeface="Wingdings" panose="05000000000000000000" pitchFamily="2" charset="2"/>
              <a:buChar char="Ø"/>
            </a:pPr>
            <a:r>
              <a:rPr lang="fr-FR" sz="2000" dirty="0">
                <a:solidFill>
                  <a:schemeClr val="tx1"/>
                </a:solidFill>
              </a:rPr>
              <a:t>Vue d’ensemble des exigences </a:t>
            </a:r>
          </a:p>
          <a:p>
            <a:pPr marL="285750" indent="-285750">
              <a:lnSpc>
                <a:spcPct val="90000"/>
              </a:lnSpc>
              <a:buFont typeface="Wingdings" panose="05000000000000000000" pitchFamily="2" charset="2"/>
              <a:buChar char="Ø"/>
            </a:pPr>
            <a:endParaRPr lang="en-US" sz="2000" dirty="0">
              <a:solidFill>
                <a:schemeClr val="tx1"/>
              </a:solidFill>
            </a:endParaRPr>
          </a:p>
        </p:txBody>
      </p:sp>
      <p:sp>
        <p:nvSpPr>
          <p:cNvPr id="54" name="Oval 53">
            <a:extLst>
              <a:ext uri="{FF2B5EF4-FFF2-40B4-BE49-F238E27FC236}">
                <a16:creationId xmlns:a16="http://schemas.microsoft.com/office/drawing/2014/main" id="{BC43CBDA-D0FD-EF0A-3B52-8A7C1B9C2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44C27534-AC7F-454B-6257-1DCE7A10E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92817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30C683-07DE-D23D-CF79-7B994F580B46}"/>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A6BF9099-5D58-A7AD-893B-417DC604A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D864823E-B28D-C3D4-37F3-688A4133F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9A2AB1BD-67D6-3714-9688-07B7E0E76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B2977AEC-627F-BD6E-5DA9-42D43B1108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CF770E6F-20B3-ED1D-E4FE-C916E31D9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32608160-101B-EBDE-A512-30A631829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9CA423F6-2A18-21C0-9C1F-EF24052B6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905B342A-3A11-2177-324C-C714B6EFC4DF}"/>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Historique et </a:t>
            </a:r>
            <a:r>
              <a:rPr lang="en-US" sz="8800" dirty="0" err="1">
                <a:blipFill dpi="0" rotWithShape="1">
                  <a:blip r:embed="rId4"/>
                  <a:srcRect/>
                  <a:tile tx="6350" ty="-127000" sx="65000" sy="64000" flip="none" algn="tl"/>
                </a:blipFill>
              </a:rPr>
              <a:t>définition</a:t>
            </a:r>
            <a:endParaRPr lang="en-US" sz="8800" dirty="0">
              <a:blipFill dpi="0" rotWithShape="1">
                <a:blip r:embed="rId4"/>
                <a:srcRect/>
                <a:tile tx="6350" ty="-127000" sx="65000" sy="64000" flip="none" algn="tl"/>
              </a:blipFill>
            </a:endParaRPr>
          </a:p>
        </p:txBody>
      </p:sp>
      <p:sp>
        <p:nvSpPr>
          <p:cNvPr id="286" name="Rectangle 285">
            <a:extLst>
              <a:ext uri="{FF2B5EF4-FFF2-40B4-BE49-F238E27FC236}">
                <a16:creationId xmlns:a16="http://schemas.microsoft.com/office/drawing/2014/main" id="{8951FF64-7CE5-572E-B142-5C06E7E1E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D21B58CB-1B1B-C20F-9866-CAFA54EBA7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D2130129-5851-3199-3532-8E2B09E38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91E07DC8-F47C-0AC0-1A5A-355ED1AF57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43572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DCA3-F09F-F07E-2B41-376670DA59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1783C4-075F-8449-90C9-EEE7F910250E}"/>
              </a:ext>
            </a:extLst>
          </p:cNvPr>
          <p:cNvSpPr>
            <a:spLocks noGrp="1"/>
          </p:cNvSpPr>
          <p:nvPr>
            <p:ph type="title"/>
          </p:nvPr>
        </p:nvSpPr>
        <p:spPr>
          <a:xfrm>
            <a:off x="175113" y="0"/>
            <a:ext cx="11321562" cy="1609344"/>
          </a:xfrm>
        </p:spPr>
        <p:txBody>
          <a:bodyPr/>
          <a:lstStyle/>
          <a:p>
            <a:r>
              <a:rPr lang="fr-FR" dirty="0"/>
              <a:t>Évolutions de la norme</a:t>
            </a:r>
            <a:endParaRPr lang="en-US" dirty="0"/>
          </a:p>
        </p:txBody>
      </p:sp>
      <p:pic>
        <p:nvPicPr>
          <p:cNvPr id="2" name="Picture 1">
            <a:extLst>
              <a:ext uri="{FF2B5EF4-FFF2-40B4-BE49-F238E27FC236}">
                <a16:creationId xmlns:a16="http://schemas.microsoft.com/office/drawing/2014/main" id="{F0FDA4C1-1C17-9870-627A-453B37F163F7}"/>
              </a:ext>
            </a:extLst>
          </p:cNvPr>
          <p:cNvPicPr>
            <a:picLocks noChangeAspect="1"/>
          </p:cNvPicPr>
          <p:nvPr/>
        </p:nvPicPr>
        <p:blipFill>
          <a:blip r:embed="rId2"/>
          <a:stretch>
            <a:fillRect/>
          </a:stretch>
        </p:blipFill>
        <p:spPr>
          <a:xfrm>
            <a:off x="369495" y="1457259"/>
            <a:ext cx="7596000" cy="1971741"/>
          </a:xfrm>
          <a:prstGeom prst="rect">
            <a:avLst/>
          </a:prstGeom>
        </p:spPr>
      </p:pic>
      <p:pic>
        <p:nvPicPr>
          <p:cNvPr id="4" name="Picture 3">
            <a:extLst>
              <a:ext uri="{FF2B5EF4-FFF2-40B4-BE49-F238E27FC236}">
                <a16:creationId xmlns:a16="http://schemas.microsoft.com/office/drawing/2014/main" id="{064CF529-177B-B75A-1775-5BDA9F12AC33}"/>
              </a:ext>
            </a:extLst>
          </p:cNvPr>
          <p:cNvPicPr>
            <a:picLocks noChangeAspect="1"/>
          </p:cNvPicPr>
          <p:nvPr/>
        </p:nvPicPr>
        <p:blipFill>
          <a:blip r:embed="rId3"/>
          <a:stretch>
            <a:fillRect/>
          </a:stretch>
        </p:blipFill>
        <p:spPr>
          <a:xfrm>
            <a:off x="369495" y="3418367"/>
            <a:ext cx="7596000" cy="2858042"/>
          </a:xfrm>
          <a:prstGeom prst="rect">
            <a:avLst/>
          </a:prstGeom>
        </p:spPr>
      </p:pic>
      <p:sp>
        <p:nvSpPr>
          <p:cNvPr id="6" name="object 8">
            <a:extLst>
              <a:ext uri="{FF2B5EF4-FFF2-40B4-BE49-F238E27FC236}">
                <a16:creationId xmlns:a16="http://schemas.microsoft.com/office/drawing/2014/main" id="{6F7E912D-D785-7CF3-14AF-890D6F118405}"/>
              </a:ext>
            </a:extLst>
          </p:cNvPr>
          <p:cNvSpPr txBox="1"/>
          <p:nvPr/>
        </p:nvSpPr>
        <p:spPr>
          <a:xfrm>
            <a:off x="8344499" y="1000060"/>
            <a:ext cx="3478006" cy="5094343"/>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400" spc="-10" dirty="0">
                <a:cs typeface="Poppins" panose="00000500000000000000" pitchFamily="2" charset="0"/>
              </a:rPr>
              <a:t>Types de changements apportés dans la </a:t>
            </a:r>
            <a:r>
              <a:rPr lang="fr-FR" sz="1400" spc="-10" dirty="0">
                <a:solidFill>
                  <a:schemeClr val="accent4"/>
                </a:solidFill>
                <a:cs typeface="Poppins" panose="00000500000000000000" pitchFamily="2" charset="0"/>
              </a:rPr>
              <a:t>version 4.0 </a:t>
            </a:r>
            <a:r>
              <a:rPr lang="fr-FR" sz="1400" spc="-10" dirty="0">
                <a:cs typeface="Poppins" panose="00000500000000000000" pitchFamily="2" charset="0"/>
              </a:rPr>
              <a:t>: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Evolutions des exigences</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Directives ou clarifications</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Structure ou format</a:t>
            </a:r>
          </a:p>
          <a:p>
            <a:pPr marL="12700">
              <a:lnSpc>
                <a:spcPct val="100000"/>
              </a:lnSpc>
              <a:spcBef>
                <a:spcPts val="105"/>
              </a:spcBef>
              <a:spcAft>
                <a:spcPts val="600"/>
              </a:spcAft>
            </a:pPr>
            <a:endParaRPr lang="fr-FR" sz="1400" spc="-10" dirty="0">
              <a:cs typeface="Poppins" panose="00000500000000000000" pitchFamily="2" charset="0"/>
            </a:endParaRPr>
          </a:p>
          <a:p>
            <a:pPr marL="12700">
              <a:lnSpc>
                <a:spcPct val="100000"/>
              </a:lnSpc>
              <a:spcBef>
                <a:spcPts val="105"/>
              </a:spcBef>
              <a:spcAft>
                <a:spcPts val="600"/>
              </a:spcAft>
            </a:pPr>
            <a:r>
              <a:rPr lang="fr-FR" sz="1400" b="1" spc="-10" dirty="0">
                <a:solidFill>
                  <a:schemeClr val="accent4"/>
                </a:solidFill>
                <a:cs typeface="Poppins" panose="00000500000000000000" pitchFamily="2" charset="0"/>
              </a:rPr>
              <a:t>64</a:t>
            </a:r>
            <a:r>
              <a:rPr lang="fr-FR" sz="1400" spc="-10" dirty="0">
                <a:cs typeface="Poppins" panose="00000500000000000000" pitchFamily="2" charset="0"/>
              </a:rPr>
              <a:t> nouvelles exigences introduites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En vigueur immédiatement pour toutes les évaluations PCI DSS v4.0</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Bonnes pratiques jusqu'au 31 mars 2025, après quoi elles entrent en vigueur.</a:t>
            </a:r>
          </a:p>
          <a:p>
            <a:pPr marL="12700">
              <a:lnSpc>
                <a:spcPct val="100000"/>
              </a:lnSpc>
              <a:spcBef>
                <a:spcPts val="105"/>
              </a:spcBef>
              <a:spcAft>
                <a:spcPts val="600"/>
              </a:spcAft>
            </a:pPr>
            <a:endParaRPr lang="fr-FR" sz="1400" spc="-10" dirty="0">
              <a:cs typeface="Poppins" panose="00000500000000000000" pitchFamily="2" charset="0"/>
            </a:endParaRPr>
          </a:p>
          <a:p>
            <a:pPr marL="12700">
              <a:lnSpc>
                <a:spcPct val="100000"/>
              </a:lnSpc>
              <a:spcBef>
                <a:spcPts val="105"/>
              </a:spcBef>
              <a:spcAft>
                <a:spcPts val="600"/>
              </a:spcAft>
            </a:pPr>
            <a:r>
              <a:rPr lang="fr-FR" sz="1400" spc="-10" dirty="0">
                <a:cs typeface="Poppins" panose="00000500000000000000" pitchFamily="2" charset="0"/>
              </a:rPr>
              <a:t>Types de changement apportés dans la </a:t>
            </a:r>
            <a:r>
              <a:rPr lang="fr-FR" sz="1400" spc="-10" dirty="0">
                <a:solidFill>
                  <a:schemeClr val="accent4"/>
                </a:solidFill>
                <a:cs typeface="Poppins" panose="00000500000000000000" pitchFamily="2" charset="0"/>
              </a:rPr>
              <a:t>version 4.0.1 </a:t>
            </a:r>
            <a:r>
              <a:rPr lang="fr-FR" sz="1400" spc="-10" dirty="0">
                <a:cs typeface="Poppins" panose="00000500000000000000" pitchFamily="2" charset="0"/>
              </a:rPr>
              <a:t>: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Corrections des erreurs de formatage et de typographie</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Clarifie l'orientation et l'intention de certaines exigences et directives</a:t>
            </a:r>
          </a:p>
        </p:txBody>
      </p:sp>
    </p:spTree>
    <p:extLst>
      <p:ext uri="{BB962C8B-B14F-4D97-AF65-F5344CB8AC3E}">
        <p14:creationId xmlns:p14="http://schemas.microsoft.com/office/powerpoint/2010/main" val="639424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61A60-6BDC-A2F7-B2DD-DC349BE1B9AE}"/>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9CC0C92-6AEE-90FE-6EBB-BF574F6376C6}"/>
              </a:ext>
            </a:extLst>
          </p:cNvPr>
          <p:cNvGraphicFramePr/>
          <p:nvPr>
            <p:extLst>
              <p:ext uri="{D42A27DB-BD31-4B8C-83A1-F6EECF244321}">
                <p14:modId xmlns:p14="http://schemas.microsoft.com/office/powerpoint/2010/main" val="284962640"/>
              </p:ext>
            </p:extLst>
          </p:nvPr>
        </p:nvGraphicFramePr>
        <p:xfrm>
          <a:off x="175113" y="2264733"/>
          <a:ext cx="11584496" cy="3030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37DDDB4D-CDEC-B9AC-0752-E553F20F743D}"/>
              </a:ext>
            </a:extLst>
          </p:cNvPr>
          <p:cNvSpPr>
            <a:spLocks noGrp="1"/>
          </p:cNvSpPr>
          <p:nvPr>
            <p:ph type="title"/>
          </p:nvPr>
        </p:nvSpPr>
        <p:spPr>
          <a:xfrm>
            <a:off x="175113" y="0"/>
            <a:ext cx="11321562" cy="1609344"/>
          </a:xfrm>
        </p:spPr>
        <p:txBody>
          <a:bodyPr/>
          <a:lstStyle/>
          <a:p>
            <a:r>
              <a:rPr lang="fr-FR" dirty="0"/>
              <a:t>Processus de certification PCI DSS</a:t>
            </a:r>
            <a:endParaRPr lang="en-US" dirty="0"/>
          </a:p>
        </p:txBody>
      </p:sp>
      <p:pic>
        <p:nvPicPr>
          <p:cNvPr id="7" name="Graphic 6" descr="Map with pin outline">
            <a:extLst>
              <a:ext uri="{FF2B5EF4-FFF2-40B4-BE49-F238E27FC236}">
                <a16:creationId xmlns:a16="http://schemas.microsoft.com/office/drawing/2014/main" id="{7EAC528C-075F-BACC-D6E1-FD61948C1F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456" y="3322672"/>
            <a:ext cx="914400" cy="914400"/>
          </a:xfrm>
          <a:prstGeom prst="rect">
            <a:avLst/>
          </a:prstGeom>
        </p:spPr>
      </p:pic>
      <p:pic>
        <p:nvPicPr>
          <p:cNvPr id="11" name="Graphic 10" descr="Teacher outline">
            <a:extLst>
              <a:ext uri="{FF2B5EF4-FFF2-40B4-BE49-F238E27FC236}">
                <a16:creationId xmlns:a16="http://schemas.microsoft.com/office/drawing/2014/main" id="{FAEFC90C-1171-A5D4-A2A0-E338DFB79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7835" y="3322672"/>
            <a:ext cx="914400" cy="914400"/>
          </a:xfrm>
          <a:prstGeom prst="rect">
            <a:avLst/>
          </a:prstGeom>
        </p:spPr>
      </p:pic>
      <p:pic>
        <p:nvPicPr>
          <p:cNvPr id="13" name="Graphic 12" descr="List outline">
            <a:extLst>
              <a:ext uri="{FF2B5EF4-FFF2-40B4-BE49-F238E27FC236}">
                <a16:creationId xmlns:a16="http://schemas.microsoft.com/office/drawing/2014/main" id="{D9481693-B75E-872C-03BF-8A215C3F10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87214" y="3322672"/>
            <a:ext cx="914400" cy="914400"/>
          </a:xfrm>
          <a:prstGeom prst="rect">
            <a:avLst/>
          </a:prstGeom>
        </p:spPr>
      </p:pic>
      <p:pic>
        <p:nvPicPr>
          <p:cNvPr id="15" name="Graphic 14" descr="Clipboard Checked outline">
            <a:extLst>
              <a:ext uri="{FF2B5EF4-FFF2-40B4-BE49-F238E27FC236}">
                <a16:creationId xmlns:a16="http://schemas.microsoft.com/office/drawing/2014/main" id="{1051492D-3D1F-1978-953B-880882121F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76593" y="3322672"/>
            <a:ext cx="914400" cy="914400"/>
          </a:xfrm>
          <a:prstGeom prst="rect">
            <a:avLst/>
          </a:prstGeom>
        </p:spPr>
      </p:pic>
      <p:pic>
        <p:nvPicPr>
          <p:cNvPr id="17" name="Graphic 16" descr="Gears outline">
            <a:extLst>
              <a:ext uri="{FF2B5EF4-FFF2-40B4-BE49-F238E27FC236}">
                <a16:creationId xmlns:a16="http://schemas.microsoft.com/office/drawing/2014/main" id="{9A575664-B13D-001F-019C-563729793B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65972" y="3322672"/>
            <a:ext cx="914400" cy="914400"/>
          </a:xfrm>
          <a:prstGeom prst="rect">
            <a:avLst/>
          </a:prstGeom>
        </p:spPr>
      </p:pic>
      <p:pic>
        <p:nvPicPr>
          <p:cNvPr id="19" name="Graphic 18" descr="Medal outline">
            <a:extLst>
              <a:ext uri="{FF2B5EF4-FFF2-40B4-BE49-F238E27FC236}">
                <a16:creationId xmlns:a16="http://schemas.microsoft.com/office/drawing/2014/main" id="{6AF74CDC-C227-2C8C-F46F-94891D31B15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855351" y="3322672"/>
            <a:ext cx="914400" cy="914400"/>
          </a:xfrm>
          <a:prstGeom prst="rect">
            <a:avLst/>
          </a:prstGeom>
        </p:spPr>
      </p:pic>
      <p:pic>
        <p:nvPicPr>
          <p:cNvPr id="21" name="Graphic 20" descr="Arrow circle outline">
            <a:extLst>
              <a:ext uri="{FF2B5EF4-FFF2-40B4-BE49-F238E27FC236}">
                <a16:creationId xmlns:a16="http://schemas.microsoft.com/office/drawing/2014/main" id="{A53FAD9E-E28A-2BEA-3F7C-345E037D37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12074" y="3322672"/>
            <a:ext cx="914400" cy="914400"/>
          </a:xfrm>
          <a:prstGeom prst="rect">
            <a:avLst/>
          </a:prstGeom>
        </p:spPr>
      </p:pic>
      <p:grpSp>
        <p:nvGrpSpPr>
          <p:cNvPr id="26" name="Group 25">
            <a:extLst>
              <a:ext uri="{FF2B5EF4-FFF2-40B4-BE49-F238E27FC236}">
                <a16:creationId xmlns:a16="http://schemas.microsoft.com/office/drawing/2014/main" id="{AA196C7E-F658-073E-3308-039CE5AE74BF}"/>
              </a:ext>
            </a:extLst>
          </p:cNvPr>
          <p:cNvGrpSpPr/>
          <p:nvPr/>
        </p:nvGrpSpPr>
        <p:grpSpPr>
          <a:xfrm>
            <a:off x="1311656" y="2016783"/>
            <a:ext cx="108000" cy="988827"/>
            <a:chOff x="1318439" y="2041452"/>
            <a:chExt cx="108000" cy="988827"/>
          </a:xfrm>
        </p:grpSpPr>
        <p:cxnSp>
          <p:nvCxnSpPr>
            <p:cNvPr id="24" name="Straight Connector 23">
              <a:extLst>
                <a:ext uri="{FF2B5EF4-FFF2-40B4-BE49-F238E27FC236}">
                  <a16:creationId xmlns:a16="http://schemas.microsoft.com/office/drawing/2014/main" id="{4570E247-2CC1-D7B4-CC9D-898395C8B0BC}"/>
                </a:ext>
              </a:extLst>
            </p:cNvPr>
            <p:cNvCxnSpPr/>
            <p:nvPr/>
          </p:nvCxnSpPr>
          <p:spPr>
            <a:xfrm flipV="1">
              <a:off x="1376289" y="2126512"/>
              <a:ext cx="0" cy="903767"/>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F26EACB-6883-20C1-6C75-090AE5DFA318}"/>
                </a:ext>
              </a:extLst>
            </p:cNvPr>
            <p:cNvSpPr/>
            <p:nvPr/>
          </p:nvSpPr>
          <p:spPr>
            <a:xfrm>
              <a:off x="1318439" y="2041452"/>
              <a:ext cx="108000" cy="108000"/>
            </a:xfrm>
            <a:prstGeom prst="ellipse">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A235878-A76E-1135-43F8-0AA381BDF48D}"/>
              </a:ext>
            </a:extLst>
          </p:cNvPr>
          <p:cNvGrpSpPr/>
          <p:nvPr/>
        </p:nvGrpSpPr>
        <p:grpSpPr>
          <a:xfrm rot="10800000">
            <a:off x="2901035" y="4504374"/>
            <a:ext cx="108000" cy="988827"/>
            <a:chOff x="1318439" y="2041452"/>
            <a:chExt cx="108000" cy="988827"/>
          </a:xfrm>
          <a:solidFill>
            <a:srgbClr val="C00000"/>
          </a:solidFill>
        </p:grpSpPr>
        <p:cxnSp>
          <p:nvCxnSpPr>
            <p:cNvPr id="28" name="Straight Connector 27">
              <a:extLst>
                <a:ext uri="{FF2B5EF4-FFF2-40B4-BE49-F238E27FC236}">
                  <a16:creationId xmlns:a16="http://schemas.microsoft.com/office/drawing/2014/main" id="{72CA5B97-315C-F49B-CE08-52408870EDCE}"/>
                </a:ext>
              </a:extLst>
            </p:cNvPr>
            <p:cNvCxnSpPr/>
            <p:nvPr/>
          </p:nvCxnSpPr>
          <p:spPr>
            <a:xfrm flipV="1">
              <a:off x="1376289" y="2126512"/>
              <a:ext cx="0" cy="903767"/>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FD73030-74EB-35B3-404E-6C81FD68153C}"/>
                </a:ext>
              </a:extLst>
            </p:cNvPr>
            <p:cNvSpPr/>
            <p:nvPr/>
          </p:nvSpPr>
          <p:spPr>
            <a:xfrm>
              <a:off x="1318439" y="2041452"/>
              <a:ext cx="108000" cy="108000"/>
            </a:xfrm>
            <a:prstGeom prst="ellipse">
              <a:avLst/>
            </a:prstGeom>
            <a:grp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B83CA98-EA6D-A93F-3DAD-E4BFA866BF66}"/>
              </a:ext>
            </a:extLst>
          </p:cNvPr>
          <p:cNvGrpSpPr/>
          <p:nvPr/>
        </p:nvGrpSpPr>
        <p:grpSpPr>
          <a:xfrm>
            <a:off x="4490414" y="2016783"/>
            <a:ext cx="108000" cy="988827"/>
            <a:chOff x="1318439" y="2041452"/>
            <a:chExt cx="108000" cy="988827"/>
          </a:xfrm>
          <a:solidFill>
            <a:schemeClr val="tx1">
              <a:lumMod val="65000"/>
              <a:lumOff val="35000"/>
            </a:schemeClr>
          </a:solidFill>
        </p:grpSpPr>
        <p:cxnSp>
          <p:nvCxnSpPr>
            <p:cNvPr id="34" name="Straight Connector 33">
              <a:extLst>
                <a:ext uri="{FF2B5EF4-FFF2-40B4-BE49-F238E27FC236}">
                  <a16:creationId xmlns:a16="http://schemas.microsoft.com/office/drawing/2014/main" id="{58798B5E-D7C5-823C-4D1F-45C87289655A}"/>
                </a:ext>
              </a:extLst>
            </p:cNvPr>
            <p:cNvCxnSpPr/>
            <p:nvPr/>
          </p:nvCxnSpPr>
          <p:spPr>
            <a:xfrm flipV="1">
              <a:off x="1376289" y="2126512"/>
              <a:ext cx="0" cy="903767"/>
            </a:xfrm>
            <a:prstGeom prst="line">
              <a:avLst/>
            </a:prstGeom>
            <a:grpFill/>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304B078-1F89-3BBA-C86E-509B923A8860}"/>
                </a:ext>
              </a:extLst>
            </p:cNvPr>
            <p:cNvSpPr/>
            <p:nvPr/>
          </p:nvSpPr>
          <p:spPr>
            <a:xfrm>
              <a:off x="1318439" y="2041452"/>
              <a:ext cx="108000" cy="108000"/>
            </a:xfrm>
            <a:prstGeom prst="ellipse">
              <a:avLst/>
            </a:prstGeom>
            <a:grp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D652C91-8539-9E29-6334-0D69B902178C}"/>
              </a:ext>
            </a:extLst>
          </p:cNvPr>
          <p:cNvGrpSpPr/>
          <p:nvPr/>
        </p:nvGrpSpPr>
        <p:grpSpPr>
          <a:xfrm rot="10800000">
            <a:off x="6069160" y="4504374"/>
            <a:ext cx="108000" cy="988827"/>
            <a:chOff x="1318439" y="2041452"/>
            <a:chExt cx="108000" cy="988827"/>
          </a:xfrm>
          <a:solidFill>
            <a:srgbClr val="7030A0"/>
          </a:solidFill>
        </p:grpSpPr>
        <p:cxnSp>
          <p:nvCxnSpPr>
            <p:cNvPr id="37" name="Straight Connector 36">
              <a:extLst>
                <a:ext uri="{FF2B5EF4-FFF2-40B4-BE49-F238E27FC236}">
                  <a16:creationId xmlns:a16="http://schemas.microsoft.com/office/drawing/2014/main" id="{EBA166D7-783B-89C7-925D-F43F55E3ACAC}"/>
                </a:ext>
              </a:extLst>
            </p:cNvPr>
            <p:cNvCxnSpPr/>
            <p:nvPr/>
          </p:nvCxnSpPr>
          <p:spPr>
            <a:xfrm flipV="1">
              <a:off x="1376289" y="2126512"/>
              <a:ext cx="0" cy="903767"/>
            </a:xfrm>
            <a:prstGeom prst="line">
              <a:avLst/>
            </a:prstGeom>
            <a:grpFill/>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2E73E0A-B909-5B34-8331-B7A0504AF685}"/>
                </a:ext>
              </a:extLst>
            </p:cNvPr>
            <p:cNvSpPr/>
            <p:nvPr/>
          </p:nvSpPr>
          <p:spPr>
            <a:xfrm>
              <a:off x="1318439" y="2041452"/>
              <a:ext cx="108000" cy="108000"/>
            </a:xfrm>
            <a:prstGeom prst="ellipse">
              <a:avLst/>
            </a:prstGeom>
            <a:grp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B9FE9C3-0844-1AA0-68FB-F8628113A66B}"/>
              </a:ext>
            </a:extLst>
          </p:cNvPr>
          <p:cNvGrpSpPr/>
          <p:nvPr/>
        </p:nvGrpSpPr>
        <p:grpSpPr>
          <a:xfrm>
            <a:off x="7643737" y="2016783"/>
            <a:ext cx="108000" cy="988827"/>
            <a:chOff x="1318439" y="2041452"/>
            <a:chExt cx="108000" cy="988827"/>
          </a:xfrm>
          <a:solidFill>
            <a:schemeClr val="accent6">
              <a:lumMod val="75000"/>
            </a:schemeClr>
          </a:solidFill>
        </p:grpSpPr>
        <p:cxnSp>
          <p:nvCxnSpPr>
            <p:cNvPr id="40" name="Straight Connector 39">
              <a:extLst>
                <a:ext uri="{FF2B5EF4-FFF2-40B4-BE49-F238E27FC236}">
                  <a16:creationId xmlns:a16="http://schemas.microsoft.com/office/drawing/2014/main" id="{8007C945-016C-7137-F53B-BC7458AB1C3D}"/>
                </a:ext>
              </a:extLst>
            </p:cNvPr>
            <p:cNvCxnSpPr/>
            <p:nvPr/>
          </p:nvCxnSpPr>
          <p:spPr>
            <a:xfrm flipV="1">
              <a:off x="1376289" y="2126512"/>
              <a:ext cx="0" cy="903767"/>
            </a:xfrm>
            <a:prstGeom prst="line">
              <a:avLst/>
            </a:prstGeom>
            <a:grpFill/>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961D3F3B-B76F-06EC-5472-8B266C7EC0D8}"/>
                </a:ext>
              </a:extLst>
            </p:cNvPr>
            <p:cNvSpPr/>
            <p:nvPr/>
          </p:nvSpPr>
          <p:spPr>
            <a:xfrm>
              <a:off x="1318439" y="2041452"/>
              <a:ext cx="108000" cy="108000"/>
            </a:xfrm>
            <a:prstGeom prst="ellipse">
              <a:avLst/>
            </a:prstGeom>
            <a:grp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743A2A0-ABA6-DD8A-0A8F-219877E49CE3}"/>
              </a:ext>
            </a:extLst>
          </p:cNvPr>
          <p:cNvGrpSpPr/>
          <p:nvPr/>
        </p:nvGrpSpPr>
        <p:grpSpPr>
          <a:xfrm rot="10800000">
            <a:off x="9276801" y="4504374"/>
            <a:ext cx="108000" cy="988827"/>
            <a:chOff x="1318439" y="2041452"/>
            <a:chExt cx="108000" cy="988827"/>
          </a:xfrm>
          <a:solidFill>
            <a:schemeClr val="accent1">
              <a:lumMod val="60000"/>
              <a:lumOff val="40000"/>
            </a:schemeClr>
          </a:solidFill>
        </p:grpSpPr>
        <p:cxnSp>
          <p:nvCxnSpPr>
            <p:cNvPr id="43" name="Straight Connector 42">
              <a:extLst>
                <a:ext uri="{FF2B5EF4-FFF2-40B4-BE49-F238E27FC236}">
                  <a16:creationId xmlns:a16="http://schemas.microsoft.com/office/drawing/2014/main" id="{5BCCE769-22C4-346A-8FC6-E0C56CACFCF1}"/>
                </a:ext>
              </a:extLst>
            </p:cNvPr>
            <p:cNvCxnSpPr/>
            <p:nvPr/>
          </p:nvCxnSpPr>
          <p:spPr>
            <a:xfrm flipV="1">
              <a:off x="1376289" y="2126512"/>
              <a:ext cx="0" cy="903767"/>
            </a:xfrm>
            <a:prstGeom prst="line">
              <a:avLst/>
            </a:prstGeom>
            <a:grpFill/>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103C313F-5C2B-664B-0608-BDBCD24E3DC4}"/>
                </a:ext>
              </a:extLst>
            </p:cNvPr>
            <p:cNvSpPr/>
            <p:nvPr/>
          </p:nvSpPr>
          <p:spPr>
            <a:xfrm>
              <a:off x="1318439" y="2041452"/>
              <a:ext cx="108000" cy="108000"/>
            </a:xfrm>
            <a:prstGeom prst="ellipse">
              <a:avLst/>
            </a:prstGeom>
            <a:grp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9CC69C3-2C7A-2D7F-C22F-7455A423563A}"/>
              </a:ext>
            </a:extLst>
          </p:cNvPr>
          <p:cNvGrpSpPr/>
          <p:nvPr/>
        </p:nvGrpSpPr>
        <p:grpSpPr>
          <a:xfrm>
            <a:off x="10804565" y="2059312"/>
            <a:ext cx="108000" cy="988827"/>
            <a:chOff x="1318439" y="2041452"/>
            <a:chExt cx="108000" cy="988827"/>
          </a:xfrm>
          <a:solidFill>
            <a:schemeClr val="bg2">
              <a:lumMod val="50000"/>
            </a:schemeClr>
          </a:solidFill>
        </p:grpSpPr>
        <p:cxnSp>
          <p:nvCxnSpPr>
            <p:cNvPr id="46" name="Straight Connector 45">
              <a:extLst>
                <a:ext uri="{FF2B5EF4-FFF2-40B4-BE49-F238E27FC236}">
                  <a16:creationId xmlns:a16="http://schemas.microsoft.com/office/drawing/2014/main" id="{4A04996A-1B78-0574-094B-4983138F1FC1}"/>
                </a:ext>
              </a:extLst>
            </p:cNvPr>
            <p:cNvCxnSpPr/>
            <p:nvPr/>
          </p:nvCxnSpPr>
          <p:spPr>
            <a:xfrm flipV="1">
              <a:off x="1376289" y="2126512"/>
              <a:ext cx="0" cy="903767"/>
            </a:xfrm>
            <a:prstGeom prst="line">
              <a:avLst/>
            </a:prstGeom>
            <a:grpFill/>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3EA656E-8381-88E4-0DBC-1D3648BE0E28}"/>
                </a:ext>
              </a:extLst>
            </p:cNvPr>
            <p:cNvSpPr/>
            <p:nvPr/>
          </p:nvSpPr>
          <p:spPr>
            <a:xfrm>
              <a:off x="1318439" y="2041452"/>
              <a:ext cx="108000" cy="108000"/>
            </a:xfrm>
            <a:prstGeom prst="ellipse">
              <a:avLst/>
            </a:prstGeom>
            <a:grp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ZoneTexte 11">
            <a:extLst>
              <a:ext uri="{FF2B5EF4-FFF2-40B4-BE49-F238E27FC236}">
                <a16:creationId xmlns:a16="http://schemas.microsoft.com/office/drawing/2014/main" id="{F38DEF16-DA03-AFEE-252C-FCBAF0460CFB}"/>
              </a:ext>
            </a:extLst>
          </p:cNvPr>
          <p:cNvSpPr txBox="1"/>
          <p:nvPr/>
        </p:nvSpPr>
        <p:spPr>
          <a:xfrm>
            <a:off x="451611" y="1553948"/>
            <a:ext cx="1828089" cy="461665"/>
          </a:xfrm>
          <a:prstGeom prst="rect">
            <a:avLst/>
          </a:prstGeom>
          <a:noFill/>
        </p:spPr>
        <p:txBody>
          <a:bodyPr wrap="square">
            <a:spAutoFit/>
          </a:bodyPr>
          <a:lstStyle/>
          <a:p>
            <a:pPr algn="ctr"/>
            <a:r>
              <a:rPr lang="fr-FR" sz="1200" dirty="0">
                <a:cs typeface="Poppins" panose="00000500000000000000" pitchFamily="50" charset="0"/>
              </a:rPr>
              <a:t>Cartographie des données de carte</a:t>
            </a:r>
          </a:p>
        </p:txBody>
      </p:sp>
      <p:sp>
        <p:nvSpPr>
          <p:cNvPr id="49" name="ZoneTexte 11">
            <a:extLst>
              <a:ext uri="{FF2B5EF4-FFF2-40B4-BE49-F238E27FC236}">
                <a16:creationId xmlns:a16="http://schemas.microsoft.com/office/drawing/2014/main" id="{AD09AB00-B530-DCEB-FCD2-910A02D2BAB9}"/>
              </a:ext>
            </a:extLst>
          </p:cNvPr>
          <p:cNvSpPr txBox="1"/>
          <p:nvPr/>
        </p:nvSpPr>
        <p:spPr>
          <a:xfrm>
            <a:off x="2037139" y="5517787"/>
            <a:ext cx="1828089" cy="276999"/>
          </a:xfrm>
          <a:prstGeom prst="rect">
            <a:avLst/>
          </a:prstGeom>
          <a:noFill/>
        </p:spPr>
        <p:txBody>
          <a:bodyPr wrap="square">
            <a:spAutoFit/>
          </a:bodyPr>
          <a:lstStyle/>
          <a:p>
            <a:pPr algn="ctr"/>
            <a:r>
              <a:rPr lang="fr-FR" sz="1200" dirty="0">
                <a:cs typeface="Poppins" panose="00000500000000000000" pitchFamily="50" charset="0"/>
              </a:rPr>
              <a:t>Formation</a:t>
            </a:r>
          </a:p>
        </p:txBody>
      </p:sp>
      <p:sp>
        <p:nvSpPr>
          <p:cNvPr id="50" name="ZoneTexte 11">
            <a:extLst>
              <a:ext uri="{FF2B5EF4-FFF2-40B4-BE49-F238E27FC236}">
                <a16:creationId xmlns:a16="http://schemas.microsoft.com/office/drawing/2014/main" id="{E1746ED7-15E7-2245-841D-5AEB812A85AF}"/>
              </a:ext>
            </a:extLst>
          </p:cNvPr>
          <p:cNvSpPr txBox="1"/>
          <p:nvPr/>
        </p:nvSpPr>
        <p:spPr>
          <a:xfrm>
            <a:off x="3630369" y="1727479"/>
            <a:ext cx="1828089" cy="276999"/>
          </a:xfrm>
          <a:prstGeom prst="rect">
            <a:avLst/>
          </a:prstGeom>
          <a:noFill/>
        </p:spPr>
        <p:txBody>
          <a:bodyPr wrap="square">
            <a:spAutoFit/>
          </a:bodyPr>
          <a:lstStyle/>
          <a:p>
            <a:pPr algn="ctr"/>
            <a:r>
              <a:rPr lang="fr-FR" sz="1200" dirty="0">
                <a:cs typeface="Poppins" panose="00000500000000000000" pitchFamily="50" charset="0"/>
              </a:rPr>
              <a:t>Audit initial</a:t>
            </a:r>
          </a:p>
        </p:txBody>
      </p:sp>
      <p:sp>
        <p:nvSpPr>
          <p:cNvPr id="51" name="ZoneTexte 11">
            <a:extLst>
              <a:ext uri="{FF2B5EF4-FFF2-40B4-BE49-F238E27FC236}">
                <a16:creationId xmlns:a16="http://schemas.microsoft.com/office/drawing/2014/main" id="{22E49E76-F994-284C-B090-2B2DE59958EB}"/>
              </a:ext>
            </a:extLst>
          </p:cNvPr>
          <p:cNvSpPr txBox="1"/>
          <p:nvPr/>
        </p:nvSpPr>
        <p:spPr>
          <a:xfrm>
            <a:off x="5219748" y="5515000"/>
            <a:ext cx="1828089" cy="276999"/>
          </a:xfrm>
          <a:prstGeom prst="rect">
            <a:avLst/>
          </a:prstGeom>
          <a:noFill/>
        </p:spPr>
        <p:txBody>
          <a:bodyPr wrap="square">
            <a:spAutoFit/>
          </a:bodyPr>
          <a:lstStyle/>
          <a:p>
            <a:pPr algn="ctr"/>
            <a:r>
              <a:rPr lang="fr-FR" sz="1200" dirty="0">
                <a:cs typeface="Poppins" panose="00000500000000000000" pitchFamily="50" charset="0"/>
              </a:rPr>
              <a:t>Recommandations</a:t>
            </a:r>
          </a:p>
        </p:txBody>
      </p:sp>
      <p:sp>
        <p:nvSpPr>
          <p:cNvPr id="52" name="ZoneTexte 11">
            <a:extLst>
              <a:ext uri="{FF2B5EF4-FFF2-40B4-BE49-F238E27FC236}">
                <a16:creationId xmlns:a16="http://schemas.microsoft.com/office/drawing/2014/main" id="{EB285D82-0EF5-D998-2BE6-DC05A1BA5D0F}"/>
              </a:ext>
            </a:extLst>
          </p:cNvPr>
          <p:cNvSpPr txBox="1"/>
          <p:nvPr/>
        </p:nvSpPr>
        <p:spPr>
          <a:xfrm>
            <a:off x="6783692" y="1727598"/>
            <a:ext cx="1828089" cy="276999"/>
          </a:xfrm>
          <a:prstGeom prst="rect">
            <a:avLst/>
          </a:prstGeom>
          <a:noFill/>
        </p:spPr>
        <p:txBody>
          <a:bodyPr wrap="square">
            <a:spAutoFit/>
          </a:bodyPr>
          <a:lstStyle/>
          <a:p>
            <a:pPr algn="ctr"/>
            <a:r>
              <a:rPr lang="fr-FR" sz="1200" dirty="0">
                <a:cs typeface="Poppins" panose="00000500000000000000" pitchFamily="50" charset="0"/>
              </a:rPr>
              <a:t>Audit à blanc</a:t>
            </a:r>
          </a:p>
        </p:txBody>
      </p:sp>
      <p:sp>
        <p:nvSpPr>
          <p:cNvPr id="53" name="ZoneTexte 11">
            <a:extLst>
              <a:ext uri="{FF2B5EF4-FFF2-40B4-BE49-F238E27FC236}">
                <a16:creationId xmlns:a16="http://schemas.microsoft.com/office/drawing/2014/main" id="{BA9370A8-D1A4-12FA-AC81-9ACBFC85C7D4}"/>
              </a:ext>
            </a:extLst>
          </p:cNvPr>
          <p:cNvSpPr txBox="1"/>
          <p:nvPr/>
        </p:nvSpPr>
        <p:spPr>
          <a:xfrm>
            <a:off x="8412906" y="5516913"/>
            <a:ext cx="1828089" cy="276999"/>
          </a:xfrm>
          <a:prstGeom prst="rect">
            <a:avLst/>
          </a:prstGeom>
          <a:noFill/>
        </p:spPr>
        <p:txBody>
          <a:bodyPr wrap="square">
            <a:spAutoFit/>
          </a:bodyPr>
          <a:lstStyle/>
          <a:p>
            <a:pPr algn="ctr"/>
            <a:r>
              <a:rPr lang="fr-FR" sz="1200" dirty="0">
                <a:cs typeface="Poppins" panose="00000500000000000000" pitchFamily="50" charset="0"/>
              </a:rPr>
              <a:t>Audit de certification</a:t>
            </a:r>
          </a:p>
        </p:txBody>
      </p:sp>
      <p:sp>
        <p:nvSpPr>
          <p:cNvPr id="54" name="ZoneTexte 11">
            <a:extLst>
              <a:ext uri="{FF2B5EF4-FFF2-40B4-BE49-F238E27FC236}">
                <a16:creationId xmlns:a16="http://schemas.microsoft.com/office/drawing/2014/main" id="{9C16179C-1C1A-6668-292F-5DF7B2D29FFB}"/>
              </a:ext>
            </a:extLst>
          </p:cNvPr>
          <p:cNvSpPr txBox="1"/>
          <p:nvPr/>
        </p:nvSpPr>
        <p:spPr>
          <a:xfrm>
            <a:off x="9962450" y="1553948"/>
            <a:ext cx="1828089" cy="461665"/>
          </a:xfrm>
          <a:prstGeom prst="rect">
            <a:avLst/>
          </a:prstGeom>
          <a:noFill/>
        </p:spPr>
        <p:txBody>
          <a:bodyPr wrap="square">
            <a:spAutoFit/>
          </a:bodyPr>
          <a:lstStyle/>
          <a:p>
            <a:pPr algn="ctr"/>
            <a:r>
              <a:rPr lang="fr-FR" sz="1200" dirty="0">
                <a:cs typeface="Poppins" panose="00000500000000000000" pitchFamily="50" charset="0"/>
              </a:rPr>
              <a:t>Maintien de la conformité</a:t>
            </a:r>
          </a:p>
        </p:txBody>
      </p:sp>
      <p:pic>
        <p:nvPicPr>
          <p:cNvPr id="55" name="Picture 54" descr="Logo&#10;&#10;Description automatically generated">
            <a:extLst>
              <a:ext uri="{FF2B5EF4-FFF2-40B4-BE49-F238E27FC236}">
                <a16:creationId xmlns:a16="http://schemas.microsoft.com/office/drawing/2014/main" id="{BF88CD95-A157-4B49-5FC3-1B50E9A4B83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754801" y="5860155"/>
            <a:ext cx="1260000" cy="482579"/>
          </a:xfrm>
          <a:prstGeom prst="rect">
            <a:avLst/>
          </a:prstGeom>
        </p:spPr>
      </p:pic>
      <p:sp>
        <p:nvSpPr>
          <p:cNvPr id="3" name="Isosceles Triangle 2">
            <a:extLst>
              <a:ext uri="{FF2B5EF4-FFF2-40B4-BE49-F238E27FC236}">
                <a16:creationId xmlns:a16="http://schemas.microsoft.com/office/drawing/2014/main" id="{BFFC2C92-E1BC-999E-9A39-368600691A6F}"/>
              </a:ext>
            </a:extLst>
          </p:cNvPr>
          <p:cNvSpPr/>
          <p:nvPr/>
        </p:nvSpPr>
        <p:spPr>
          <a:xfrm rot="10800000">
            <a:off x="10684303" y="1326955"/>
            <a:ext cx="325044" cy="22738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846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4AF57-54DF-6F2E-9451-5221C5BD99A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C5DC87-1EDA-AA68-E92F-024990F3BEE9}"/>
              </a:ext>
            </a:extLst>
          </p:cNvPr>
          <p:cNvSpPr>
            <a:spLocks noGrp="1"/>
          </p:cNvSpPr>
          <p:nvPr>
            <p:ph type="title"/>
          </p:nvPr>
        </p:nvSpPr>
        <p:spPr>
          <a:xfrm>
            <a:off x="175113" y="0"/>
            <a:ext cx="10058400" cy="1609344"/>
          </a:xfrm>
        </p:spPr>
        <p:txBody>
          <a:bodyPr/>
          <a:lstStyle/>
          <a:p>
            <a:r>
              <a:rPr lang="fr-FR" dirty="0"/>
              <a:t>exigences PCI dss – Vue d’ensemble </a:t>
            </a:r>
            <a:endParaRPr lang="en-US" dirty="0"/>
          </a:p>
        </p:txBody>
      </p:sp>
      <p:grpSp>
        <p:nvGrpSpPr>
          <p:cNvPr id="44" name="Group 8">
            <a:extLst>
              <a:ext uri="{FF2B5EF4-FFF2-40B4-BE49-F238E27FC236}">
                <a16:creationId xmlns:a16="http://schemas.microsoft.com/office/drawing/2014/main" id="{5AE977E5-9005-C21D-03CB-103B54FECE0A}"/>
              </a:ext>
            </a:extLst>
          </p:cNvPr>
          <p:cNvGrpSpPr/>
          <p:nvPr/>
        </p:nvGrpSpPr>
        <p:grpSpPr>
          <a:xfrm>
            <a:off x="175113" y="1204263"/>
            <a:ext cx="5652958" cy="5400002"/>
            <a:chOff x="605553" y="824401"/>
            <a:chExt cx="6136927" cy="5963584"/>
          </a:xfrm>
        </p:grpSpPr>
        <p:sp>
          <p:nvSpPr>
            <p:cNvPr id="45" name="Oval 2">
              <a:extLst>
                <a:ext uri="{FF2B5EF4-FFF2-40B4-BE49-F238E27FC236}">
                  <a16:creationId xmlns:a16="http://schemas.microsoft.com/office/drawing/2014/main" id="{D7F3A64D-D75F-264B-E678-3C04CA1DBDD1}"/>
                </a:ext>
              </a:extLst>
            </p:cNvPr>
            <p:cNvSpPr/>
            <p:nvPr/>
          </p:nvSpPr>
          <p:spPr>
            <a:xfrm>
              <a:off x="3001892" y="3047352"/>
              <a:ext cx="1440000" cy="1440000"/>
            </a:xfrm>
            <a:prstGeom prst="ellipse">
              <a:avLst/>
            </a:prstGeom>
            <a:solidFill>
              <a:sysClr val="window" lastClr="FFFFFF"/>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black"/>
                  </a:solidFill>
                  <a:effectLst/>
                  <a:uLnTx/>
                  <a:uFillTx/>
                  <a:ea typeface="+mn-ea"/>
                  <a:cs typeface="Poppins" panose="00000500000000000000" pitchFamily="2" charset="0"/>
                </a:rPr>
                <a:t>Objectifs &amp; Exigences</a:t>
              </a:r>
            </a:p>
          </p:txBody>
        </p:sp>
        <p:sp>
          <p:nvSpPr>
            <p:cNvPr id="46" name="Oval 4">
              <a:extLst>
                <a:ext uri="{FF2B5EF4-FFF2-40B4-BE49-F238E27FC236}">
                  <a16:creationId xmlns:a16="http://schemas.microsoft.com/office/drawing/2014/main" id="{226AC31F-2722-4F38-3A20-199262B50DFA}"/>
                </a:ext>
              </a:extLst>
            </p:cNvPr>
            <p:cNvSpPr/>
            <p:nvPr/>
          </p:nvSpPr>
          <p:spPr>
            <a:xfrm>
              <a:off x="3019892" y="1787352"/>
              <a:ext cx="1404000" cy="1260000"/>
            </a:xfrm>
            <a:prstGeom prst="ellipse">
              <a:avLst/>
            </a:prstGeom>
            <a:solidFill>
              <a:srgbClr val="E97132">
                <a:lumMod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Créer et Maintenir des réseaux sécurisés</a:t>
              </a:r>
            </a:p>
          </p:txBody>
        </p:sp>
        <p:sp>
          <p:nvSpPr>
            <p:cNvPr id="47" name="Oval 5">
              <a:extLst>
                <a:ext uri="{FF2B5EF4-FFF2-40B4-BE49-F238E27FC236}">
                  <a16:creationId xmlns:a16="http://schemas.microsoft.com/office/drawing/2014/main" id="{17B52C24-BC58-76DD-7638-29DDBFE66A03}"/>
                </a:ext>
              </a:extLst>
            </p:cNvPr>
            <p:cNvSpPr/>
            <p:nvPr/>
          </p:nvSpPr>
          <p:spPr>
            <a:xfrm>
              <a:off x="4254755" y="2527008"/>
              <a:ext cx="1403999" cy="1259999"/>
            </a:xfrm>
            <a:prstGeom prst="ellipse">
              <a:avLst/>
            </a:prstGeom>
            <a:solidFill>
              <a:srgbClr val="0F9ED5">
                <a:lumMod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Protéger les données de titulaires de cartes</a:t>
              </a:r>
            </a:p>
          </p:txBody>
        </p:sp>
        <p:sp>
          <p:nvSpPr>
            <p:cNvPr id="48" name="Oval 6">
              <a:extLst>
                <a:ext uri="{FF2B5EF4-FFF2-40B4-BE49-F238E27FC236}">
                  <a16:creationId xmlns:a16="http://schemas.microsoft.com/office/drawing/2014/main" id="{C23BC0D6-DC8C-BDAD-E310-3B9D1199688D}"/>
                </a:ext>
              </a:extLst>
            </p:cNvPr>
            <p:cNvSpPr/>
            <p:nvPr/>
          </p:nvSpPr>
          <p:spPr>
            <a:xfrm>
              <a:off x="4254755" y="3768557"/>
              <a:ext cx="1404000" cy="1260000"/>
            </a:xfrm>
            <a:prstGeom prst="ellipse">
              <a:avLst/>
            </a:prstGeom>
            <a:solidFill>
              <a:srgbClr val="4EA72E">
                <a:lumMod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Gérer les vulnérabilités</a:t>
              </a:r>
            </a:p>
          </p:txBody>
        </p:sp>
        <p:sp>
          <p:nvSpPr>
            <p:cNvPr id="49" name="Oval 7">
              <a:extLst>
                <a:ext uri="{FF2B5EF4-FFF2-40B4-BE49-F238E27FC236}">
                  <a16:creationId xmlns:a16="http://schemas.microsoft.com/office/drawing/2014/main" id="{24DE1400-B3E0-A8E5-FE11-C5C5FFC03CB2}"/>
                </a:ext>
              </a:extLst>
            </p:cNvPr>
            <p:cNvSpPr/>
            <p:nvPr/>
          </p:nvSpPr>
          <p:spPr>
            <a:xfrm>
              <a:off x="3037892" y="4487351"/>
              <a:ext cx="1404000" cy="1260000"/>
            </a:xfrm>
            <a:prstGeom prst="ellipse">
              <a:avLst/>
            </a:prstGeom>
            <a:solidFill>
              <a:srgbClr val="0E2841">
                <a:lumMod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Mettre en œuvre des Contrôles d’accès</a:t>
              </a:r>
            </a:p>
          </p:txBody>
        </p:sp>
        <p:sp>
          <p:nvSpPr>
            <p:cNvPr id="50" name="Oval 9">
              <a:extLst>
                <a:ext uri="{FF2B5EF4-FFF2-40B4-BE49-F238E27FC236}">
                  <a16:creationId xmlns:a16="http://schemas.microsoft.com/office/drawing/2014/main" id="{B973C499-FE8C-F313-2C04-F00E38D6925C}"/>
                </a:ext>
              </a:extLst>
            </p:cNvPr>
            <p:cNvSpPr/>
            <p:nvPr/>
          </p:nvSpPr>
          <p:spPr>
            <a:xfrm>
              <a:off x="1785029" y="3766145"/>
              <a:ext cx="1404000" cy="1260000"/>
            </a:xfrm>
            <a:prstGeom prst="ellipse">
              <a:avLst/>
            </a:prstGeom>
            <a:solidFill>
              <a:srgbClr val="A02B93">
                <a:lumMod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Surveiller et tester les réseaux</a:t>
              </a:r>
            </a:p>
          </p:txBody>
        </p:sp>
        <p:sp>
          <p:nvSpPr>
            <p:cNvPr id="51" name="Oval 10">
              <a:extLst>
                <a:ext uri="{FF2B5EF4-FFF2-40B4-BE49-F238E27FC236}">
                  <a16:creationId xmlns:a16="http://schemas.microsoft.com/office/drawing/2014/main" id="{6CB327C7-3F28-0937-B6D9-5632369EE3E8}"/>
                </a:ext>
              </a:extLst>
            </p:cNvPr>
            <p:cNvSpPr/>
            <p:nvPr/>
          </p:nvSpPr>
          <p:spPr>
            <a:xfrm>
              <a:off x="1785029" y="2469644"/>
              <a:ext cx="1404000" cy="1260000"/>
            </a:xfrm>
            <a:prstGeom prst="ellipse">
              <a:avLst/>
            </a:prstGeom>
            <a:solidFill>
              <a:sysClr val="windowText" lastClr="000000">
                <a:lumMod val="50000"/>
                <a:lumOff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Gérer une politique de sécurité des informations</a:t>
              </a:r>
            </a:p>
          </p:txBody>
        </p:sp>
        <p:sp>
          <p:nvSpPr>
            <p:cNvPr id="52" name="Oval 12">
              <a:extLst>
                <a:ext uri="{FF2B5EF4-FFF2-40B4-BE49-F238E27FC236}">
                  <a16:creationId xmlns:a16="http://schemas.microsoft.com/office/drawing/2014/main" id="{C06DB885-F991-E1E3-EC2A-90F8C874EDDB}"/>
                </a:ext>
              </a:extLst>
            </p:cNvPr>
            <p:cNvSpPr/>
            <p:nvPr/>
          </p:nvSpPr>
          <p:spPr>
            <a:xfrm>
              <a:off x="2053775" y="1077452"/>
              <a:ext cx="1404000" cy="1260000"/>
            </a:xfrm>
            <a:prstGeom prst="ellipse">
              <a:avLst/>
            </a:prstGeom>
            <a:solidFill>
              <a:srgbClr val="E97132"/>
            </a:solidFill>
            <a:ln w="19050" cap="flat" cmpd="sng" algn="ctr">
              <a:solidFill>
                <a:srgbClr val="E9713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1. Déploiement de pares-feux</a:t>
              </a:r>
            </a:p>
          </p:txBody>
        </p:sp>
        <p:sp>
          <p:nvSpPr>
            <p:cNvPr id="53" name="Oval 13">
              <a:extLst>
                <a:ext uri="{FF2B5EF4-FFF2-40B4-BE49-F238E27FC236}">
                  <a16:creationId xmlns:a16="http://schemas.microsoft.com/office/drawing/2014/main" id="{9E5C499A-F989-A27D-235F-8E43F0F1AEA3}"/>
                </a:ext>
              </a:extLst>
            </p:cNvPr>
            <p:cNvSpPr/>
            <p:nvPr/>
          </p:nvSpPr>
          <p:spPr>
            <a:xfrm>
              <a:off x="3288639" y="824401"/>
              <a:ext cx="1404000" cy="1260000"/>
            </a:xfrm>
            <a:prstGeom prst="ellipse">
              <a:avLst/>
            </a:prstGeom>
            <a:solidFill>
              <a:srgbClr val="E97132"/>
            </a:solidFill>
            <a:ln w="19050" cap="flat" cmpd="sng" algn="ctr">
              <a:solidFill>
                <a:srgbClr val="E97132">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2. Modifier les paramètres de sécurité  par défaut</a:t>
              </a:r>
            </a:p>
          </p:txBody>
        </p:sp>
        <p:sp>
          <p:nvSpPr>
            <p:cNvPr id="54" name="Oval 14">
              <a:extLst>
                <a:ext uri="{FF2B5EF4-FFF2-40B4-BE49-F238E27FC236}">
                  <a16:creationId xmlns:a16="http://schemas.microsoft.com/office/drawing/2014/main" id="{A4712D55-8441-0BB2-72FB-7ED7A17F4BB2}"/>
                </a:ext>
              </a:extLst>
            </p:cNvPr>
            <p:cNvSpPr/>
            <p:nvPr/>
          </p:nvSpPr>
          <p:spPr>
            <a:xfrm>
              <a:off x="4413860" y="1358908"/>
              <a:ext cx="1404000" cy="1260000"/>
            </a:xfrm>
            <a:prstGeom prst="ellipse">
              <a:avLst/>
            </a:prstGeom>
            <a:solidFill>
              <a:srgbClr val="0F9ED5"/>
            </a:solidFill>
            <a:ln w="19050" cap="flat" cmpd="sng" algn="ctr">
              <a:solidFill>
                <a:srgbClr val="0F9ED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3. Protéger les données CHD stockées</a:t>
              </a:r>
            </a:p>
          </p:txBody>
        </p:sp>
        <p:sp>
          <p:nvSpPr>
            <p:cNvPr id="55" name="Oval 15">
              <a:extLst>
                <a:ext uri="{FF2B5EF4-FFF2-40B4-BE49-F238E27FC236}">
                  <a16:creationId xmlns:a16="http://schemas.microsoft.com/office/drawing/2014/main" id="{20A0CA95-432E-6F99-225C-0651160ACAD2}"/>
                </a:ext>
              </a:extLst>
            </p:cNvPr>
            <p:cNvSpPr/>
            <p:nvPr/>
          </p:nvSpPr>
          <p:spPr>
            <a:xfrm>
              <a:off x="5320481" y="2164260"/>
              <a:ext cx="1404000" cy="1260000"/>
            </a:xfrm>
            <a:prstGeom prst="ellipse">
              <a:avLst/>
            </a:prstGeom>
            <a:solidFill>
              <a:srgbClr val="0F9ED5"/>
            </a:solidFill>
            <a:ln w="19050" cap="flat" cmpd="sng" algn="ctr">
              <a:solidFill>
                <a:srgbClr val="0F9ED5">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4. Protéger les données CHD en transit</a:t>
              </a:r>
            </a:p>
          </p:txBody>
        </p:sp>
        <p:sp>
          <p:nvSpPr>
            <p:cNvPr id="56" name="Oval 16">
              <a:extLst>
                <a:ext uri="{FF2B5EF4-FFF2-40B4-BE49-F238E27FC236}">
                  <a16:creationId xmlns:a16="http://schemas.microsoft.com/office/drawing/2014/main" id="{DAC0ED6D-63F7-4CCA-C17E-A543C982D763}"/>
                </a:ext>
              </a:extLst>
            </p:cNvPr>
            <p:cNvSpPr/>
            <p:nvPr/>
          </p:nvSpPr>
          <p:spPr>
            <a:xfrm>
              <a:off x="5338480" y="3353023"/>
              <a:ext cx="1404000" cy="1260000"/>
            </a:xfrm>
            <a:prstGeom prst="ellipse">
              <a:avLst/>
            </a:prstGeom>
            <a:solidFill>
              <a:srgbClr val="00B050"/>
            </a:solidFill>
            <a:ln w="19050" cap="flat" cmpd="sng" algn="ctr">
              <a:solidFill>
                <a:srgbClr val="4EA72E">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5. Protection contre les logiciels malveillants</a:t>
              </a:r>
            </a:p>
          </p:txBody>
        </p:sp>
        <p:sp>
          <p:nvSpPr>
            <p:cNvPr id="57" name="Oval 17">
              <a:extLst>
                <a:ext uri="{FF2B5EF4-FFF2-40B4-BE49-F238E27FC236}">
                  <a16:creationId xmlns:a16="http://schemas.microsoft.com/office/drawing/2014/main" id="{013330C7-8E0B-938F-7F42-996851F61D4F}"/>
                </a:ext>
              </a:extLst>
            </p:cNvPr>
            <p:cNvSpPr/>
            <p:nvPr/>
          </p:nvSpPr>
          <p:spPr>
            <a:xfrm>
              <a:off x="5115859" y="4487351"/>
              <a:ext cx="1404000" cy="1260000"/>
            </a:xfrm>
            <a:prstGeom prst="ellipse">
              <a:avLst/>
            </a:prstGeom>
            <a:solidFill>
              <a:srgbClr val="00B050"/>
            </a:solidFill>
            <a:ln w="19050" cap="flat" cmpd="sng" algn="ctr">
              <a:solidFill>
                <a:srgbClr val="4EA72E">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6. Sécurité des DEV</a:t>
              </a:r>
            </a:p>
          </p:txBody>
        </p:sp>
        <p:sp>
          <p:nvSpPr>
            <p:cNvPr id="58" name="Oval 18">
              <a:extLst>
                <a:ext uri="{FF2B5EF4-FFF2-40B4-BE49-F238E27FC236}">
                  <a16:creationId xmlns:a16="http://schemas.microsoft.com/office/drawing/2014/main" id="{AA078294-E9C1-1BF5-2485-5F8BA09FF8DD}"/>
                </a:ext>
              </a:extLst>
            </p:cNvPr>
            <p:cNvSpPr/>
            <p:nvPr/>
          </p:nvSpPr>
          <p:spPr>
            <a:xfrm>
              <a:off x="4106836" y="5097822"/>
              <a:ext cx="1404000" cy="1260000"/>
            </a:xfrm>
            <a:prstGeom prst="ellipse">
              <a:avLst/>
            </a:prstGeom>
            <a:solidFill>
              <a:srgbClr val="0E2841">
                <a:lumMod val="60000"/>
                <a:lumOff val="40000"/>
              </a:srgbClr>
            </a:solidFill>
            <a:ln w="19050" cap="flat" cmpd="sng" algn="ctr">
              <a:solidFill>
                <a:srgbClr val="0E2841">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7. Restriction des accès aux données de titulaires de cartes </a:t>
              </a:r>
            </a:p>
          </p:txBody>
        </p:sp>
        <p:sp>
          <p:nvSpPr>
            <p:cNvPr id="59" name="Oval 20">
              <a:extLst>
                <a:ext uri="{FF2B5EF4-FFF2-40B4-BE49-F238E27FC236}">
                  <a16:creationId xmlns:a16="http://schemas.microsoft.com/office/drawing/2014/main" id="{5A90C120-A3F2-01AD-B417-5194CC965125}"/>
                </a:ext>
              </a:extLst>
            </p:cNvPr>
            <p:cNvSpPr/>
            <p:nvPr/>
          </p:nvSpPr>
          <p:spPr>
            <a:xfrm>
              <a:off x="1950128" y="5077707"/>
              <a:ext cx="1404000" cy="1260000"/>
            </a:xfrm>
            <a:prstGeom prst="ellipse">
              <a:avLst/>
            </a:prstGeom>
            <a:solidFill>
              <a:srgbClr val="0E2841">
                <a:lumMod val="60000"/>
                <a:lumOff val="40000"/>
              </a:srgbClr>
            </a:solidFill>
            <a:ln w="19050" cap="flat" cmpd="sng" algn="ctr">
              <a:solidFill>
                <a:srgbClr val="0E2841">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9. Restrictions des accès physiques</a:t>
              </a:r>
            </a:p>
          </p:txBody>
        </p:sp>
        <p:sp>
          <p:nvSpPr>
            <p:cNvPr id="60" name="Oval 21">
              <a:extLst>
                <a:ext uri="{FF2B5EF4-FFF2-40B4-BE49-F238E27FC236}">
                  <a16:creationId xmlns:a16="http://schemas.microsoft.com/office/drawing/2014/main" id="{B44765B9-5ECA-041A-D464-2AEDC350A135}"/>
                </a:ext>
              </a:extLst>
            </p:cNvPr>
            <p:cNvSpPr/>
            <p:nvPr/>
          </p:nvSpPr>
          <p:spPr>
            <a:xfrm>
              <a:off x="863852" y="4453222"/>
              <a:ext cx="1404000" cy="1260000"/>
            </a:xfrm>
            <a:prstGeom prst="ellipse">
              <a:avLst/>
            </a:prstGeom>
            <a:solidFill>
              <a:srgbClr val="A02B93">
                <a:lumMod val="75000"/>
              </a:srgbClr>
            </a:solidFill>
            <a:ln w="19050" cap="flat" cmpd="sng" algn="ctr">
              <a:solidFill>
                <a:srgbClr val="A02B9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10. Surveillance des accès aux données de titulaire de carte</a:t>
              </a:r>
            </a:p>
          </p:txBody>
        </p:sp>
        <p:sp>
          <p:nvSpPr>
            <p:cNvPr id="61" name="Oval 22">
              <a:extLst>
                <a:ext uri="{FF2B5EF4-FFF2-40B4-BE49-F238E27FC236}">
                  <a16:creationId xmlns:a16="http://schemas.microsoft.com/office/drawing/2014/main" id="{FE779CF2-5F8B-4F20-0571-1D6966D8E25E}"/>
                </a:ext>
              </a:extLst>
            </p:cNvPr>
            <p:cNvSpPr/>
            <p:nvPr/>
          </p:nvSpPr>
          <p:spPr>
            <a:xfrm>
              <a:off x="605553" y="3254283"/>
              <a:ext cx="1404000" cy="1260000"/>
            </a:xfrm>
            <a:prstGeom prst="ellipse">
              <a:avLst/>
            </a:prstGeom>
            <a:solidFill>
              <a:srgbClr val="A02B93">
                <a:lumMod val="75000"/>
              </a:srgbClr>
            </a:solidFill>
            <a:ln w="19050" cap="flat" cmpd="sng" algn="ctr">
              <a:solidFill>
                <a:srgbClr val="A02B9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11. Tests de sécurité</a:t>
              </a:r>
            </a:p>
          </p:txBody>
        </p:sp>
        <p:sp>
          <p:nvSpPr>
            <p:cNvPr id="62" name="Oval 23">
              <a:extLst>
                <a:ext uri="{FF2B5EF4-FFF2-40B4-BE49-F238E27FC236}">
                  <a16:creationId xmlns:a16="http://schemas.microsoft.com/office/drawing/2014/main" id="{7ED10DB5-48F8-879F-09DA-1AFD9CC08D0E}"/>
                </a:ext>
              </a:extLst>
            </p:cNvPr>
            <p:cNvSpPr/>
            <p:nvPr/>
          </p:nvSpPr>
          <p:spPr>
            <a:xfrm>
              <a:off x="722666" y="1905743"/>
              <a:ext cx="1404000" cy="1260000"/>
            </a:xfrm>
            <a:prstGeom prst="ellipse">
              <a:avLst/>
            </a:prstGeom>
            <a:solidFill>
              <a:sysClr val="window" lastClr="FFFFFF">
                <a:lumMod val="65000"/>
              </a:sysClr>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12. Maintien d’une politique de sécurité</a:t>
              </a:r>
            </a:p>
          </p:txBody>
        </p:sp>
        <p:sp>
          <p:nvSpPr>
            <p:cNvPr id="63" name="Oval 19">
              <a:extLst>
                <a:ext uri="{FF2B5EF4-FFF2-40B4-BE49-F238E27FC236}">
                  <a16:creationId xmlns:a16="http://schemas.microsoft.com/office/drawing/2014/main" id="{458B20D5-E6EC-0A57-FCF3-D0F58D852A4B}"/>
                </a:ext>
              </a:extLst>
            </p:cNvPr>
            <p:cNvSpPr/>
            <p:nvPr/>
          </p:nvSpPr>
          <p:spPr>
            <a:xfrm>
              <a:off x="3020560" y="5527985"/>
              <a:ext cx="1404000" cy="1260000"/>
            </a:xfrm>
            <a:prstGeom prst="ellipse">
              <a:avLst/>
            </a:prstGeom>
            <a:solidFill>
              <a:srgbClr val="0E2841">
                <a:lumMod val="60000"/>
                <a:lumOff val="40000"/>
              </a:srgbClr>
            </a:solidFill>
            <a:ln w="19050" cap="flat" cmpd="sng" algn="ctr">
              <a:solidFill>
                <a:srgbClr val="0E2841">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CI" sz="800" b="1" i="0" u="none" strike="noStrike" kern="0" cap="none" spc="0" normalizeH="0" baseline="0" noProof="0" dirty="0">
                  <a:ln>
                    <a:noFill/>
                  </a:ln>
                  <a:solidFill>
                    <a:prstClr val="white"/>
                  </a:solidFill>
                  <a:effectLst/>
                  <a:uLnTx/>
                  <a:uFillTx/>
                  <a:ea typeface="+mn-ea"/>
                  <a:cs typeface="Poppins" panose="00000500000000000000" pitchFamily="2" charset="0"/>
                </a:rPr>
                <a:t>8. Utilisation d’identifiants utilisateurs uniques</a:t>
              </a:r>
            </a:p>
          </p:txBody>
        </p:sp>
      </p:grpSp>
      <p:pic>
        <p:nvPicPr>
          <p:cNvPr id="65" name="Picture 64">
            <a:extLst>
              <a:ext uri="{FF2B5EF4-FFF2-40B4-BE49-F238E27FC236}">
                <a16:creationId xmlns:a16="http://schemas.microsoft.com/office/drawing/2014/main" id="{36C6EE13-8C60-61DB-C98B-5C8083DA1CA9}"/>
              </a:ext>
            </a:extLst>
          </p:cNvPr>
          <p:cNvPicPr>
            <a:picLocks noChangeAspect="1"/>
          </p:cNvPicPr>
          <p:nvPr/>
        </p:nvPicPr>
        <p:blipFill>
          <a:blip r:embed="rId2"/>
          <a:stretch>
            <a:fillRect/>
          </a:stretch>
        </p:blipFill>
        <p:spPr>
          <a:xfrm>
            <a:off x="6113846" y="2581395"/>
            <a:ext cx="5553040" cy="2338689"/>
          </a:xfrm>
          <a:prstGeom prst="rect">
            <a:avLst/>
          </a:prstGeom>
        </p:spPr>
      </p:pic>
    </p:spTree>
    <p:extLst>
      <p:ext uri="{BB962C8B-B14F-4D97-AF65-F5344CB8AC3E}">
        <p14:creationId xmlns:p14="http://schemas.microsoft.com/office/powerpoint/2010/main" val="2740507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FF0DC0-18C3-4B4F-FCCA-2314E1F6D3FC}"/>
            </a:ext>
          </a:extLst>
        </p:cNvPr>
        <p:cNvGrpSpPr/>
        <p:nvPr/>
      </p:nvGrpSpPr>
      <p:grpSpPr>
        <a:xfrm>
          <a:off x="0" y="0"/>
          <a:ext cx="0" cy="0"/>
          <a:chOff x="0" y="0"/>
          <a:chExt cx="0" cy="0"/>
        </a:xfrm>
      </p:grpSpPr>
      <p:grpSp>
        <p:nvGrpSpPr>
          <p:cNvPr id="49" name="Group 48">
            <a:extLst>
              <a:ext uri="{FF2B5EF4-FFF2-40B4-BE49-F238E27FC236}">
                <a16:creationId xmlns:a16="http://schemas.microsoft.com/office/drawing/2014/main" id="{69956DDA-6AF1-5A9C-6D7D-520823BCF0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0" name="Oval 49">
              <a:extLst>
                <a:ext uri="{FF2B5EF4-FFF2-40B4-BE49-F238E27FC236}">
                  <a16:creationId xmlns:a16="http://schemas.microsoft.com/office/drawing/2014/main" id="{2BFD942B-C13E-C6C2-0D05-500186F0C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51" name="Oval 50">
              <a:extLst>
                <a:ext uri="{FF2B5EF4-FFF2-40B4-BE49-F238E27FC236}">
                  <a16:creationId xmlns:a16="http://schemas.microsoft.com/office/drawing/2014/main" id="{C4276064-DFFE-1DFE-4ADC-DCCEAC41D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52" name="Rectangle 51">
            <a:extLst>
              <a:ext uri="{FF2B5EF4-FFF2-40B4-BE49-F238E27FC236}">
                <a16:creationId xmlns:a16="http://schemas.microsoft.com/office/drawing/2014/main" id="{38EF13FF-3EB5-3071-E549-0995FD39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3" name="Rectangle 52">
            <a:extLst>
              <a:ext uri="{FF2B5EF4-FFF2-40B4-BE49-F238E27FC236}">
                <a16:creationId xmlns:a16="http://schemas.microsoft.com/office/drawing/2014/main" id="{3226AE91-DD36-DEC9-D9B7-2CFA5238D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Title 13">
            <a:extLst>
              <a:ext uri="{FF2B5EF4-FFF2-40B4-BE49-F238E27FC236}">
                <a16:creationId xmlns:a16="http://schemas.microsoft.com/office/drawing/2014/main" id="{38048F83-9924-80F3-D5DF-61298A5DD84D}"/>
              </a:ext>
            </a:extLst>
          </p:cNvPr>
          <p:cNvSpPr>
            <a:spLocks noGrp="1"/>
          </p:cNvSpPr>
          <p:nvPr>
            <p:ph type="title"/>
          </p:nvPr>
        </p:nvSpPr>
        <p:spPr>
          <a:xfrm>
            <a:off x="353961" y="643466"/>
            <a:ext cx="3975819" cy="5528734"/>
          </a:xfrm>
        </p:spPr>
        <p:txBody>
          <a:bodyPr vert="horz" lIns="91440" tIns="45720" rIns="91440" bIns="45720" rtlCol="0" anchor="ctr">
            <a:normAutofit/>
          </a:bodyPr>
          <a:lstStyle/>
          <a:p>
            <a:pPr algn="ctr"/>
            <a:r>
              <a:rPr lang="fr-FR" sz="4000" dirty="0">
                <a:solidFill>
                  <a:srgbClr val="FFFFFF"/>
                </a:solidFill>
              </a:rPr>
              <a:t>4. Présentation détaillée des Exigences</a:t>
            </a:r>
            <a:endParaRPr lang="en-US" sz="4000" dirty="0">
              <a:solidFill>
                <a:srgbClr val="FFFFFF"/>
              </a:solidFill>
            </a:endParaRPr>
          </a:p>
        </p:txBody>
      </p:sp>
      <p:sp>
        <p:nvSpPr>
          <p:cNvPr id="16" name="Text Placeholder 15">
            <a:extLst>
              <a:ext uri="{FF2B5EF4-FFF2-40B4-BE49-F238E27FC236}">
                <a16:creationId xmlns:a16="http://schemas.microsoft.com/office/drawing/2014/main" id="{84737202-83B4-DCCA-B2C8-BF3D5688CF57}"/>
              </a:ext>
            </a:extLst>
          </p:cNvPr>
          <p:cNvSpPr>
            <a:spLocks noGrp="1"/>
          </p:cNvSpPr>
          <p:nvPr>
            <p:ph type="body" sz="half" idx="2"/>
          </p:nvPr>
        </p:nvSpPr>
        <p:spPr>
          <a:xfrm>
            <a:off x="5053780" y="599768"/>
            <a:ext cx="6476804" cy="5572432"/>
          </a:xfrm>
        </p:spPr>
        <p:txBody>
          <a:bodyPr vert="horz" lIns="91440" tIns="45720" rIns="91440" bIns="45720" rtlCol="0" anchor="ctr">
            <a:normAutofit/>
          </a:bodyPr>
          <a:lstStyle/>
          <a:p>
            <a:pPr marL="285750" indent="-285750">
              <a:lnSpc>
                <a:spcPct val="90000"/>
              </a:lnSpc>
              <a:buFont typeface="Wingdings" panose="05000000000000000000" pitchFamily="2" charset="2"/>
              <a:buChar char="Ø"/>
            </a:pPr>
            <a:r>
              <a:rPr lang="fr-FR" sz="2000" dirty="0">
                <a:solidFill>
                  <a:schemeClr val="tx1"/>
                </a:solidFill>
              </a:rPr>
              <a:t>Vue détaillée des exigences 1 à 12</a:t>
            </a:r>
          </a:p>
        </p:txBody>
      </p:sp>
      <p:sp>
        <p:nvSpPr>
          <p:cNvPr id="54" name="Oval 53">
            <a:extLst>
              <a:ext uri="{FF2B5EF4-FFF2-40B4-BE49-F238E27FC236}">
                <a16:creationId xmlns:a16="http://schemas.microsoft.com/office/drawing/2014/main" id="{053CFAFF-5F5B-9947-17EE-9CA0EC311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9A837569-8160-E0AB-CEC0-36B6B4A34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8081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BA9159-0264-7504-19B2-47A45615D7C0}"/>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2BCFB4A2-9F0B-E48A-56DD-94F151B83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2183F009-7B94-D5A1-0361-BD2FC0ECE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A560C494-5C8F-411A-6AF4-B3DCE373D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C8635FFA-B61E-C25F-34BB-373D714CB6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72A28B50-DEF1-8C8E-C587-4C6A0733B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4677E2BD-6A87-E0CB-CF37-11BEEC547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E63A21A6-1C33-BCCF-E156-4B5F6E026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370BD686-C3BA-E932-7E9B-859E52CCD36D}"/>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1</a:t>
            </a:r>
          </a:p>
        </p:txBody>
      </p:sp>
      <p:sp>
        <p:nvSpPr>
          <p:cNvPr id="286" name="Rectangle 285">
            <a:extLst>
              <a:ext uri="{FF2B5EF4-FFF2-40B4-BE49-F238E27FC236}">
                <a16:creationId xmlns:a16="http://schemas.microsoft.com/office/drawing/2014/main" id="{783DD70A-8A2C-D1CB-A3F2-BAFFFB5C8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E6D2F66B-BDFB-099C-D68F-E3790726ED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EDB3CFC3-220A-DD10-909A-699BC2FEC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A5A950CC-F707-F518-C084-2314A5F69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535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F3E9-0D28-9C72-F6E5-1510745737C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089B2A1-0D73-20F1-191C-9B1883257A29}"/>
              </a:ext>
            </a:extLst>
          </p:cNvPr>
          <p:cNvSpPr>
            <a:spLocks noGrp="1"/>
          </p:cNvSpPr>
          <p:nvPr>
            <p:ph type="title"/>
          </p:nvPr>
        </p:nvSpPr>
        <p:spPr>
          <a:xfrm>
            <a:off x="175112" y="0"/>
            <a:ext cx="11254888" cy="1609344"/>
          </a:xfrm>
        </p:spPr>
        <p:txBody>
          <a:bodyPr>
            <a:normAutofit/>
          </a:bodyPr>
          <a:lstStyle/>
          <a:p>
            <a:r>
              <a:rPr lang="fr-FR" sz="3600" dirty="0"/>
              <a:t>Installer et maintenir les contrôles de sécurité réseau</a:t>
            </a:r>
            <a:endParaRPr lang="en-US" sz="3600" dirty="0"/>
          </a:p>
        </p:txBody>
      </p:sp>
      <p:sp>
        <p:nvSpPr>
          <p:cNvPr id="2" name="object 8">
            <a:extLst>
              <a:ext uri="{FF2B5EF4-FFF2-40B4-BE49-F238E27FC236}">
                <a16:creationId xmlns:a16="http://schemas.microsoft.com/office/drawing/2014/main" id="{530DBDB9-CC2C-C971-B16C-ABAA7DCECD55}"/>
              </a:ext>
            </a:extLst>
          </p:cNvPr>
          <p:cNvSpPr txBox="1"/>
          <p:nvPr/>
        </p:nvSpPr>
        <p:spPr>
          <a:xfrm>
            <a:off x="315204" y="1473884"/>
            <a:ext cx="9498647" cy="2706510"/>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400" b="1" spc="-10" dirty="0">
                <a:cs typeface="Poppins" panose="00000500000000000000" pitchFamily="2" charset="0"/>
              </a:rPr>
              <a:t>Établir des standards de configuration :</a:t>
            </a:r>
            <a:endParaRPr lang="fr-FR" sz="1400" spc="-10" dirty="0">
              <a:cs typeface="Poppins" panose="00000500000000000000" pitchFamily="2" charset="0"/>
            </a:endParaRP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Mettre en place </a:t>
            </a:r>
            <a:r>
              <a:rPr lang="fr-FR" sz="1400" spc="-10" dirty="0">
                <a:solidFill>
                  <a:schemeClr val="accent4"/>
                </a:solidFill>
                <a:cs typeface="Poppins" panose="00000500000000000000" pitchFamily="2" charset="0"/>
              </a:rPr>
              <a:t>un processus formel d’approbation et de recette </a:t>
            </a:r>
            <a:r>
              <a:rPr lang="fr-FR" sz="1400" spc="-10" dirty="0">
                <a:cs typeface="Poppins" panose="00000500000000000000" pitchFamily="2" charset="0"/>
              </a:rPr>
              <a:t>des connexions externes et des changements de la configuration des contrôles de sécurité réseau</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Établir un </a:t>
            </a:r>
            <a:r>
              <a:rPr lang="fr-FR" sz="1400" spc="-10" dirty="0">
                <a:solidFill>
                  <a:schemeClr val="accent4"/>
                </a:solidFill>
                <a:cs typeface="Poppins" panose="00000500000000000000" pitchFamily="2" charset="0"/>
              </a:rPr>
              <a:t>schéma réseau à jour et complet </a:t>
            </a:r>
            <a:r>
              <a:rPr lang="fr-FR" sz="1400" spc="-10" dirty="0">
                <a:cs typeface="Poppins" panose="00000500000000000000" pitchFamily="2" charset="0"/>
              </a:rPr>
              <a:t>indiquant toutes les connexions à l’environnement hébergeant les données bancaires (y compris les connexions sans fils)</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Établir un </a:t>
            </a:r>
            <a:r>
              <a:rPr lang="fr-FR" sz="1400" spc="-10" dirty="0">
                <a:solidFill>
                  <a:schemeClr val="accent4"/>
                </a:solidFill>
                <a:cs typeface="Poppins" panose="00000500000000000000" pitchFamily="2" charset="0"/>
              </a:rPr>
              <a:t>diagramme à jour des flux bancaires </a:t>
            </a:r>
            <a:r>
              <a:rPr lang="fr-FR" sz="1400" spc="-10" dirty="0">
                <a:cs typeface="Poppins" panose="00000500000000000000" pitchFamily="2" charset="0"/>
              </a:rPr>
              <a:t>aux niveaux systèmes et réseaux</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Exiger un </a:t>
            </a:r>
            <a:r>
              <a:rPr lang="fr-FR" sz="1400" spc="-10" dirty="0">
                <a:solidFill>
                  <a:schemeClr val="accent4"/>
                </a:solidFill>
                <a:cs typeface="Poppins" panose="00000500000000000000" pitchFamily="2" charset="0"/>
              </a:rPr>
              <a:t>pare-feu</a:t>
            </a:r>
            <a:r>
              <a:rPr lang="fr-FR" sz="1400" spc="-10" dirty="0">
                <a:cs typeface="Poppins" panose="00000500000000000000" pitchFamily="2" charset="0"/>
              </a:rPr>
              <a:t> pour toutes les connexions externes et pour toutes les communications entre la DMZ et la zone interne</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Établir une </a:t>
            </a:r>
            <a:r>
              <a:rPr lang="fr-FR" sz="1400" spc="-10" dirty="0">
                <a:solidFill>
                  <a:schemeClr val="accent4"/>
                </a:solidFill>
                <a:cs typeface="Poppins" panose="00000500000000000000" pitchFamily="2" charset="0"/>
              </a:rPr>
              <a:t>liste documentée </a:t>
            </a:r>
            <a:r>
              <a:rPr lang="fr-FR" sz="1400" spc="-10" dirty="0">
                <a:cs typeface="Poppins" panose="00000500000000000000" pitchFamily="2" charset="0"/>
              </a:rPr>
              <a:t>des services, protocoles et ports utilisés</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Exiger une </a:t>
            </a:r>
            <a:r>
              <a:rPr lang="fr-FR" sz="1400" spc="-10" dirty="0">
                <a:solidFill>
                  <a:schemeClr val="accent4"/>
                </a:solidFill>
                <a:cs typeface="Poppins" panose="00000500000000000000" pitchFamily="2" charset="0"/>
              </a:rPr>
              <a:t>revue semestrielle </a:t>
            </a:r>
            <a:r>
              <a:rPr lang="fr-FR" sz="1400" spc="-10" dirty="0">
                <a:cs typeface="Poppins" panose="00000500000000000000" pitchFamily="2" charset="0"/>
              </a:rPr>
              <a:t>de la configuration contrôle de sécurité mis en œuvre (pares-feux, routeurs, etc.)</a:t>
            </a:r>
          </a:p>
        </p:txBody>
      </p:sp>
      <p:pic>
        <p:nvPicPr>
          <p:cNvPr id="7" name="Graphic 6" descr="Full Brick Wall with solid fill">
            <a:extLst>
              <a:ext uri="{FF2B5EF4-FFF2-40B4-BE49-F238E27FC236}">
                <a16:creationId xmlns:a16="http://schemas.microsoft.com/office/drawing/2014/main" id="{BA3D7744-E95D-A3BA-6DB6-DBAABAE09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804" y="4928467"/>
            <a:ext cx="1116000" cy="1116000"/>
          </a:xfrm>
          <a:prstGeom prst="rect">
            <a:avLst/>
          </a:prstGeom>
        </p:spPr>
      </p:pic>
      <p:pic>
        <p:nvPicPr>
          <p:cNvPr id="4" name="Graphic 3" descr="Gears outline">
            <a:extLst>
              <a:ext uri="{FF2B5EF4-FFF2-40B4-BE49-F238E27FC236}">
                <a16:creationId xmlns:a16="http://schemas.microsoft.com/office/drawing/2014/main" id="{5FD94F8B-73F9-FE3F-E64C-A82A3C2002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2809" y="4946467"/>
            <a:ext cx="1080000" cy="1080000"/>
          </a:xfrm>
          <a:prstGeom prst="rect">
            <a:avLst/>
          </a:prstGeom>
        </p:spPr>
      </p:pic>
      <p:pic>
        <p:nvPicPr>
          <p:cNvPr id="9" name="Picture 8" descr="A blue circular object with arrows&#10;&#10;Description automatically generated">
            <a:extLst>
              <a:ext uri="{FF2B5EF4-FFF2-40B4-BE49-F238E27FC236}">
                <a16:creationId xmlns:a16="http://schemas.microsoft.com/office/drawing/2014/main" id="{6BB42396-658F-CF55-E7D2-5FB94C2E27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6306" y="4982467"/>
            <a:ext cx="1008000" cy="1008000"/>
          </a:xfrm>
          <a:prstGeom prst="rect">
            <a:avLst/>
          </a:prstGeom>
        </p:spPr>
      </p:pic>
    </p:spTree>
    <p:extLst>
      <p:ext uri="{BB962C8B-B14F-4D97-AF65-F5344CB8AC3E}">
        <p14:creationId xmlns:p14="http://schemas.microsoft.com/office/powerpoint/2010/main" val="3321176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A1C9F-31AF-A088-361F-51CEE851E5C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4E9AF0-8883-B56F-C0FA-B73E9017910B}"/>
              </a:ext>
            </a:extLst>
          </p:cNvPr>
          <p:cNvSpPr>
            <a:spLocks noGrp="1"/>
          </p:cNvSpPr>
          <p:nvPr>
            <p:ph type="title"/>
          </p:nvPr>
        </p:nvSpPr>
        <p:spPr>
          <a:xfrm>
            <a:off x="175112" y="0"/>
            <a:ext cx="11254888" cy="1609344"/>
          </a:xfrm>
        </p:spPr>
        <p:txBody>
          <a:bodyPr>
            <a:normAutofit/>
          </a:bodyPr>
          <a:lstStyle/>
          <a:p>
            <a:r>
              <a:rPr lang="fr-FR" sz="3600" dirty="0"/>
              <a:t>Installer et maintenir les contrôles de sécurité réseau</a:t>
            </a:r>
            <a:endParaRPr lang="en-US" sz="3600" dirty="0"/>
          </a:p>
        </p:txBody>
      </p:sp>
      <p:sp>
        <p:nvSpPr>
          <p:cNvPr id="2" name="object 8">
            <a:extLst>
              <a:ext uri="{FF2B5EF4-FFF2-40B4-BE49-F238E27FC236}">
                <a16:creationId xmlns:a16="http://schemas.microsoft.com/office/drawing/2014/main" id="{AC47F391-4D17-85B3-36EE-17E93D53732E}"/>
              </a:ext>
            </a:extLst>
          </p:cNvPr>
          <p:cNvSpPr txBox="1"/>
          <p:nvPr/>
        </p:nvSpPr>
        <p:spPr>
          <a:xfrm>
            <a:off x="315204" y="1473884"/>
            <a:ext cx="9498647" cy="2580835"/>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400" b="1" spc="-10" dirty="0">
                <a:cs typeface="Poppins" panose="00000500000000000000" pitchFamily="2" charset="0"/>
              </a:rPr>
              <a:t>Créer des configurations qui limitent les connexions entre les réseaux non approuvés et le CDE* :</a:t>
            </a:r>
            <a:endParaRPr lang="fr-FR" sz="1400" spc="-10" dirty="0">
              <a:cs typeface="Poppins" panose="00000500000000000000" pitchFamily="2" charset="0"/>
            </a:endParaRP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Sécuriser les </a:t>
            </a:r>
            <a:r>
              <a:rPr lang="fr-FR" sz="1400" spc="-10" dirty="0">
                <a:solidFill>
                  <a:schemeClr val="accent4"/>
                </a:solidFill>
                <a:cs typeface="Poppins" panose="00000500000000000000" pitchFamily="2" charset="0"/>
              </a:rPr>
              <a:t>fichiers de configuration </a:t>
            </a:r>
            <a:r>
              <a:rPr lang="fr-FR" sz="1400" spc="-10" dirty="0">
                <a:cs typeface="Poppins" panose="00000500000000000000" pitchFamily="2" charset="0"/>
              </a:rPr>
              <a:t>des contrôles de sécurité contre tout accès non autorisé</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Installer des </a:t>
            </a:r>
            <a:r>
              <a:rPr lang="fr-FR" sz="1400" spc="-10" dirty="0">
                <a:solidFill>
                  <a:schemeClr val="accent4"/>
                </a:solidFill>
                <a:cs typeface="Poppins" panose="00000500000000000000" pitchFamily="2" charset="0"/>
              </a:rPr>
              <a:t>pares-feux</a:t>
            </a:r>
            <a:r>
              <a:rPr lang="fr-FR" sz="1400" spc="-10" dirty="0">
                <a:cs typeface="Poppins" panose="00000500000000000000" pitchFamily="2" charset="0"/>
              </a:rPr>
              <a:t> entre chaque réseau sans fils et le CDE</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b="1" spc="-10" dirty="0">
                <a:cs typeface="Poppins" panose="00000500000000000000" pitchFamily="2" charset="0"/>
              </a:rPr>
              <a:t>Interdire tout accès direct public entre internet et tout composant du CDE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Interdire le </a:t>
            </a:r>
            <a:r>
              <a:rPr lang="fr-FR" sz="1400" spc="-10" dirty="0">
                <a:solidFill>
                  <a:schemeClr val="accent4"/>
                </a:solidFill>
                <a:cs typeface="Poppins" panose="00000500000000000000" pitchFamily="2" charset="0"/>
              </a:rPr>
              <a:t>trafic sortant non autorisé </a:t>
            </a:r>
            <a:r>
              <a:rPr lang="fr-FR" sz="1400" spc="-10" dirty="0">
                <a:cs typeface="Poppins" panose="00000500000000000000" pitchFamily="2" charset="0"/>
              </a:rPr>
              <a:t>du CDE vers internet</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Créer une </a:t>
            </a:r>
            <a:r>
              <a:rPr lang="fr-FR" sz="1400" spc="-10" dirty="0">
                <a:solidFill>
                  <a:schemeClr val="accent4"/>
                </a:solidFill>
                <a:cs typeface="Poppins" panose="00000500000000000000" pitchFamily="2" charset="0"/>
              </a:rPr>
              <a:t>DMZ</a:t>
            </a:r>
            <a:r>
              <a:rPr lang="fr-FR" sz="1400" spc="-10" dirty="0">
                <a:cs typeface="Poppins" panose="00000500000000000000" pitchFamily="2" charset="0"/>
              </a:rPr>
              <a:t> pour tous les composants pouvant être accessibles au public</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Installer un </a:t>
            </a:r>
            <a:r>
              <a:rPr lang="fr-FR" sz="1400" spc="-10" dirty="0">
                <a:solidFill>
                  <a:schemeClr val="accent4"/>
                </a:solidFill>
                <a:cs typeface="Poppins" panose="00000500000000000000" pitchFamily="2" charset="0"/>
              </a:rPr>
              <a:t>pare-feu personnel</a:t>
            </a:r>
            <a:r>
              <a:rPr lang="fr-FR" sz="1400" spc="-10" dirty="0">
                <a:cs typeface="Poppins" panose="00000500000000000000" pitchFamily="2" charset="0"/>
              </a:rPr>
              <a:t> ou une fonctionnalité équivalente sur tout appareil informatique portable ayant un accès à internet et au CDE</a:t>
            </a:r>
          </a:p>
        </p:txBody>
      </p:sp>
      <p:sp>
        <p:nvSpPr>
          <p:cNvPr id="3" name="TextBox 2">
            <a:extLst>
              <a:ext uri="{FF2B5EF4-FFF2-40B4-BE49-F238E27FC236}">
                <a16:creationId xmlns:a16="http://schemas.microsoft.com/office/drawing/2014/main" id="{4EC9B78C-4059-B6B7-B7D0-634E17ACE59D}"/>
              </a:ext>
            </a:extLst>
          </p:cNvPr>
          <p:cNvSpPr txBox="1"/>
          <p:nvPr/>
        </p:nvSpPr>
        <p:spPr>
          <a:xfrm>
            <a:off x="228117" y="4230228"/>
            <a:ext cx="9808370" cy="276999"/>
          </a:xfrm>
          <a:prstGeom prst="rect">
            <a:avLst/>
          </a:prstGeom>
          <a:noFill/>
        </p:spPr>
        <p:txBody>
          <a:bodyPr wrap="square" rtlCol="0">
            <a:spAutoFit/>
          </a:bodyPr>
          <a:lstStyle/>
          <a:p>
            <a:r>
              <a:rPr lang="fr-CI" sz="1200" b="1" i="1" dirty="0">
                <a:cs typeface="Poppins" panose="00000500000000000000" pitchFamily="2" charset="0"/>
              </a:rPr>
              <a:t>*</a:t>
            </a:r>
            <a:r>
              <a:rPr lang="fr-CI" sz="1200" i="1" dirty="0">
                <a:cs typeface="Poppins" panose="00000500000000000000" pitchFamily="2" charset="0"/>
              </a:rPr>
              <a:t> CDE : </a:t>
            </a:r>
            <a:r>
              <a:rPr lang="fr-CI" sz="1200" i="1" dirty="0" err="1">
                <a:cs typeface="Poppins" panose="00000500000000000000" pitchFamily="2" charset="0"/>
              </a:rPr>
              <a:t>Cardholder</a:t>
            </a:r>
            <a:r>
              <a:rPr lang="fr-CI" sz="1200" i="1" dirty="0">
                <a:cs typeface="Poppins" panose="00000500000000000000" pitchFamily="2" charset="0"/>
              </a:rPr>
              <a:t> Data </a:t>
            </a:r>
            <a:r>
              <a:rPr lang="fr-CI" sz="1200" i="1" dirty="0" err="1">
                <a:cs typeface="Poppins" panose="00000500000000000000" pitchFamily="2" charset="0"/>
              </a:rPr>
              <a:t>Environment</a:t>
            </a:r>
            <a:endParaRPr lang="fr-CI" sz="1200" i="1" dirty="0">
              <a:cs typeface="Poppins" panose="00000500000000000000" pitchFamily="2" charset="0"/>
            </a:endParaRPr>
          </a:p>
        </p:txBody>
      </p:sp>
      <p:pic>
        <p:nvPicPr>
          <p:cNvPr id="4" name="Graphic 3" descr="Full Brick Wall with solid fill">
            <a:extLst>
              <a:ext uri="{FF2B5EF4-FFF2-40B4-BE49-F238E27FC236}">
                <a16:creationId xmlns:a16="http://schemas.microsoft.com/office/drawing/2014/main" id="{74D8EE41-BA3F-0CA2-5576-1201A2D8C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804" y="4928467"/>
            <a:ext cx="1116000" cy="1116000"/>
          </a:xfrm>
          <a:prstGeom prst="rect">
            <a:avLst/>
          </a:prstGeom>
        </p:spPr>
      </p:pic>
      <p:pic>
        <p:nvPicPr>
          <p:cNvPr id="6" name="Graphic 5" descr="Gears outline">
            <a:extLst>
              <a:ext uri="{FF2B5EF4-FFF2-40B4-BE49-F238E27FC236}">
                <a16:creationId xmlns:a16="http://schemas.microsoft.com/office/drawing/2014/main" id="{11F51281-33EE-A61C-0830-FF3F02F8E4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2809" y="4946467"/>
            <a:ext cx="1080000" cy="1080000"/>
          </a:xfrm>
          <a:prstGeom prst="rect">
            <a:avLst/>
          </a:prstGeom>
        </p:spPr>
      </p:pic>
      <p:pic>
        <p:nvPicPr>
          <p:cNvPr id="7" name="Picture 6" descr="A blue circular object with arrows&#10;&#10;Description automatically generated">
            <a:extLst>
              <a:ext uri="{FF2B5EF4-FFF2-40B4-BE49-F238E27FC236}">
                <a16:creationId xmlns:a16="http://schemas.microsoft.com/office/drawing/2014/main" id="{A244D41C-DC55-3362-C4D6-655168FE4F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6306" y="4982467"/>
            <a:ext cx="1008000" cy="1008000"/>
          </a:xfrm>
          <a:prstGeom prst="rect">
            <a:avLst/>
          </a:prstGeom>
        </p:spPr>
      </p:pic>
    </p:spTree>
    <p:extLst>
      <p:ext uri="{BB962C8B-B14F-4D97-AF65-F5344CB8AC3E}">
        <p14:creationId xmlns:p14="http://schemas.microsoft.com/office/powerpoint/2010/main" val="1450051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4956EF-4561-894A-D916-3A464D4DFBDE}"/>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E9BE76DF-7EA5-C203-CA63-71FB08AFE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661D8395-ACD8-9689-594B-2650FCA02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01670333-3242-195F-6B0A-926A217FF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6583BBAF-9C8A-7182-6ECD-48A649AECB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538B1F1B-0AD5-5041-F6B8-51A37C580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59BD45CB-DD2B-C330-B7A4-8F938C1F2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9A12C2FD-D487-9795-74B0-2C606129E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3BA6D06D-D469-8728-2F5F-27D98A6E943A}"/>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2</a:t>
            </a:r>
          </a:p>
        </p:txBody>
      </p:sp>
      <p:sp>
        <p:nvSpPr>
          <p:cNvPr id="286" name="Rectangle 285">
            <a:extLst>
              <a:ext uri="{FF2B5EF4-FFF2-40B4-BE49-F238E27FC236}">
                <a16:creationId xmlns:a16="http://schemas.microsoft.com/office/drawing/2014/main" id="{5AC1F0E3-436D-37B7-AE74-5EE3E1C7D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68510619-044D-4282-2C12-E06BE028FA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9A9E8A91-A9C7-8AAD-8613-63D1E8F73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B1D31E15-E6F3-CE06-CEC1-5CC0CDBCE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6853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3AD80-6957-355B-9C52-F77FB7E1B48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026FF2-3956-9373-B8FD-D24C55FB7D7D}"/>
              </a:ext>
            </a:extLst>
          </p:cNvPr>
          <p:cNvSpPr>
            <a:spLocks noGrp="1"/>
          </p:cNvSpPr>
          <p:nvPr>
            <p:ph type="title"/>
          </p:nvPr>
        </p:nvSpPr>
        <p:spPr>
          <a:xfrm>
            <a:off x="175112" y="0"/>
            <a:ext cx="11701684" cy="1609344"/>
          </a:xfrm>
        </p:spPr>
        <p:txBody>
          <a:bodyPr>
            <a:normAutofit/>
          </a:bodyPr>
          <a:lstStyle/>
          <a:p>
            <a:r>
              <a:rPr lang="fr-FR" sz="3600" dirty="0"/>
              <a:t>Appliquer les configurations sécurisées à tous les composants du système</a:t>
            </a:r>
            <a:endParaRPr lang="en-US" sz="3600" dirty="0"/>
          </a:p>
        </p:txBody>
      </p:sp>
      <p:sp>
        <p:nvSpPr>
          <p:cNvPr id="2" name="object 8">
            <a:extLst>
              <a:ext uri="{FF2B5EF4-FFF2-40B4-BE49-F238E27FC236}">
                <a16:creationId xmlns:a16="http://schemas.microsoft.com/office/drawing/2014/main" id="{1419E75B-A6A5-03B4-F66C-D2DD8B92EF0E}"/>
              </a:ext>
            </a:extLst>
          </p:cNvPr>
          <p:cNvSpPr txBox="1"/>
          <p:nvPr/>
        </p:nvSpPr>
        <p:spPr>
          <a:xfrm>
            <a:off x="315204" y="1473884"/>
            <a:ext cx="9498647" cy="965008"/>
          </a:xfrm>
          <a:prstGeom prst="rect">
            <a:avLst/>
          </a:prstGeom>
        </p:spPr>
        <p:txBody>
          <a:bodyPr vert="horz" wrap="square" lIns="0" tIns="13335" rIns="0" bIns="0" rtlCol="0">
            <a:spAutoFit/>
          </a:bodyPr>
          <a:lstStyle/>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2.1.2 </a:t>
            </a:r>
            <a:r>
              <a:rPr lang="fr-FR" sz="1400" spc="-10" dirty="0">
                <a:cs typeface="Poppins" panose="00000500000000000000" pitchFamily="2" charset="0"/>
              </a:rPr>
              <a:t>a été ajoutée comme nouvelle exigence pour les rôles et les responsabilités. Cette exigence est effective immédiatement pour toutes les évaluations de la version 4.0.1.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Les rôles et les responsabilités pour l'exécution des activités de l’exigence 2 doivent être documentés, attribués et compris.</a:t>
            </a:r>
          </a:p>
        </p:txBody>
      </p:sp>
      <p:pic>
        <p:nvPicPr>
          <p:cNvPr id="6" name="Picture 5" descr="A group of people holding letters&#10;&#10;Description automatically generated">
            <a:extLst>
              <a:ext uri="{FF2B5EF4-FFF2-40B4-BE49-F238E27FC236}">
                <a16:creationId xmlns:a16="http://schemas.microsoft.com/office/drawing/2014/main" id="{C766A049-E9BF-F5BD-70D6-9696F4A7B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961" y="5232501"/>
            <a:ext cx="1512000" cy="1513260"/>
          </a:xfrm>
          <a:prstGeom prst="rect">
            <a:avLst/>
          </a:prstGeom>
        </p:spPr>
      </p:pic>
      <p:pic>
        <p:nvPicPr>
          <p:cNvPr id="8" name="Picture 7" descr="A hand holding a group of people&#10;&#10;Description automatically generated">
            <a:extLst>
              <a:ext uri="{FF2B5EF4-FFF2-40B4-BE49-F238E27FC236}">
                <a16:creationId xmlns:a16="http://schemas.microsoft.com/office/drawing/2014/main" id="{03422ABB-765A-3D75-C6C4-3F6BCEA28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886" y="5413131"/>
            <a:ext cx="1152000" cy="1152000"/>
          </a:xfrm>
          <a:prstGeom prst="rect">
            <a:avLst/>
          </a:prstGeom>
        </p:spPr>
      </p:pic>
      <p:sp>
        <p:nvSpPr>
          <p:cNvPr id="3" name="Rectangle 2">
            <a:extLst>
              <a:ext uri="{FF2B5EF4-FFF2-40B4-BE49-F238E27FC236}">
                <a16:creationId xmlns:a16="http://schemas.microsoft.com/office/drawing/2014/main" id="{B9C6D953-C908-1651-67F4-3EF2D074397B}"/>
              </a:ext>
            </a:extLst>
          </p:cNvPr>
          <p:cNvSpPr/>
          <p:nvPr/>
        </p:nvSpPr>
        <p:spPr>
          <a:xfrm>
            <a:off x="315204" y="2940627"/>
            <a:ext cx="9609846" cy="811283"/>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Si les rôles et les responsabilités ne sont pas formellement attribués, le personnel peut ne pas être conscient de ses responsabilités quotidiennes et les activités essentielles peuvent ne pas avoir lieu.</a:t>
            </a:r>
          </a:p>
        </p:txBody>
      </p:sp>
      <p:sp>
        <p:nvSpPr>
          <p:cNvPr id="4" name="Rectangle: Rounded Corners 3">
            <a:extLst>
              <a:ext uri="{FF2B5EF4-FFF2-40B4-BE49-F238E27FC236}">
                <a16:creationId xmlns:a16="http://schemas.microsoft.com/office/drawing/2014/main" id="{5EB7C111-3BEB-9C0B-1BD0-0E86C8A6B9CD}"/>
              </a:ext>
            </a:extLst>
          </p:cNvPr>
          <p:cNvSpPr/>
          <p:nvPr/>
        </p:nvSpPr>
        <p:spPr>
          <a:xfrm>
            <a:off x="687207" y="2745629"/>
            <a:ext cx="2275840" cy="345179"/>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Pourquoi</a:t>
            </a:r>
            <a:endParaRPr lang="en-US" sz="1400" dirty="0"/>
          </a:p>
        </p:txBody>
      </p:sp>
      <p:sp>
        <p:nvSpPr>
          <p:cNvPr id="7" name="Rectangle 6">
            <a:extLst>
              <a:ext uri="{FF2B5EF4-FFF2-40B4-BE49-F238E27FC236}">
                <a16:creationId xmlns:a16="http://schemas.microsoft.com/office/drawing/2014/main" id="{E878398C-A1C0-A813-11CE-9E3A1CB37BFC}"/>
              </a:ext>
            </a:extLst>
          </p:cNvPr>
          <p:cNvSpPr/>
          <p:nvPr/>
        </p:nvSpPr>
        <p:spPr>
          <a:xfrm>
            <a:off x="315204" y="4141906"/>
            <a:ext cx="9609846" cy="811283"/>
          </a:xfrm>
          <a:prstGeom prst="rect">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Matrice d’attribution des responsabilités </a:t>
            </a:r>
            <a:r>
              <a:rPr lang="fr-FR" sz="1400" dirty="0">
                <a:solidFill>
                  <a:schemeClr val="accent4"/>
                </a:solidFill>
              </a:rPr>
              <a:t>(matrice RACI) </a:t>
            </a:r>
            <a:r>
              <a:rPr lang="fr-FR" sz="1400" dirty="0">
                <a:solidFill>
                  <a:schemeClr val="tx1"/>
                </a:solidFill>
              </a:rPr>
              <a:t>qui indique qui est responsable, redevable, consulté et informé (</a:t>
            </a:r>
            <a:r>
              <a:rPr lang="fr-FR" sz="1400" dirty="0" err="1">
                <a:solidFill>
                  <a:schemeClr val="tx1"/>
                </a:solidFill>
              </a:rPr>
              <a:t>Responsible</a:t>
            </a:r>
            <a:r>
              <a:rPr lang="fr-FR" sz="1400" dirty="0">
                <a:solidFill>
                  <a:schemeClr val="tx1"/>
                </a:solidFill>
              </a:rPr>
              <a:t>, </a:t>
            </a:r>
            <a:r>
              <a:rPr lang="fr-FR" sz="1400" dirty="0" err="1">
                <a:solidFill>
                  <a:schemeClr val="tx1"/>
                </a:solidFill>
              </a:rPr>
              <a:t>Accountable</a:t>
            </a:r>
            <a:r>
              <a:rPr lang="fr-FR" sz="1400" dirty="0">
                <a:solidFill>
                  <a:schemeClr val="tx1"/>
                </a:solidFill>
              </a:rPr>
              <a:t>, </a:t>
            </a:r>
            <a:r>
              <a:rPr lang="fr-FR" sz="1400" dirty="0" err="1">
                <a:solidFill>
                  <a:schemeClr val="tx1"/>
                </a:solidFill>
              </a:rPr>
              <a:t>Consulted</a:t>
            </a:r>
            <a:r>
              <a:rPr lang="fr-FR" sz="1400" dirty="0">
                <a:solidFill>
                  <a:schemeClr val="tx1"/>
                </a:solidFill>
              </a:rPr>
              <a:t>, </a:t>
            </a:r>
            <a:r>
              <a:rPr lang="fr-FR" sz="1400" dirty="0" err="1">
                <a:solidFill>
                  <a:schemeClr val="tx1"/>
                </a:solidFill>
              </a:rPr>
              <a:t>Informed</a:t>
            </a:r>
            <a:r>
              <a:rPr lang="fr-FR" sz="1400" dirty="0">
                <a:solidFill>
                  <a:schemeClr val="tx1"/>
                </a:solidFill>
              </a:rPr>
              <a:t>).</a:t>
            </a:r>
            <a:endParaRPr lang="en-US" sz="1400" dirty="0">
              <a:solidFill>
                <a:schemeClr val="tx1"/>
              </a:solidFill>
            </a:endParaRPr>
          </a:p>
        </p:txBody>
      </p:sp>
      <p:sp>
        <p:nvSpPr>
          <p:cNvPr id="9" name="Rectangle: Rounded Corners 8">
            <a:extLst>
              <a:ext uri="{FF2B5EF4-FFF2-40B4-BE49-F238E27FC236}">
                <a16:creationId xmlns:a16="http://schemas.microsoft.com/office/drawing/2014/main" id="{D459B49B-EAA4-E47B-B270-A5BA7E322497}"/>
              </a:ext>
            </a:extLst>
          </p:cNvPr>
          <p:cNvSpPr/>
          <p:nvPr/>
        </p:nvSpPr>
        <p:spPr>
          <a:xfrm>
            <a:off x="687207" y="3946908"/>
            <a:ext cx="2275840" cy="345179"/>
          </a:xfrm>
          <a:prstGeom prst="round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Exemples</a:t>
            </a:r>
            <a:endParaRPr lang="en-US" sz="1400" dirty="0"/>
          </a:p>
        </p:txBody>
      </p:sp>
    </p:spTree>
    <p:extLst>
      <p:ext uri="{BB962C8B-B14F-4D97-AF65-F5344CB8AC3E}">
        <p14:creationId xmlns:p14="http://schemas.microsoft.com/office/powerpoint/2010/main" val="391334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94BEB-9336-C300-0AC7-80BBC23D5EC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5B997F4-3D2B-0058-27E2-C14885C9280B}"/>
              </a:ext>
            </a:extLst>
          </p:cNvPr>
          <p:cNvSpPr>
            <a:spLocks noGrp="1"/>
          </p:cNvSpPr>
          <p:nvPr>
            <p:ph type="title"/>
          </p:nvPr>
        </p:nvSpPr>
        <p:spPr>
          <a:xfrm>
            <a:off x="175112" y="0"/>
            <a:ext cx="11701684" cy="1609344"/>
          </a:xfrm>
        </p:spPr>
        <p:txBody>
          <a:bodyPr>
            <a:normAutofit/>
          </a:bodyPr>
          <a:lstStyle/>
          <a:p>
            <a:r>
              <a:rPr lang="fr-FR" sz="3600" dirty="0"/>
              <a:t>Appliquer les configurations sécurisées à tous les composants du système</a:t>
            </a:r>
            <a:endParaRPr lang="en-US" sz="3600" dirty="0"/>
          </a:p>
        </p:txBody>
      </p:sp>
      <p:sp>
        <p:nvSpPr>
          <p:cNvPr id="2" name="object 8">
            <a:extLst>
              <a:ext uri="{FF2B5EF4-FFF2-40B4-BE49-F238E27FC236}">
                <a16:creationId xmlns:a16="http://schemas.microsoft.com/office/drawing/2014/main" id="{CC6CE0C0-88E9-0153-499E-68519A108704}"/>
              </a:ext>
            </a:extLst>
          </p:cNvPr>
          <p:cNvSpPr txBox="1"/>
          <p:nvPr/>
        </p:nvSpPr>
        <p:spPr>
          <a:xfrm>
            <a:off x="315205" y="1473884"/>
            <a:ext cx="10067046" cy="2275623"/>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400" b="1" spc="-10" dirty="0">
                <a:cs typeface="Poppins" panose="00000500000000000000" pitchFamily="2" charset="0"/>
              </a:rPr>
              <a:t>Développer des standards et des modes opératoires pour tous les composants du système :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S’assurer que ces standards </a:t>
            </a:r>
            <a:r>
              <a:rPr lang="fr-FR" sz="1400" spc="-10" dirty="0">
                <a:solidFill>
                  <a:schemeClr val="accent4"/>
                </a:solidFill>
                <a:cs typeface="Poppins" panose="00000500000000000000" pitchFamily="2" charset="0"/>
              </a:rPr>
              <a:t>traitent toutes les vulnérabilités </a:t>
            </a:r>
            <a:r>
              <a:rPr lang="fr-FR" sz="1400" spc="-10" dirty="0">
                <a:cs typeface="Poppins" panose="00000500000000000000" pitchFamily="2" charset="0"/>
              </a:rPr>
              <a:t>de sécurité connues et qu'elles sont conformes aux normes de renforcement des systèmes acceptées par l'industrie.</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Les sources de normes de durcissement des systèmes acceptées par l'industrie peuvent inclure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Center for Internet Security (CIS)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International </a:t>
            </a:r>
            <a:r>
              <a:rPr lang="fr-FR" sz="1400" spc="-10" dirty="0" err="1">
                <a:cs typeface="Poppins" panose="00000500000000000000" pitchFamily="2" charset="0"/>
              </a:rPr>
              <a:t>Organization</a:t>
            </a:r>
            <a:r>
              <a:rPr lang="fr-FR" sz="1400" spc="-10" dirty="0">
                <a:cs typeface="Poppins" panose="00000500000000000000" pitchFamily="2" charset="0"/>
              </a:rPr>
              <a:t> for </a:t>
            </a:r>
            <a:r>
              <a:rPr lang="fr-FR" sz="1400" spc="-10" dirty="0" err="1">
                <a:cs typeface="Poppins" panose="00000500000000000000" pitchFamily="2" charset="0"/>
              </a:rPr>
              <a:t>Standardization</a:t>
            </a:r>
            <a:r>
              <a:rPr lang="fr-FR" sz="1400" spc="-10" dirty="0">
                <a:cs typeface="Poppins" panose="00000500000000000000" pitchFamily="2" charset="0"/>
              </a:rPr>
              <a:t> (ISO)</a:t>
            </a:r>
          </a:p>
          <a:p>
            <a:pPr marL="755650" lvl="1" indent="-285750">
              <a:spcBef>
                <a:spcPts val="105"/>
              </a:spcBef>
              <a:spcAft>
                <a:spcPts val="600"/>
              </a:spcAft>
              <a:buFont typeface="Wingdings" panose="05000000000000000000" pitchFamily="2" charset="2"/>
              <a:buChar char="§"/>
            </a:pPr>
            <a:r>
              <a:rPr lang="fr-FR" sz="1400" spc="-10" dirty="0" err="1">
                <a:cs typeface="Poppins" panose="00000500000000000000" pitchFamily="2" charset="0"/>
              </a:rPr>
              <a:t>SysAdmin</a:t>
            </a:r>
            <a:r>
              <a:rPr lang="fr-FR" sz="1400" spc="-10" dirty="0">
                <a:cs typeface="Poppins" panose="00000500000000000000" pitchFamily="2" charset="0"/>
              </a:rPr>
              <a:t> Audit Network Security (SANS)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National Institute of Standards Technology (NIST)</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B0B25B5A-0B9A-0F3C-911B-B3F2556EC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773" y="4322266"/>
            <a:ext cx="1476000" cy="1476000"/>
          </a:xfrm>
          <a:prstGeom prst="rect">
            <a:avLst/>
          </a:prstGeom>
        </p:spPr>
      </p:pic>
      <p:pic>
        <p:nvPicPr>
          <p:cNvPr id="7" name="Picture 6" descr="A black background with blue text&#10;&#10;Description automatically generated">
            <a:extLst>
              <a:ext uri="{FF2B5EF4-FFF2-40B4-BE49-F238E27FC236}">
                <a16:creationId xmlns:a16="http://schemas.microsoft.com/office/drawing/2014/main" id="{6B8EFC85-0DD0-3E74-685C-8E2F2CB02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009" y="4681778"/>
            <a:ext cx="2268000" cy="756977"/>
          </a:xfrm>
          <a:prstGeom prst="rect">
            <a:avLst/>
          </a:prstGeom>
        </p:spPr>
      </p:pic>
      <p:pic>
        <p:nvPicPr>
          <p:cNvPr id="3" name="Picture 2" descr="A circular label with text and globe&#10;&#10;Description automatically generated">
            <a:extLst>
              <a:ext uri="{FF2B5EF4-FFF2-40B4-BE49-F238E27FC236}">
                <a16:creationId xmlns:a16="http://schemas.microsoft.com/office/drawing/2014/main" id="{FCABAA54-2D12-E473-F9BA-CEDEA008F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246" y="4520266"/>
            <a:ext cx="1080000" cy="1080000"/>
          </a:xfrm>
          <a:prstGeom prst="rect">
            <a:avLst/>
          </a:prstGeom>
        </p:spPr>
      </p:pic>
    </p:spTree>
    <p:extLst>
      <p:ext uri="{BB962C8B-B14F-4D97-AF65-F5344CB8AC3E}">
        <p14:creationId xmlns:p14="http://schemas.microsoft.com/office/powerpoint/2010/main" val="190097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3C30D-CD57-B5C8-B29E-E2B2EA67685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10C6F7E-D5F3-4965-4AE7-CE38CDB438B6}"/>
              </a:ext>
            </a:extLst>
          </p:cNvPr>
          <p:cNvSpPr>
            <a:spLocks noGrp="1"/>
          </p:cNvSpPr>
          <p:nvPr>
            <p:ph type="title"/>
          </p:nvPr>
        </p:nvSpPr>
        <p:spPr>
          <a:xfrm>
            <a:off x="175113" y="0"/>
            <a:ext cx="10578612" cy="1609344"/>
          </a:xfrm>
        </p:spPr>
        <p:txBody>
          <a:bodyPr/>
          <a:lstStyle/>
          <a:p>
            <a:r>
              <a:rPr lang="fr-FR" dirty="0"/>
              <a:t>Historique de la norme</a:t>
            </a:r>
            <a:endParaRPr lang="en-US" dirty="0"/>
          </a:p>
        </p:txBody>
      </p:sp>
      <p:sp>
        <p:nvSpPr>
          <p:cNvPr id="2" name="ZoneTexte 17">
            <a:extLst>
              <a:ext uri="{FF2B5EF4-FFF2-40B4-BE49-F238E27FC236}">
                <a16:creationId xmlns:a16="http://schemas.microsoft.com/office/drawing/2014/main" id="{9521C921-343C-39F2-2A27-4AA758AD2020}"/>
              </a:ext>
            </a:extLst>
          </p:cNvPr>
          <p:cNvSpPr txBox="1"/>
          <p:nvPr/>
        </p:nvSpPr>
        <p:spPr>
          <a:xfrm>
            <a:off x="302571" y="1352169"/>
            <a:ext cx="7698430" cy="5293757"/>
          </a:xfrm>
          <a:prstGeom prst="rect">
            <a:avLst/>
          </a:prstGeom>
          <a:noFill/>
        </p:spPr>
        <p:txBody>
          <a:bodyPr wrap="square" rtlCol="0">
            <a:spAutoFit/>
          </a:bodyPr>
          <a:lstStyle/>
          <a:p>
            <a:pPr marL="171450" indent="-171450">
              <a:buFont typeface="Wingdings" panose="05000000000000000000" pitchFamily="2" charset="2"/>
              <a:buChar char="Ø"/>
            </a:pPr>
            <a:r>
              <a:rPr lang="fr-FR" sz="1300" dirty="0">
                <a:cs typeface="Poppins" panose="00000500000000000000" pitchFamily="50" charset="0"/>
              </a:rPr>
              <a:t>Au début des années 2000, et en l'absence d’une vision sécurité, les marques de paiement ont subi des </a:t>
            </a:r>
            <a:r>
              <a:rPr lang="fr-FR" sz="1300" b="1" dirty="0">
                <a:solidFill>
                  <a:schemeClr val="accent4"/>
                </a:solidFill>
                <a:cs typeface="Poppins" panose="00000500000000000000" pitchFamily="50" charset="0"/>
              </a:rPr>
              <a:t>pertes importantes </a:t>
            </a:r>
            <a:r>
              <a:rPr lang="fr-FR" sz="1300" dirty="0">
                <a:cs typeface="Poppins" panose="00000500000000000000" pitchFamily="50" charset="0"/>
              </a:rPr>
              <a:t>en raison de l’évolution du e-commerce. Cette activité a en effet augmenté le nombre de transactions en ligne et par conséquent, a rendu les </a:t>
            </a:r>
            <a:r>
              <a:rPr lang="fr-FR" sz="1300" b="1" dirty="0">
                <a:solidFill>
                  <a:schemeClr val="accent4"/>
                </a:solidFill>
                <a:cs typeface="Poppins" panose="00000500000000000000" pitchFamily="50" charset="0"/>
              </a:rPr>
              <a:t>fraudes à la carte </a:t>
            </a:r>
            <a:r>
              <a:rPr lang="fr-FR" sz="1300" dirty="0">
                <a:cs typeface="Poppins" panose="00000500000000000000" pitchFamily="50" charset="0"/>
              </a:rPr>
              <a:t>faciles à réaliser.</a:t>
            </a:r>
          </a:p>
          <a:p>
            <a:pPr marL="171450" indent="-171450">
              <a:buFont typeface="Wingdings" panose="05000000000000000000" pitchFamily="2" charset="2"/>
              <a:buChar char="Ø"/>
            </a:pPr>
            <a:endParaRPr lang="fr-FR" sz="1300" dirty="0">
              <a:cs typeface="Poppins" panose="00000500000000000000" pitchFamily="50" charset="0"/>
            </a:endParaRPr>
          </a:p>
          <a:p>
            <a:pPr marL="171450" indent="-171450">
              <a:buFont typeface="Wingdings" panose="05000000000000000000" pitchFamily="2" charset="2"/>
              <a:buChar char="Ø"/>
            </a:pPr>
            <a:r>
              <a:rPr lang="fr-FR" sz="1300" dirty="0">
                <a:cs typeface="Poppins" panose="00000500000000000000" pitchFamily="50" charset="0"/>
              </a:rPr>
              <a:t>Face à cette constante augmentation de la fraude et aux pertes financières engendrées, les principaux acteurs du secteur bancaire ont ressenti le </a:t>
            </a:r>
            <a:r>
              <a:rPr lang="fr-FR" sz="1300" b="1" dirty="0">
                <a:solidFill>
                  <a:schemeClr val="accent4"/>
                </a:solidFill>
                <a:cs typeface="Poppins" panose="00000500000000000000" pitchFamily="50" charset="0"/>
              </a:rPr>
              <a:t>besoin d'établir un ensemble de normes de sécurité</a:t>
            </a:r>
            <a:r>
              <a:rPr lang="fr-FR" sz="1300" dirty="0">
                <a:cs typeface="Poppins" panose="00000500000000000000" pitchFamily="50" charset="0"/>
              </a:rPr>
              <a:t>.</a:t>
            </a:r>
          </a:p>
          <a:p>
            <a:pPr marL="171450" indent="-171450">
              <a:buFont typeface="Wingdings" panose="05000000000000000000" pitchFamily="2" charset="2"/>
              <a:buChar char="Ø"/>
            </a:pPr>
            <a:endParaRPr lang="fr-FR" sz="1300" dirty="0">
              <a:cs typeface="Poppins" panose="00000500000000000000" pitchFamily="50" charset="0"/>
            </a:endParaRPr>
          </a:p>
          <a:p>
            <a:pPr marL="171450" indent="-171450">
              <a:buFont typeface="Wingdings" panose="05000000000000000000" pitchFamily="2" charset="2"/>
              <a:buChar char="Ø"/>
            </a:pPr>
            <a:r>
              <a:rPr lang="fr-FR" sz="1300" b="1" dirty="0">
                <a:cs typeface="Poppins" panose="00000500000000000000" pitchFamily="50" charset="0"/>
              </a:rPr>
              <a:t> </a:t>
            </a:r>
            <a:r>
              <a:rPr lang="fr-FR" sz="1300" b="1" dirty="0">
                <a:solidFill>
                  <a:schemeClr val="accent4"/>
                </a:solidFill>
                <a:cs typeface="Poppins" panose="00000500000000000000" pitchFamily="50" charset="0"/>
              </a:rPr>
              <a:t>Visa</a:t>
            </a:r>
            <a:r>
              <a:rPr lang="fr-FR" sz="1300" dirty="0">
                <a:cs typeface="Poppins" panose="00000500000000000000" pitchFamily="50" charset="0"/>
              </a:rPr>
              <a:t> a ainsi été la première marque de paiement à tenter d’établir un standard de sécurité pour les entités qui acceptent les paiements en ligne. il s’agit du programme CISP (</a:t>
            </a:r>
            <a:r>
              <a:rPr lang="fr-FR" sz="1300" i="1" dirty="0">
                <a:cs typeface="Poppins" panose="00000500000000000000" pitchFamily="50" charset="0"/>
              </a:rPr>
              <a:t>« Cardholder Information Security Program »).</a:t>
            </a:r>
          </a:p>
          <a:p>
            <a:pPr marL="171450" indent="-171450">
              <a:buFont typeface="Wingdings" panose="05000000000000000000" pitchFamily="2" charset="2"/>
              <a:buChar char="Ø"/>
            </a:pPr>
            <a:endParaRPr lang="fr-FR" sz="1300" dirty="0">
              <a:cs typeface="Poppins" panose="00000500000000000000" pitchFamily="50" charset="0"/>
            </a:endParaRPr>
          </a:p>
          <a:p>
            <a:pPr marL="171450" indent="-171450">
              <a:buFont typeface="Wingdings" panose="05000000000000000000" pitchFamily="2" charset="2"/>
              <a:buChar char="Ø"/>
            </a:pPr>
            <a:r>
              <a:rPr lang="fr-FR" sz="1300" b="1" dirty="0">
                <a:cs typeface="Poppins" panose="00000500000000000000" pitchFamily="50" charset="0"/>
              </a:rPr>
              <a:t> </a:t>
            </a:r>
            <a:r>
              <a:rPr lang="fr-FR" sz="1300" b="1" dirty="0">
                <a:solidFill>
                  <a:schemeClr val="accent4"/>
                </a:solidFill>
                <a:cs typeface="Poppins" panose="00000500000000000000" pitchFamily="50" charset="0"/>
              </a:rPr>
              <a:t>MasterCard,</a:t>
            </a:r>
            <a:r>
              <a:rPr lang="fr-FR" sz="1300" b="1" dirty="0">
                <a:cs typeface="Poppins" panose="00000500000000000000" pitchFamily="50" charset="0"/>
              </a:rPr>
              <a:t> </a:t>
            </a:r>
            <a:r>
              <a:rPr lang="fr-FR" sz="1300" b="1" dirty="0">
                <a:solidFill>
                  <a:schemeClr val="accent4"/>
                </a:solidFill>
                <a:cs typeface="Poppins" panose="00000500000000000000" pitchFamily="50" charset="0"/>
              </a:rPr>
              <a:t>American Express </a:t>
            </a:r>
            <a:r>
              <a:rPr lang="fr-FR" sz="1300" dirty="0">
                <a:cs typeface="Poppins" panose="00000500000000000000" pitchFamily="50" charset="0"/>
              </a:rPr>
              <a:t>et</a:t>
            </a:r>
            <a:r>
              <a:rPr lang="fr-FR" sz="1300" b="1" dirty="0">
                <a:cs typeface="Poppins" panose="00000500000000000000" pitchFamily="50" charset="0"/>
              </a:rPr>
              <a:t> </a:t>
            </a:r>
            <a:r>
              <a:rPr lang="fr-FR" sz="1300" b="1" dirty="0">
                <a:solidFill>
                  <a:schemeClr val="accent4"/>
                </a:solidFill>
                <a:cs typeface="Poppins" panose="00000500000000000000" pitchFamily="50" charset="0"/>
              </a:rPr>
              <a:t>Discover</a:t>
            </a:r>
            <a:r>
              <a:rPr lang="fr-FR" sz="1300" b="1" dirty="0">
                <a:cs typeface="Poppins" panose="00000500000000000000" pitchFamily="50" charset="0"/>
              </a:rPr>
              <a:t> </a:t>
            </a:r>
            <a:r>
              <a:rPr lang="fr-FR" sz="1300" dirty="0">
                <a:cs typeface="Poppins" panose="00000500000000000000" pitchFamily="50" charset="0"/>
              </a:rPr>
              <a:t>ont suivi le même chemin en créant leur propre programme de sécurité.</a:t>
            </a:r>
          </a:p>
          <a:p>
            <a:pPr marL="171450" indent="-171450">
              <a:buFont typeface="Wingdings" panose="05000000000000000000" pitchFamily="2" charset="2"/>
              <a:buChar char="Ø"/>
            </a:pPr>
            <a:endParaRPr lang="fr-FR" sz="1300" dirty="0">
              <a:cs typeface="Poppins" panose="00000500000000000000" pitchFamily="50" charset="0"/>
            </a:endParaRPr>
          </a:p>
          <a:p>
            <a:pPr marL="171450" indent="-171450">
              <a:buFont typeface="Wingdings" panose="05000000000000000000" pitchFamily="2" charset="2"/>
              <a:buChar char="Ø"/>
            </a:pPr>
            <a:r>
              <a:rPr lang="fr-FR" sz="1300" dirty="0">
                <a:cs typeface="Poppins" panose="00000500000000000000" pitchFamily="50" charset="0"/>
              </a:rPr>
              <a:t>À cette époque, les commerçants qui acceptaient plusieurs types de cartes devaient se conformer à plusieurs programmes de sécurité.</a:t>
            </a:r>
          </a:p>
          <a:p>
            <a:pPr marL="171450" indent="-171450">
              <a:buFont typeface="Wingdings" panose="05000000000000000000" pitchFamily="2" charset="2"/>
              <a:buChar char="Ø"/>
            </a:pPr>
            <a:endParaRPr lang="fr-FR" sz="1300" dirty="0">
              <a:cs typeface="Poppins" panose="00000500000000000000" pitchFamily="50" charset="0"/>
            </a:endParaRPr>
          </a:p>
          <a:p>
            <a:pPr marL="171450" indent="-171450">
              <a:buFont typeface="Wingdings" panose="05000000000000000000" pitchFamily="2" charset="2"/>
              <a:buChar char="Ø"/>
            </a:pPr>
            <a:r>
              <a:rPr lang="fr-FR" sz="1300" dirty="0">
                <a:cs typeface="Poppins" panose="00000500000000000000" pitchFamily="50" charset="0"/>
              </a:rPr>
              <a:t>En </a:t>
            </a:r>
            <a:r>
              <a:rPr lang="fr-FR" sz="1300" b="1" dirty="0">
                <a:solidFill>
                  <a:schemeClr val="accent4"/>
                </a:solidFill>
                <a:cs typeface="Poppins" panose="00000500000000000000" pitchFamily="50" charset="0"/>
              </a:rPr>
              <a:t>décembre 2004</a:t>
            </a:r>
            <a:r>
              <a:rPr lang="fr-FR" sz="1300" dirty="0">
                <a:cs typeface="Poppins" panose="00000500000000000000" pitchFamily="50" charset="0"/>
              </a:rPr>
              <a:t>, les parties intéressées de l’écosystème monétique ont donc décidé de créer un </a:t>
            </a:r>
            <a:r>
              <a:rPr lang="fr-FR" sz="1300" b="1" dirty="0">
                <a:solidFill>
                  <a:schemeClr val="accent4"/>
                </a:solidFill>
                <a:cs typeface="Poppins" panose="00000500000000000000" pitchFamily="50" charset="0"/>
              </a:rPr>
              <a:t>programme de sécurité </a:t>
            </a:r>
            <a:r>
              <a:rPr lang="fr-FR" sz="1300" dirty="0">
                <a:cs typeface="Poppins" panose="00000500000000000000" pitchFamily="50" charset="0"/>
              </a:rPr>
              <a:t>visant à rassembler et couvrir toutes les mesures de sécurité communes.</a:t>
            </a:r>
          </a:p>
          <a:p>
            <a:pPr marL="171450" indent="-171450">
              <a:buFont typeface="Wingdings" panose="05000000000000000000" pitchFamily="2" charset="2"/>
              <a:buChar char="Ø"/>
            </a:pPr>
            <a:endParaRPr lang="fr-FR" sz="1300" dirty="0">
              <a:cs typeface="Poppins" panose="00000500000000000000" pitchFamily="50" charset="0"/>
            </a:endParaRPr>
          </a:p>
          <a:p>
            <a:pPr marL="171450" indent="-171450">
              <a:buFont typeface="Wingdings" panose="05000000000000000000" pitchFamily="2" charset="2"/>
              <a:buChar char="Ø"/>
            </a:pPr>
            <a:r>
              <a:rPr lang="fr-FR" sz="1300" dirty="0">
                <a:cs typeface="Poppins" panose="00000500000000000000" pitchFamily="50" charset="0"/>
              </a:rPr>
              <a:t>En </a:t>
            </a:r>
            <a:r>
              <a:rPr lang="fr-FR" sz="1300" b="1" dirty="0">
                <a:solidFill>
                  <a:schemeClr val="accent4"/>
                </a:solidFill>
                <a:cs typeface="Poppins" panose="00000500000000000000" pitchFamily="50" charset="0"/>
              </a:rPr>
              <a:t>septembre 2006</a:t>
            </a:r>
            <a:r>
              <a:rPr lang="fr-FR" sz="1300" dirty="0">
                <a:cs typeface="Poppins" panose="00000500000000000000" pitchFamily="50" charset="0"/>
              </a:rPr>
              <a:t>, le </a:t>
            </a:r>
            <a:r>
              <a:rPr lang="fr-FR" sz="1300" b="1" dirty="0">
                <a:solidFill>
                  <a:schemeClr val="accent4"/>
                </a:solidFill>
                <a:cs typeface="Poppins" panose="00000500000000000000" pitchFamily="50" charset="0"/>
              </a:rPr>
              <a:t>consortium PCI SSC </a:t>
            </a:r>
            <a:r>
              <a:rPr lang="fr-FR" sz="1300" dirty="0">
                <a:cs typeface="Poppins" panose="00000500000000000000" pitchFamily="50" charset="0"/>
              </a:rPr>
              <a:t>a été formé par les marques de paiement dont le but est de gérer l'évolution continue des normes de sécurité des données de cartes de paiement et de ses dérivées.</a:t>
            </a:r>
          </a:p>
        </p:txBody>
      </p:sp>
      <p:pic>
        <p:nvPicPr>
          <p:cNvPr id="3" name="Picture 2" descr="Diagram&#10;&#10;Description automatically generated">
            <a:extLst>
              <a:ext uri="{FF2B5EF4-FFF2-40B4-BE49-F238E27FC236}">
                <a16:creationId xmlns:a16="http://schemas.microsoft.com/office/drawing/2014/main" id="{857E7EEF-4C48-C3DA-D1A1-B6997F678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459" y="2061000"/>
            <a:ext cx="3779693" cy="2736000"/>
          </a:xfrm>
          <a:prstGeom prst="rect">
            <a:avLst/>
          </a:prstGeom>
        </p:spPr>
      </p:pic>
      <p:pic>
        <p:nvPicPr>
          <p:cNvPr id="6" name="Picture 5" descr="A red blue and white logo&#10;&#10;Description automatically generated">
            <a:extLst>
              <a:ext uri="{FF2B5EF4-FFF2-40B4-BE49-F238E27FC236}">
                <a16:creationId xmlns:a16="http://schemas.microsoft.com/office/drawing/2014/main" id="{868371A6-5546-CBA3-8FC8-097D744B7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0305" y="4705183"/>
            <a:ext cx="756000" cy="471168"/>
          </a:xfrm>
          <a:prstGeom prst="rect">
            <a:avLst/>
          </a:prstGeom>
        </p:spPr>
      </p:pic>
      <p:sp>
        <p:nvSpPr>
          <p:cNvPr id="7" name="Arrow: Right 6">
            <a:extLst>
              <a:ext uri="{FF2B5EF4-FFF2-40B4-BE49-F238E27FC236}">
                <a16:creationId xmlns:a16="http://schemas.microsoft.com/office/drawing/2014/main" id="{8F3C51FB-F502-81A4-847E-043ACB33E89B}"/>
              </a:ext>
            </a:extLst>
          </p:cNvPr>
          <p:cNvSpPr/>
          <p:nvPr/>
        </p:nvSpPr>
        <p:spPr>
          <a:xfrm rot="16200000">
            <a:off x="9883688" y="4180837"/>
            <a:ext cx="341334" cy="337275"/>
          </a:xfrm>
          <a:prstGeom prst="rightArrow">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17">
            <a:extLst>
              <a:ext uri="{FF2B5EF4-FFF2-40B4-BE49-F238E27FC236}">
                <a16:creationId xmlns:a16="http://schemas.microsoft.com/office/drawing/2014/main" id="{08497C3A-C916-F049-542A-03114C0CF4AC}"/>
              </a:ext>
            </a:extLst>
          </p:cNvPr>
          <p:cNvSpPr txBox="1"/>
          <p:nvPr/>
        </p:nvSpPr>
        <p:spPr>
          <a:xfrm>
            <a:off x="9357815" y="5184648"/>
            <a:ext cx="1320980" cy="400110"/>
          </a:xfrm>
          <a:prstGeom prst="rect">
            <a:avLst/>
          </a:prstGeom>
          <a:noFill/>
        </p:spPr>
        <p:txBody>
          <a:bodyPr wrap="square" rtlCol="0">
            <a:spAutoFit/>
          </a:bodyPr>
          <a:lstStyle/>
          <a:p>
            <a:pPr algn="ctr"/>
            <a:r>
              <a:rPr lang="fr-FR" sz="1000" dirty="0">
                <a:solidFill>
                  <a:srgbClr val="FF0000"/>
                </a:solidFill>
                <a:cs typeface="Poppins" panose="00000500000000000000" pitchFamily="50" charset="0"/>
              </a:rPr>
              <a:t>Depuis novembre 2020</a:t>
            </a:r>
          </a:p>
        </p:txBody>
      </p:sp>
    </p:spTree>
    <p:extLst>
      <p:ext uri="{BB962C8B-B14F-4D97-AF65-F5344CB8AC3E}">
        <p14:creationId xmlns:p14="http://schemas.microsoft.com/office/powerpoint/2010/main" val="3263014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03158-8AA0-F834-721C-ABD722614C8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F10CB62-5741-9D76-728D-F6FB4F40812E}"/>
              </a:ext>
            </a:extLst>
          </p:cNvPr>
          <p:cNvSpPr>
            <a:spLocks noGrp="1"/>
          </p:cNvSpPr>
          <p:nvPr>
            <p:ph type="title"/>
          </p:nvPr>
        </p:nvSpPr>
        <p:spPr>
          <a:xfrm>
            <a:off x="175112" y="0"/>
            <a:ext cx="11701684" cy="1609344"/>
          </a:xfrm>
        </p:spPr>
        <p:txBody>
          <a:bodyPr>
            <a:normAutofit/>
          </a:bodyPr>
          <a:lstStyle/>
          <a:p>
            <a:r>
              <a:rPr lang="fr-FR" sz="3600" dirty="0"/>
              <a:t>Appliquer les configurations sécurisées à tous les composants du système</a:t>
            </a:r>
            <a:endParaRPr lang="en-US" sz="3600" dirty="0"/>
          </a:p>
        </p:txBody>
      </p:sp>
      <p:sp>
        <p:nvSpPr>
          <p:cNvPr id="2" name="object 8">
            <a:extLst>
              <a:ext uri="{FF2B5EF4-FFF2-40B4-BE49-F238E27FC236}">
                <a16:creationId xmlns:a16="http://schemas.microsoft.com/office/drawing/2014/main" id="{90564D58-0965-C164-690D-B338089997DA}"/>
              </a:ext>
            </a:extLst>
          </p:cNvPr>
          <p:cNvSpPr txBox="1"/>
          <p:nvPr/>
        </p:nvSpPr>
        <p:spPr>
          <a:xfrm>
            <a:off x="315204" y="1473884"/>
            <a:ext cx="10253559" cy="2580835"/>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400" b="1" spc="-10" dirty="0">
                <a:cs typeface="Poppins" panose="00000500000000000000" pitchFamily="2" charset="0"/>
              </a:rPr>
              <a:t>S’assurer que les standards de tous les composants du système supportent au minimum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Le changement de tout </a:t>
            </a:r>
            <a:r>
              <a:rPr lang="fr-FR" sz="1400" spc="-10" dirty="0">
                <a:solidFill>
                  <a:schemeClr val="accent4"/>
                </a:solidFill>
                <a:cs typeface="Poppins" panose="00000500000000000000" pitchFamily="2" charset="0"/>
              </a:rPr>
              <a:t>paramètre par défaut </a:t>
            </a:r>
            <a:r>
              <a:rPr lang="fr-FR" sz="1400" spc="-10" dirty="0">
                <a:cs typeface="Poppins" panose="00000500000000000000" pitchFamily="2" charset="0"/>
              </a:rPr>
              <a:t>et la suppression des </a:t>
            </a:r>
            <a:r>
              <a:rPr lang="fr-FR" sz="1400" spc="-10" dirty="0">
                <a:solidFill>
                  <a:schemeClr val="accent4"/>
                </a:solidFill>
                <a:cs typeface="Poppins" panose="00000500000000000000" pitchFamily="2" charset="0"/>
              </a:rPr>
              <a:t>comptes par défaut</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modification des </a:t>
            </a:r>
            <a:r>
              <a:rPr lang="fr-FR" sz="1400" spc="-10" dirty="0">
                <a:solidFill>
                  <a:schemeClr val="accent4"/>
                </a:solidFill>
                <a:cs typeface="Poppins" panose="00000500000000000000" pitchFamily="2" charset="0"/>
              </a:rPr>
              <a:t>paramètres par défaut pour les réseaux sans-fils </a:t>
            </a:r>
            <a:r>
              <a:rPr lang="fr-FR" sz="1400" spc="-10" dirty="0">
                <a:cs typeface="Poppins" panose="00000500000000000000" pitchFamily="2" charset="0"/>
              </a:rPr>
              <a:t>(mot de passe, désactivation de la clé WEP, modification du SSID par défaut, chaine publique SNMP, désactivation du broadcast du SSID)</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désactivation/suppression de tous les </a:t>
            </a:r>
            <a:r>
              <a:rPr lang="fr-FR" sz="1400" spc="-10" dirty="0">
                <a:solidFill>
                  <a:schemeClr val="accent4"/>
                </a:solidFill>
                <a:cs typeface="Poppins" panose="00000500000000000000" pitchFamily="2" charset="0"/>
              </a:rPr>
              <a:t>services et protocoles inutiles </a:t>
            </a:r>
            <a:r>
              <a:rPr lang="fr-FR" sz="1400" spc="-10" dirty="0">
                <a:cs typeface="Poppins" panose="00000500000000000000" pitchFamily="2" charset="0"/>
              </a:rPr>
              <a:t>au fonctionnement du système</a:t>
            </a:r>
          </a:p>
          <a:p>
            <a:pPr marL="12700">
              <a:lnSpc>
                <a:spcPct val="100000"/>
              </a:lnSpc>
              <a:spcBef>
                <a:spcPts val="105"/>
              </a:spcBef>
              <a:spcAft>
                <a:spcPts val="600"/>
              </a:spcAft>
            </a:pPr>
            <a:endParaRPr lang="fr-FR" sz="1400" spc="-10" dirty="0">
              <a:cs typeface="Poppins" panose="00000500000000000000" pitchFamily="2" charset="0"/>
            </a:endParaRPr>
          </a:p>
          <a:p>
            <a:pPr marL="12700">
              <a:lnSpc>
                <a:spcPct val="100000"/>
              </a:lnSpc>
              <a:spcBef>
                <a:spcPts val="105"/>
              </a:spcBef>
              <a:spcAft>
                <a:spcPts val="600"/>
              </a:spcAft>
            </a:pPr>
            <a:r>
              <a:rPr lang="fr-FR" sz="1400" b="1" spc="-10" dirty="0">
                <a:cs typeface="Poppins" panose="00000500000000000000" pitchFamily="2" charset="0"/>
              </a:rPr>
              <a:t>Chiffrer tous les accès administratifs non-console à l’aide d’une cryptographie robuste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SSH v2</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HTTPS / TLS 1.2</a:t>
            </a:r>
          </a:p>
        </p:txBody>
      </p:sp>
      <p:pic>
        <p:nvPicPr>
          <p:cNvPr id="4" name="Picture 3" descr="A red shield with a lock&#10;&#10;Description automatically generated">
            <a:extLst>
              <a:ext uri="{FF2B5EF4-FFF2-40B4-BE49-F238E27FC236}">
                <a16:creationId xmlns:a16="http://schemas.microsoft.com/office/drawing/2014/main" id="{1A119F5D-5858-BE35-41AC-973F0A3B5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336" y="3964366"/>
            <a:ext cx="2052000" cy="2052000"/>
          </a:xfrm>
          <a:prstGeom prst="rect">
            <a:avLst/>
          </a:prstGeom>
        </p:spPr>
      </p:pic>
    </p:spTree>
    <p:extLst>
      <p:ext uri="{BB962C8B-B14F-4D97-AF65-F5344CB8AC3E}">
        <p14:creationId xmlns:p14="http://schemas.microsoft.com/office/powerpoint/2010/main" val="1040145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6A5461-FB0C-EAEB-F66B-4DF59F11EE50}"/>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504D9377-4073-5524-AA77-0ABBC916A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406304CA-D352-296F-65B7-E5A49B35C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651CDF4C-D6CF-5E96-155B-166A4941E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6899DAF2-DEBD-9ED7-D25D-1115BFAEC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18B429EF-0CEB-D291-70A1-45D5656420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0B15AA10-B8BA-DD54-9E9B-740101F59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7152315B-E826-8B7C-ACAA-8A4371B90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7A1CAAFB-65D6-556D-CF9F-C08694A39770}"/>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3</a:t>
            </a:r>
          </a:p>
        </p:txBody>
      </p:sp>
      <p:sp>
        <p:nvSpPr>
          <p:cNvPr id="286" name="Rectangle 285">
            <a:extLst>
              <a:ext uri="{FF2B5EF4-FFF2-40B4-BE49-F238E27FC236}">
                <a16:creationId xmlns:a16="http://schemas.microsoft.com/office/drawing/2014/main" id="{077BC531-2080-A0AA-408B-D1417BEB3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2F0B882E-2901-9ED6-C34C-BADE403BA6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AF0EF091-D3E6-60F7-773D-9913882B79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3A86F5B2-5B28-CCE5-BE43-4E3821DC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7693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C0A65-BC89-F226-48BF-B027163C664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BCB659-177B-002D-39C5-30DBEEAE68B0}"/>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E9509890-3261-B205-CEA8-712C7415359E}"/>
              </a:ext>
            </a:extLst>
          </p:cNvPr>
          <p:cNvSpPr txBox="1"/>
          <p:nvPr/>
        </p:nvSpPr>
        <p:spPr>
          <a:xfrm>
            <a:off x="315204" y="1473884"/>
            <a:ext cx="8933571" cy="3711914"/>
          </a:xfrm>
          <a:prstGeom prst="rect">
            <a:avLst/>
          </a:prstGeom>
        </p:spPr>
        <p:txBody>
          <a:bodyPr vert="horz" wrap="square" lIns="0" tIns="13335" rIns="0" bIns="0" rtlCol="0">
            <a:spAutoFit/>
          </a:bodyPr>
          <a:lstStyle/>
          <a:p>
            <a:pPr marL="12700">
              <a:lnSpc>
                <a:spcPct val="100000"/>
              </a:lnSpc>
              <a:spcBef>
                <a:spcPts val="105"/>
              </a:spcBef>
              <a:spcAft>
                <a:spcPts val="600"/>
              </a:spcAft>
            </a:pPr>
            <a:r>
              <a:rPr lang="fr-FR" sz="1400" b="1" spc="-10" dirty="0">
                <a:cs typeface="Poppins" panose="00000500000000000000" pitchFamily="2" charset="0"/>
              </a:rPr>
              <a:t>Règles de gestion relatives à la sécurité des données de cartes lorsqu’elles sont stockées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Stocker le </a:t>
            </a:r>
            <a:r>
              <a:rPr lang="fr-FR" sz="1400" spc="-10" dirty="0">
                <a:solidFill>
                  <a:schemeClr val="accent4"/>
                </a:solidFill>
                <a:cs typeface="Poppins" panose="00000500000000000000" pitchFamily="2" charset="0"/>
              </a:rPr>
              <a:t>minimum nécessaire </a:t>
            </a:r>
            <a:r>
              <a:rPr lang="fr-FR" sz="1400" spc="-10" dirty="0">
                <a:cs typeface="Poppins" panose="00000500000000000000" pitchFamily="2" charset="0"/>
              </a:rPr>
              <a:t>d’information (en cas de besoin métier)</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Ne pas stocker </a:t>
            </a:r>
            <a:r>
              <a:rPr lang="fr-FR" sz="1400" spc="-10" dirty="0">
                <a:solidFill>
                  <a:schemeClr val="accent4"/>
                </a:solidFill>
                <a:cs typeface="Poppins" panose="00000500000000000000" pitchFamily="2" charset="0"/>
              </a:rPr>
              <a:t>les informations sensibles d’identification</a:t>
            </a:r>
            <a:r>
              <a:rPr lang="fr-FR" sz="1400" spc="-10" dirty="0">
                <a:cs typeface="Poppins" panose="00000500000000000000" pitchFamily="2" charset="0"/>
              </a:rPr>
              <a:t>, même de manière chiffrée : cryptogramme visuel (3 derniers chiffres), code PIN, données de la piste magnétique après le processus d’autorisation</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Exception : stockage autorisé pour les émetteurs si sécurisé et justifié par un besoin professionnel légitime.</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Masquer les </a:t>
            </a:r>
            <a:r>
              <a:rPr lang="fr-FR" sz="1400" spc="-10" dirty="0">
                <a:solidFill>
                  <a:schemeClr val="accent4"/>
                </a:solidFill>
                <a:cs typeface="Poppins" panose="00000500000000000000" pitchFamily="2" charset="0"/>
              </a:rPr>
              <a:t>numéros de cartes (PAN) </a:t>
            </a:r>
            <a:r>
              <a:rPr lang="fr-FR" sz="1400" spc="-10" dirty="0">
                <a:cs typeface="Poppins" panose="00000500000000000000" pitchFamily="2" charset="0"/>
              </a:rPr>
              <a:t>lorsqu’ils sont affichés :</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Bonne pratique : au maximum, seuls les 6 premiers et les 4 derniers peuvent être visibles.</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Protéger les </a:t>
            </a:r>
            <a:r>
              <a:rPr lang="fr-FR" sz="1400" spc="-10" dirty="0">
                <a:solidFill>
                  <a:schemeClr val="accent4"/>
                </a:solidFill>
                <a:cs typeface="Poppins" panose="00000500000000000000" pitchFamily="2" charset="0"/>
              </a:rPr>
              <a:t>clés de chiffrement </a:t>
            </a:r>
            <a:r>
              <a:rPr lang="fr-FR" sz="1400" spc="-10" dirty="0">
                <a:cs typeface="Poppins" panose="00000500000000000000" pitchFamily="2" charset="0"/>
              </a:rPr>
              <a:t>tout en respectant les points suivants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Restreindre l’accès à ces clés au personnel autorisé uniquement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Stockage sécurisé des clés dans aussi peu d’emplacements que possible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Chiffrement des clés de chiffrement des données avec des algorithmes robustes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Possibilité d’utiliser un boîtier HSM (Hardware Security Module).</a:t>
            </a:r>
          </a:p>
        </p:txBody>
      </p:sp>
      <p:pic>
        <p:nvPicPr>
          <p:cNvPr id="4" name="Picture 3" descr="A blue and black circular object with a lock&#10;&#10;Description automatically generated">
            <a:extLst>
              <a:ext uri="{FF2B5EF4-FFF2-40B4-BE49-F238E27FC236}">
                <a16:creationId xmlns:a16="http://schemas.microsoft.com/office/drawing/2014/main" id="{996FC3D0-BA8E-B1A3-5580-412B5AB3A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785" y="4573798"/>
            <a:ext cx="1224000" cy="1224000"/>
          </a:xfrm>
          <a:prstGeom prst="rect">
            <a:avLst/>
          </a:prstGeom>
        </p:spPr>
      </p:pic>
    </p:spTree>
    <p:extLst>
      <p:ext uri="{BB962C8B-B14F-4D97-AF65-F5344CB8AC3E}">
        <p14:creationId xmlns:p14="http://schemas.microsoft.com/office/powerpoint/2010/main" val="159941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91EBB-922C-4E7B-3184-D43C111CD0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555EDEA-9D38-7C0B-5AF2-BB2E93BB5810}"/>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6F008CD6-9E4D-F509-AC7A-F78259D55CF0}"/>
              </a:ext>
            </a:extLst>
          </p:cNvPr>
          <p:cNvSpPr txBox="1"/>
          <p:nvPr/>
        </p:nvSpPr>
        <p:spPr>
          <a:xfrm>
            <a:off x="315205" y="1473884"/>
            <a:ext cx="8504946" cy="3819635"/>
          </a:xfrm>
          <a:prstGeom prst="rect">
            <a:avLst/>
          </a:prstGeom>
        </p:spPr>
        <p:txBody>
          <a:bodyPr vert="horz" wrap="square" lIns="0" tIns="13335" rIns="0" bIns="0" rtlCol="0">
            <a:spAutoFit/>
          </a:bodyPr>
          <a:lstStyle/>
          <a:p>
            <a:pPr marL="12700">
              <a:spcBef>
                <a:spcPts val="105"/>
              </a:spcBef>
              <a:spcAft>
                <a:spcPts val="600"/>
              </a:spcAft>
            </a:pPr>
            <a:r>
              <a:rPr lang="fr-FR" sz="1400" spc="-10" dirty="0">
                <a:cs typeface="Poppins" panose="00000500000000000000" pitchFamily="2" charset="0"/>
              </a:rPr>
              <a:t>Des nouvelles exigences ont été rajoutées pour renforcer la sécurité des données de cartes au stockage :</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3.1.2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l’exigence 3 doivent être documentés, attribués et compris.</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a:t>
            </a:r>
            <a:r>
              <a:rPr lang="fr-FR" sz="1400" b="1" spc="-10" dirty="0">
                <a:cs typeface="Poppins" panose="00000500000000000000" pitchFamily="2" charset="0"/>
              </a:rPr>
              <a:t> 3.3.2</a:t>
            </a:r>
            <a:r>
              <a:rPr lang="fr-FR" sz="1400" spc="-10" dirty="0">
                <a:cs typeface="Poppins" panose="00000500000000000000" pitchFamily="2" charset="0"/>
              </a:rPr>
              <a:t> a été ajoutée comme nouvelle exigence de chiffrer </a:t>
            </a:r>
            <a:r>
              <a:rPr lang="fr-FR" sz="1400" spc="-10" dirty="0">
                <a:solidFill>
                  <a:schemeClr val="accent4"/>
                </a:solidFill>
                <a:cs typeface="Poppins" panose="00000500000000000000" pitchFamily="2" charset="0"/>
              </a:rPr>
              <a:t>les données d’authentification sensibles « SAD » </a:t>
            </a:r>
            <a:r>
              <a:rPr lang="fr-FR" sz="1400" spc="-10" dirty="0">
                <a:cs typeface="Poppins" panose="00000500000000000000" pitchFamily="2" charset="0"/>
              </a:rPr>
              <a:t>qui sont stockés électroniquement avant l'achèvement de processus d'autorisation, ce qui signifie que les entités devraient envisager de chiffrer les SAD avec une clé de chiffrement différente de celle utilisée pour chiffrer le PAN.</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3.4.2</a:t>
            </a:r>
            <a:r>
              <a:rPr lang="fr-FR" sz="1400" spc="-10" dirty="0">
                <a:cs typeface="Poppins" panose="00000500000000000000" pitchFamily="2" charset="0"/>
              </a:rPr>
              <a:t> a été ajoutée en tant que nouvelle exigence relative à l'utilisation de technologies d'accès à distance et de contrôles techniques visant à </a:t>
            </a:r>
            <a:r>
              <a:rPr lang="fr-FR" sz="1400" spc="-10" dirty="0">
                <a:solidFill>
                  <a:schemeClr val="accent4"/>
                </a:solidFill>
                <a:cs typeface="Poppins" panose="00000500000000000000" pitchFamily="2" charset="0"/>
              </a:rPr>
              <a:t>empêcher la copie et/ou le déplacement du PAN </a:t>
            </a:r>
            <a:r>
              <a:rPr lang="fr-FR" sz="1400" spc="-10" dirty="0">
                <a:cs typeface="Poppins" panose="00000500000000000000" pitchFamily="2" charset="0"/>
              </a:rPr>
              <a:t>pour l'ensemble du personnel, à l'exception des personnes disposant d’une autorisation documentée et explicite et d'un besoin professionnel légitime et défini.</a:t>
            </a:r>
          </a:p>
          <a:p>
            <a:pPr marL="298450" indent="-285750">
              <a:lnSpc>
                <a:spcPct val="100000"/>
              </a:lnSpc>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a:t>
            </a:r>
            <a:r>
              <a:rPr lang="fr-FR" sz="1400" b="1" spc="-10" dirty="0">
                <a:cs typeface="Poppins" panose="00000500000000000000" pitchFamily="2" charset="0"/>
              </a:rPr>
              <a:t> 3.5.1.1</a:t>
            </a:r>
            <a:r>
              <a:rPr lang="fr-FR" sz="1400" spc="-10" dirty="0">
                <a:cs typeface="Poppins" panose="00000500000000000000" pitchFamily="2" charset="0"/>
              </a:rPr>
              <a:t> a été ajoutée comme nouvelle exigence pour les </a:t>
            </a:r>
            <a:r>
              <a:rPr lang="fr-FR" sz="1400" spc="-10" dirty="0">
                <a:solidFill>
                  <a:schemeClr val="accent4"/>
                </a:solidFill>
                <a:cs typeface="Poppins" panose="00000500000000000000" pitchFamily="2" charset="0"/>
              </a:rPr>
              <a:t>fonctions de hachage avec clé de chiffrement </a:t>
            </a:r>
            <a:r>
              <a:rPr lang="fr-FR" sz="1400" spc="-10" dirty="0">
                <a:cs typeface="Poppins" panose="00000500000000000000" pitchFamily="2" charset="0"/>
              </a:rPr>
              <a:t>lorsque le hachage est utilisé pour rendre le PAN illisible, ce qui signifie qu'une fonction de hachage qui incorpore une clé secrète générée de manière aléatoire offre une résistance aux attaques par force brute.</a:t>
            </a:r>
          </a:p>
        </p:txBody>
      </p:sp>
      <p:pic>
        <p:nvPicPr>
          <p:cNvPr id="4" name="Picture 3" descr="A blue and black circular object with a lock&#10;&#10;Description automatically generated">
            <a:extLst>
              <a:ext uri="{FF2B5EF4-FFF2-40B4-BE49-F238E27FC236}">
                <a16:creationId xmlns:a16="http://schemas.microsoft.com/office/drawing/2014/main" id="{2DD5F002-F991-AFF0-C83F-03303D352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785" y="4573798"/>
            <a:ext cx="1224000" cy="1224000"/>
          </a:xfrm>
          <a:prstGeom prst="rect">
            <a:avLst/>
          </a:prstGeom>
        </p:spPr>
      </p:pic>
      <p:sp>
        <p:nvSpPr>
          <p:cNvPr id="6" name="TextBox 5">
            <a:extLst>
              <a:ext uri="{FF2B5EF4-FFF2-40B4-BE49-F238E27FC236}">
                <a16:creationId xmlns:a16="http://schemas.microsoft.com/office/drawing/2014/main" id="{CF05EDC5-16A4-6C18-8A7E-98B64B7A4922}"/>
              </a:ext>
            </a:extLst>
          </p:cNvPr>
          <p:cNvSpPr txBox="1"/>
          <p:nvPr/>
        </p:nvSpPr>
        <p:spPr>
          <a:xfrm>
            <a:off x="422762" y="5940115"/>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Cette exigence est bonne pratique jusqu’au 31 Mars 2025. </a:t>
            </a:r>
          </a:p>
        </p:txBody>
      </p:sp>
      <p:sp>
        <p:nvSpPr>
          <p:cNvPr id="7" name="TextBox 6">
            <a:extLst>
              <a:ext uri="{FF2B5EF4-FFF2-40B4-BE49-F238E27FC236}">
                <a16:creationId xmlns:a16="http://schemas.microsoft.com/office/drawing/2014/main" id="{07BDB0F8-6488-763A-9EA4-E054D44E6986}"/>
              </a:ext>
            </a:extLst>
          </p:cNvPr>
          <p:cNvSpPr txBox="1"/>
          <p:nvPr/>
        </p:nvSpPr>
        <p:spPr>
          <a:xfrm>
            <a:off x="422762" y="5446807"/>
            <a:ext cx="8504946" cy="523220"/>
          </a:xfrm>
          <a:prstGeom prst="rect">
            <a:avLst/>
          </a:prstGeom>
          <a:noFill/>
        </p:spPr>
        <p:txBody>
          <a:bodyPr wrap="square" rtlCol="0">
            <a:spAutoFit/>
          </a:bodyPr>
          <a:lstStyle/>
          <a:p>
            <a:r>
              <a:rPr lang="fr-FR" sz="1400" i="1" u="sng" dirty="0">
                <a:cs typeface="Poppins" panose="00000500000000000000" pitchFamily="2" charset="0"/>
              </a:rPr>
              <a:t>NB :</a:t>
            </a:r>
            <a:r>
              <a:rPr lang="fr-FR" sz="1400" i="1" dirty="0">
                <a:cs typeface="Poppins" panose="00000500000000000000" pitchFamily="2" charset="0"/>
              </a:rPr>
              <a:t> L’organisme doit se référer à la section « Guidance » pour plus de détails sur les fonctions de hachage.</a:t>
            </a:r>
          </a:p>
        </p:txBody>
      </p:sp>
    </p:spTree>
    <p:extLst>
      <p:ext uri="{BB962C8B-B14F-4D97-AF65-F5344CB8AC3E}">
        <p14:creationId xmlns:p14="http://schemas.microsoft.com/office/powerpoint/2010/main" val="1875786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24237-317A-CFDE-0A7A-D7CA98FD1E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81FFFBF-BECE-5D18-4AB2-DC36C6FA0C04}"/>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108832D3-7C37-2137-5CDF-1EAE0E0EE9E7}"/>
              </a:ext>
            </a:extLst>
          </p:cNvPr>
          <p:cNvSpPr txBox="1"/>
          <p:nvPr/>
        </p:nvSpPr>
        <p:spPr>
          <a:xfrm>
            <a:off x="315204" y="1473884"/>
            <a:ext cx="10253559" cy="1485663"/>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3.5.1.2</a:t>
            </a:r>
            <a:r>
              <a:rPr lang="fr-FR" sz="1400" spc="-10" dirty="0">
                <a:cs typeface="Poppins" panose="00000500000000000000" pitchFamily="2" charset="0"/>
              </a:rPr>
              <a:t> a été ajoutée en tant que nouvelle exigence visant à renforcer la </a:t>
            </a:r>
            <a:r>
              <a:rPr lang="fr-FR" sz="1400" spc="-10" dirty="0">
                <a:solidFill>
                  <a:schemeClr val="accent4"/>
                </a:solidFill>
                <a:cs typeface="Poppins" panose="00000500000000000000" pitchFamily="2" charset="0"/>
              </a:rPr>
              <a:t>protection de la confidentialité de PAN au stockage. </a:t>
            </a:r>
            <a:r>
              <a:rPr lang="fr-FR" sz="1400" spc="-10" dirty="0">
                <a:cs typeface="Poppins" panose="00000500000000000000" pitchFamily="2" charset="0"/>
              </a:rPr>
              <a:t>En effet, si le chiffrement de disques ou de la partition (plutôt que le chiffrement des fichiers, colonnes de la base de données, etc.) est utilisé pour rendre le PAN illisible, il est mis en œuvre uniquement de la manière suivante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Sur des supports électroniques amovibles, OU</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S'il est utilisé pour des supports électroniques non amovibles, le PAN est également rendu illisible par un autre mécanisme conforme avec l’exigence 3.5.1 (hachage, troncature, tokenisation, chiffrement). </a:t>
            </a:r>
          </a:p>
        </p:txBody>
      </p:sp>
      <p:pic>
        <p:nvPicPr>
          <p:cNvPr id="4" name="Picture 3" descr="A blue and black circular object with a lock&#10;&#10;Description automatically generated">
            <a:extLst>
              <a:ext uri="{FF2B5EF4-FFF2-40B4-BE49-F238E27FC236}">
                <a16:creationId xmlns:a16="http://schemas.microsoft.com/office/drawing/2014/main" id="{63EF62F5-E0D6-A36C-E596-E9208F3D8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785" y="4573798"/>
            <a:ext cx="1224000" cy="1224000"/>
          </a:xfrm>
          <a:prstGeom prst="rect">
            <a:avLst/>
          </a:prstGeom>
        </p:spPr>
      </p:pic>
    </p:spTree>
    <p:extLst>
      <p:ext uri="{BB962C8B-B14F-4D97-AF65-F5344CB8AC3E}">
        <p14:creationId xmlns:p14="http://schemas.microsoft.com/office/powerpoint/2010/main" val="2745026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0E872-8D43-0DE4-CE30-C44A4D33395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5D8E90-0BAB-0C19-E60C-4EBBDD903DC4}"/>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7C453D01-5A44-9CB1-50E9-D8800ED8BE3B}"/>
              </a:ext>
            </a:extLst>
          </p:cNvPr>
          <p:cNvSpPr txBox="1"/>
          <p:nvPr/>
        </p:nvSpPr>
        <p:spPr>
          <a:xfrm>
            <a:off x="315205" y="1473884"/>
            <a:ext cx="9543170" cy="749564"/>
          </a:xfrm>
          <a:prstGeom prst="rect">
            <a:avLst/>
          </a:prstGeom>
        </p:spPr>
        <p:txBody>
          <a:bodyPr vert="horz" wrap="square" lIns="0" tIns="13335" rIns="0" bIns="0" rtlCol="0">
            <a:spAutoFit/>
          </a:bodyPr>
          <a:lstStyle/>
          <a:p>
            <a:pPr marL="12700">
              <a:spcBef>
                <a:spcPts val="105"/>
              </a:spcBef>
              <a:spcAft>
                <a:spcPts val="600"/>
              </a:spcAft>
            </a:pPr>
            <a:r>
              <a:rPr lang="fr-FR" sz="1400" u="sng" spc="-10" dirty="0">
                <a:cs typeface="Poppins" panose="00000500000000000000" pitchFamily="2" charset="0"/>
              </a:rPr>
              <a:t>Différences entre les techniques proposées pour l’illisibilité du PAN</a:t>
            </a:r>
          </a:p>
          <a:p>
            <a:pPr marL="298450" indent="-285750">
              <a:spcBef>
                <a:spcPts val="105"/>
              </a:spcBef>
              <a:spcAft>
                <a:spcPts val="600"/>
              </a:spcAft>
              <a:buFont typeface="Wingdings" panose="05000000000000000000" pitchFamily="2" charset="2"/>
              <a:buChar char="Ø"/>
            </a:pPr>
            <a:r>
              <a:rPr lang="fr-FR" sz="1400" spc="-10" dirty="0">
                <a:solidFill>
                  <a:schemeClr val="accent4"/>
                </a:solidFill>
                <a:cs typeface="Poppins" panose="00000500000000000000" pitchFamily="2" charset="0"/>
              </a:rPr>
              <a:t>Tokenisation : </a:t>
            </a:r>
            <a:r>
              <a:rPr lang="fr-FR" sz="1400" spc="-10" dirty="0">
                <a:cs typeface="Poppins" panose="00000500000000000000" pitchFamily="2" charset="0"/>
              </a:rPr>
              <a:t>Substitution de données bancaires (numéro de carte par exemple) par des données ou identifiants uniques appelés « jeton » (token en anglais). </a:t>
            </a:r>
          </a:p>
        </p:txBody>
      </p:sp>
      <p:pic>
        <p:nvPicPr>
          <p:cNvPr id="7" name="Picture 6" descr="A diagram of a diagram of a coin&#10;&#10;Description automatically generated">
            <a:extLst>
              <a:ext uri="{FF2B5EF4-FFF2-40B4-BE49-F238E27FC236}">
                <a16:creationId xmlns:a16="http://schemas.microsoft.com/office/drawing/2014/main" id="{46B5E576-153D-6722-169E-B1D970D4A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4152835"/>
            <a:ext cx="3060000" cy="1714918"/>
          </a:xfrm>
          <a:prstGeom prst="rect">
            <a:avLst/>
          </a:prstGeom>
        </p:spPr>
      </p:pic>
      <p:sp>
        <p:nvSpPr>
          <p:cNvPr id="9" name="Rectangle 8">
            <a:extLst>
              <a:ext uri="{FF2B5EF4-FFF2-40B4-BE49-F238E27FC236}">
                <a16:creationId xmlns:a16="http://schemas.microsoft.com/office/drawing/2014/main" id="{13C29CC6-D7E7-D009-2541-D91779BCDB1B}"/>
              </a:ext>
            </a:extLst>
          </p:cNvPr>
          <p:cNvSpPr/>
          <p:nvPr/>
        </p:nvSpPr>
        <p:spPr>
          <a:xfrm>
            <a:off x="495300" y="5438775"/>
            <a:ext cx="133350" cy="133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620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A32EB-AE53-D3C4-56CC-05661C7182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7E8503-7CA2-87F6-2FE0-21BF1DB47482}"/>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852B0345-1061-BE4B-A53D-444D52ECE7A1}"/>
              </a:ext>
            </a:extLst>
          </p:cNvPr>
          <p:cNvSpPr txBox="1"/>
          <p:nvPr/>
        </p:nvSpPr>
        <p:spPr>
          <a:xfrm>
            <a:off x="315205" y="1473884"/>
            <a:ext cx="9543170" cy="1485663"/>
          </a:xfrm>
          <a:prstGeom prst="rect">
            <a:avLst/>
          </a:prstGeom>
        </p:spPr>
        <p:txBody>
          <a:bodyPr vert="horz" wrap="square" lIns="0" tIns="13335" rIns="0" bIns="0" rtlCol="0">
            <a:spAutoFit/>
          </a:bodyPr>
          <a:lstStyle/>
          <a:p>
            <a:pPr marL="12700">
              <a:spcBef>
                <a:spcPts val="105"/>
              </a:spcBef>
              <a:spcAft>
                <a:spcPts val="600"/>
              </a:spcAft>
            </a:pPr>
            <a:r>
              <a:rPr lang="fr-FR" sz="1400" u="sng" spc="-10" dirty="0">
                <a:cs typeface="Poppins" panose="00000500000000000000" pitchFamily="2" charset="0"/>
              </a:rPr>
              <a:t>Différences entre les techniques proposées pour l’illisibilité du PAN</a:t>
            </a:r>
          </a:p>
          <a:p>
            <a:pPr marL="298450" indent="-285750">
              <a:spcBef>
                <a:spcPts val="105"/>
              </a:spcBef>
              <a:spcAft>
                <a:spcPts val="600"/>
              </a:spcAft>
              <a:buFont typeface="Wingdings" panose="05000000000000000000" pitchFamily="2" charset="2"/>
              <a:buChar char="Ø"/>
            </a:pPr>
            <a:r>
              <a:rPr lang="fr-FR" sz="1400" spc="-10" dirty="0">
                <a:solidFill>
                  <a:schemeClr val="accent4"/>
                </a:solidFill>
                <a:cs typeface="Poppins" panose="00000500000000000000" pitchFamily="2" charset="0"/>
              </a:rPr>
              <a:t>Tokenisation : </a:t>
            </a:r>
            <a:r>
              <a:rPr lang="fr-FR" sz="1400" spc="-10" dirty="0">
                <a:cs typeface="Poppins" panose="00000500000000000000" pitchFamily="2" charset="0"/>
              </a:rPr>
              <a:t>Substitution de données bancaires (numéro de carte par exemple) par des données ou identifiants uniques appelés « jeton » (token en anglais). </a:t>
            </a:r>
          </a:p>
          <a:p>
            <a:pPr marL="298450" indent="-285750">
              <a:spcBef>
                <a:spcPts val="105"/>
              </a:spcBef>
              <a:spcAft>
                <a:spcPts val="600"/>
              </a:spcAft>
              <a:buFont typeface="Wingdings" panose="05000000000000000000" pitchFamily="2" charset="2"/>
              <a:buChar char="Ø"/>
            </a:pPr>
            <a:r>
              <a:rPr lang="fr-FR" sz="1400" spc="-10" dirty="0">
                <a:solidFill>
                  <a:schemeClr val="accent4"/>
                </a:solidFill>
                <a:cs typeface="Poppins" panose="00000500000000000000" pitchFamily="2" charset="0"/>
              </a:rPr>
              <a:t>Masquage du PAN : </a:t>
            </a:r>
            <a:r>
              <a:rPr lang="fr-FR" sz="1400" spc="-10" dirty="0">
                <a:cs typeface="Poppins" panose="00000500000000000000" pitchFamily="2" charset="0"/>
              </a:rPr>
              <a:t>Méthode de dissimulation d’une partie du PAN lorsqu'il est affiché ou imprimé (par exemple, sur des reçus papier, des rapports ou des écrans d'ordinateur), utilisée lorsqu'il n'y a pas de besoin métier de visualiser l'intégralité du PAN</a:t>
            </a:r>
          </a:p>
        </p:txBody>
      </p:sp>
      <p:pic>
        <p:nvPicPr>
          <p:cNvPr id="7" name="Picture 6" descr="A diagram of a diagram of a coin&#10;&#10;Description automatically generated">
            <a:extLst>
              <a:ext uri="{FF2B5EF4-FFF2-40B4-BE49-F238E27FC236}">
                <a16:creationId xmlns:a16="http://schemas.microsoft.com/office/drawing/2014/main" id="{FD4F212C-DAF9-7FD5-1C61-58481923E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4152835"/>
            <a:ext cx="3060000" cy="1714918"/>
          </a:xfrm>
          <a:prstGeom prst="rect">
            <a:avLst/>
          </a:prstGeom>
        </p:spPr>
      </p:pic>
      <p:sp>
        <p:nvSpPr>
          <p:cNvPr id="9" name="Rectangle 8">
            <a:extLst>
              <a:ext uri="{FF2B5EF4-FFF2-40B4-BE49-F238E27FC236}">
                <a16:creationId xmlns:a16="http://schemas.microsoft.com/office/drawing/2014/main" id="{E1947F64-89B0-8A19-0B1C-812AF81EDC6A}"/>
              </a:ext>
            </a:extLst>
          </p:cNvPr>
          <p:cNvSpPr/>
          <p:nvPr/>
        </p:nvSpPr>
        <p:spPr>
          <a:xfrm>
            <a:off x="495300" y="5438775"/>
            <a:ext cx="133350" cy="133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masking process with a masking machine&#10;&#10;Description automatically generated with medium confidence">
            <a:extLst>
              <a:ext uri="{FF2B5EF4-FFF2-40B4-BE49-F238E27FC236}">
                <a16:creationId xmlns:a16="http://schemas.microsoft.com/office/drawing/2014/main" id="{E48BF2D7-4BAB-AE05-170A-A7325AE92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0" y="4249905"/>
            <a:ext cx="3060000" cy="1520778"/>
          </a:xfrm>
          <a:prstGeom prst="rect">
            <a:avLst/>
          </a:prstGeom>
        </p:spPr>
      </p:pic>
    </p:spTree>
    <p:extLst>
      <p:ext uri="{BB962C8B-B14F-4D97-AF65-F5344CB8AC3E}">
        <p14:creationId xmlns:p14="http://schemas.microsoft.com/office/powerpoint/2010/main" val="3963945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73B41-9B24-AFC7-70FE-41C8141F972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625D7B-F63C-5252-6B19-BBC91AB0E12D}"/>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2E265D94-ED98-E6E2-4EE1-7DC1FABF0165}"/>
              </a:ext>
            </a:extLst>
          </p:cNvPr>
          <p:cNvSpPr txBox="1"/>
          <p:nvPr/>
        </p:nvSpPr>
        <p:spPr>
          <a:xfrm>
            <a:off x="315205" y="1473884"/>
            <a:ext cx="9543170" cy="2006318"/>
          </a:xfrm>
          <a:prstGeom prst="rect">
            <a:avLst/>
          </a:prstGeom>
        </p:spPr>
        <p:txBody>
          <a:bodyPr vert="horz" wrap="square" lIns="0" tIns="13335" rIns="0" bIns="0" rtlCol="0">
            <a:spAutoFit/>
          </a:bodyPr>
          <a:lstStyle/>
          <a:p>
            <a:pPr marL="12700">
              <a:spcBef>
                <a:spcPts val="105"/>
              </a:spcBef>
              <a:spcAft>
                <a:spcPts val="600"/>
              </a:spcAft>
            </a:pPr>
            <a:r>
              <a:rPr lang="fr-FR" sz="1400" u="sng" spc="-10" dirty="0">
                <a:cs typeface="Poppins" panose="00000500000000000000" pitchFamily="2" charset="0"/>
              </a:rPr>
              <a:t>Différences entre les techniques proposées pour l’illisibilité du PAN</a:t>
            </a:r>
          </a:p>
          <a:p>
            <a:pPr marL="298450" indent="-285750">
              <a:spcBef>
                <a:spcPts val="105"/>
              </a:spcBef>
              <a:spcAft>
                <a:spcPts val="600"/>
              </a:spcAft>
              <a:buFont typeface="Wingdings" panose="05000000000000000000" pitchFamily="2" charset="2"/>
              <a:buChar char="Ø"/>
            </a:pPr>
            <a:r>
              <a:rPr lang="fr-FR" sz="1400" spc="-10" dirty="0">
                <a:solidFill>
                  <a:schemeClr val="accent4"/>
                </a:solidFill>
                <a:cs typeface="Poppins" panose="00000500000000000000" pitchFamily="2" charset="0"/>
              </a:rPr>
              <a:t>Tokenisation : </a:t>
            </a:r>
            <a:r>
              <a:rPr lang="fr-FR" sz="1400" spc="-10" dirty="0">
                <a:cs typeface="Poppins" panose="00000500000000000000" pitchFamily="2" charset="0"/>
              </a:rPr>
              <a:t>Substitution de données bancaires (numéro de carte par exemple) par des données ou identifiants uniques appelés « jeton » (token en anglais). </a:t>
            </a:r>
          </a:p>
          <a:p>
            <a:pPr marL="298450" indent="-285750">
              <a:spcBef>
                <a:spcPts val="105"/>
              </a:spcBef>
              <a:spcAft>
                <a:spcPts val="600"/>
              </a:spcAft>
              <a:buFont typeface="Wingdings" panose="05000000000000000000" pitchFamily="2" charset="2"/>
              <a:buChar char="Ø"/>
            </a:pPr>
            <a:r>
              <a:rPr lang="fr-FR" sz="1400" spc="-10" dirty="0">
                <a:solidFill>
                  <a:schemeClr val="accent4"/>
                </a:solidFill>
                <a:cs typeface="Poppins" panose="00000500000000000000" pitchFamily="2" charset="0"/>
              </a:rPr>
              <a:t>Masquage du PAN : </a:t>
            </a:r>
            <a:r>
              <a:rPr lang="fr-FR" sz="1400" spc="-10" dirty="0">
                <a:cs typeface="Poppins" panose="00000500000000000000" pitchFamily="2" charset="0"/>
              </a:rPr>
              <a:t>Méthode de dissimulation d’une partie du PAN lorsqu'il est affiché ou imprimé (par exemple, sur des reçus papier, des rapports ou des écrans d'ordinateur), utilisée lorsqu'il n'y a pas de besoin métier de visualiser l'intégralité du PAN</a:t>
            </a:r>
          </a:p>
          <a:p>
            <a:pPr marL="298450" indent="-285750">
              <a:spcBef>
                <a:spcPts val="105"/>
              </a:spcBef>
              <a:spcAft>
                <a:spcPts val="600"/>
              </a:spcAft>
              <a:buFont typeface="Wingdings" panose="05000000000000000000" pitchFamily="2" charset="2"/>
              <a:buChar char="Ø"/>
            </a:pPr>
            <a:r>
              <a:rPr lang="fr-FR" sz="1400" spc="-10" dirty="0">
                <a:solidFill>
                  <a:schemeClr val="accent4"/>
                </a:solidFill>
                <a:cs typeface="Poppins" panose="00000500000000000000" pitchFamily="2" charset="0"/>
              </a:rPr>
              <a:t>Troncature du PAN : </a:t>
            </a:r>
            <a:r>
              <a:rPr lang="fr-FR" sz="1400" spc="-10" dirty="0">
                <a:cs typeface="Poppins" panose="00000500000000000000" pitchFamily="2" charset="0"/>
              </a:rPr>
              <a:t>Méthode permettant de rendre le PAN complet illisible en supprimant une partie des données PAN, s'applique aux PAN stockés électroniquement (par exemple, dans des fichiers, des bases de données, etc.)</a:t>
            </a:r>
          </a:p>
        </p:txBody>
      </p:sp>
      <p:pic>
        <p:nvPicPr>
          <p:cNvPr id="7" name="Picture 6" descr="A diagram of a diagram of a coin&#10;&#10;Description automatically generated">
            <a:extLst>
              <a:ext uri="{FF2B5EF4-FFF2-40B4-BE49-F238E27FC236}">
                <a16:creationId xmlns:a16="http://schemas.microsoft.com/office/drawing/2014/main" id="{4862DFC7-2D81-7C28-ECC8-F4A1A9BDA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4152835"/>
            <a:ext cx="3060000" cy="1714918"/>
          </a:xfrm>
          <a:prstGeom prst="rect">
            <a:avLst/>
          </a:prstGeom>
        </p:spPr>
      </p:pic>
      <p:sp>
        <p:nvSpPr>
          <p:cNvPr id="9" name="Rectangle 8">
            <a:extLst>
              <a:ext uri="{FF2B5EF4-FFF2-40B4-BE49-F238E27FC236}">
                <a16:creationId xmlns:a16="http://schemas.microsoft.com/office/drawing/2014/main" id="{F1B975AA-449B-3E3C-061A-CA7B8DADB3BE}"/>
              </a:ext>
            </a:extLst>
          </p:cNvPr>
          <p:cNvSpPr/>
          <p:nvPr/>
        </p:nvSpPr>
        <p:spPr>
          <a:xfrm>
            <a:off x="495300" y="5438775"/>
            <a:ext cx="133350" cy="1333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masking process with a masking machine&#10;&#10;Description automatically generated with medium confidence">
            <a:extLst>
              <a:ext uri="{FF2B5EF4-FFF2-40B4-BE49-F238E27FC236}">
                <a16:creationId xmlns:a16="http://schemas.microsoft.com/office/drawing/2014/main" id="{281F47F0-DDA6-BDA0-2C39-2E9CE1B6F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0" y="4249905"/>
            <a:ext cx="3060000" cy="1520778"/>
          </a:xfrm>
          <a:prstGeom prst="rect">
            <a:avLst/>
          </a:prstGeom>
        </p:spPr>
      </p:pic>
      <p:pic>
        <p:nvPicPr>
          <p:cNvPr id="15" name="Picture 14" descr="A diagram of a data processing process&#10;&#10;Description automatically generated">
            <a:extLst>
              <a:ext uri="{FF2B5EF4-FFF2-40B4-BE49-F238E27FC236}">
                <a16:creationId xmlns:a16="http://schemas.microsoft.com/office/drawing/2014/main" id="{27A484C6-B899-6877-0633-2AD694427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0" y="4249905"/>
            <a:ext cx="3060000" cy="1520778"/>
          </a:xfrm>
          <a:prstGeom prst="rect">
            <a:avLst/>
          </a:prstGeom>
        </p:spPr>
      </p:pic>
    </p:spTree>
    <p:extLst>
      <p:ext uri="{BB962C8B-B14F-4D97-AF65-F5344CB8AC3E}">
        <p14:creationId xmlns:p14="http://schemas.microsoft.com/office/powerpoint/2010/main" val="7069973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1A8B0-9570-0ECC-1FE8-B5B637931C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290CA1E-96C9-1C41-FC06-6645A954CAB5}"/>
              </a:ext>
            </a:extLst>
          </p:cNvPr>
          <p:cNvSpPr>
            <a:spLocks noGrp="1"/>
          </p:cNvSpPr>
          <p:nvPr>
            <p:ph type="title"/>
          </p:nvPr>
        </p:nvSpPr>
        <p:spPr>
          <a:xfrm>
            <a:off x="175112" y="0"/>
            <a:ext cx="11701684" cy="1609344"/>
          </a:xfrm>
        </p:spPr>
        <p:txBody>
          <a:bodyPr>
            <a:normAutofit/>
          </a:bodyPr>
          <a:lstStyle/>
          <a:p>
            <a:r>
              <a:rPr lang="fr-FR" sz="3600" dirty="0"/>
              <a:t>Protéger les données de titulaires de cartes stockées</a:t>
            </a:r>
            <a:endParaRPr lang="en-US" sz="3600" dirty="0"/>
          </a:p>
        </p:txBody>
      </p:sp>
      <p:sp>
        <p:nvSpPr>
          <p:cNvPr id="2" name="object 8">
            <a:extLst>
              <a:ext uri="{FF2B5EF4-FFF2-40B4-BE49-F238E27FC236}">
                <a16:creationId xmlns:a16="http://schemas.microsoft.com/office/drawing/2014/main" id="{A9E60755-DAA1-FB6D-2A3E-CA14900C03AA}"/>
              </a:ext>
            </a:extLst>
          </p:cNvPr>
          <p:cNvSpPr txBox="1"/>
          <p:nvPr/>
        </p:nvSpPr>
        <p:spPr>
          <a:xfrm>
            <a:off x="315206" y="1473884"/>
            <a:ext cx="7447670" cy="2886046"/>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Documentation de la gestion des clés de chiffrement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Génération de clés robustes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Distribution sécurisée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Stockage sécurisée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Changement périodique ou à la suite d'une compromission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Destruction des anciennes clés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 </a:t>
            </a:r>
            <a:r>
              <a:rPr lang="fr-FR" sz="1400" spc="-10" dirty="0">
                <a:solidFill>
                  <a:schemeClr val="accent4"/>
                </a:solidFill>
                <a:cs typeface="Poppins" panose="00000500000000000000" pitchFamily="2" charset="0"/>
              </a:rPr>
              <a:t>‘Partage des connaissances’ </a:t>
            </a:r>
            <a:r>
              <a:rPr lang="fr-FR" sz="1400" spc="-10" dirty="0">
                <a:cs typeface="Poppins" panose="00000500000000000000" pitchFamily="2" charset="0"/>
              </a:rPr>
              <a:t>et </a:t>
            </a:r>
            <a:r>
              <a:rPr lang="fr-FR" sz="1400" spc="-10" dirty="0">
                <a:solidFill>
                  <a:schemeClr val="accent4"/>
                </a:solidFill>
                <a:cs typeface="Poppins" panose="00000500000000000000" pitchFamily="2" charset="0"/>
              </a:rPr>
              <a:t>‘double contrôle’ </a:t>
            </a:r>
            <a:r>
              <a:rPr lang="fr-FR" sz="1400" spc="-10" dirty="0">
                <a:cs typeface="Poppins" panose="00000500000000000000" pitchFamily="2" charset="0"/>
              </a:rPr>
              <a:t>pour la gestion manuelle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Prévention de la substitution de clés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Les responsables sur les clés doivent signer un formulaire d’engagement de responsabilité</a:t>
            </a:r>
          </a:p>
        </p:txBody>
      </p:sp>
      <p:sp>
        <p:nvSpPr>
          <p:cNvPr id="6" name="Rectangle 5">
            <a:extLst>
              <a:ext uri="{FF2B5EF4-FFF2-40B4-BE49-F238E27FC236}">
                <a16:creationId xmlns:a16="http://schemas.microsoft.com/office/drawing/2014/main" id="{84E8073F-C225-91FE-2BCF-C2C6153D86CD}"/>
              </a:ext>
            </a:extLst>
          </p:cNvPr>
          <p:cNvSpPr/>
          <p:nvPr/>
        </p:nvSpPr>
        <p:spPr>
          <a:xfrm>
            <a:off x="315205" y="4921196"/>
            <a:ext cx="8352545" cy="811283"/>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dirty="0">
                <a:solidFill>
                  <a:schemeClr val="tx1"/>
                </a:solidFill>
              </a:rPr>
              <a:t>Maintenir une description documentée de l’architecture cryptographique (algorithmes, protocoles et clés de chiffrement utilisés pour protéger les données des porteurs de cartes).</a:t>
            </a:r>
          </a:p>
        </p:txBody>
      </p:sp>
      <p:sp>
        <p:nvSpPr>
          <p:cNvPr id="7" name="Rectangle: Rounded Corners 6">
            <a:extLst>
              <a:ext uri="{FF2B5EF4-FFF2-40B4-BE49-F238E27FC236}">
                <a16:creationId xmlns:a16="http://schemas.microsoft.com/office/drawing/2014/main" id="{B8E45381-9073-2C5F-018D-6A35C5A2B32F}"/>
              </a:ext>
            </a:extLst>
          </p:cNvPr>
          <p:cNvSpPr/>
          <p:nvPr/>
        </p:nvSpPr>
        <p:spPr>
          <a:xfrm>
            <a:off x="687208" y="4726198"/>
            <a:ext cx="2275840" cy="345179"/>
          </a:xfrm>
          <a:prstGeom prst="round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dirty="0"/>
              <a:t>Fournisseurs de service</a:t>
            </a:r>
            <a:endParaRPr lang="en-US" sz="1400" dirty="0"/>
          </a:p>
        </p:txBody>
      </p:sp>
      <p:pic>
        <p:nvPicPr>
          <p:cNvPr id="9" name="Picture 8" descr="A diagram of a diagram&#10;&#10;Description automatically generated">
            <a:extLst>
              <a:ext uri="{FF2B5EF4-FFF2-40B4-BE49-F238E27FC236}">
                <a16:creationId xmlns:a16="http://schemas.microsoft.com/office/drawing/2014/main" id="{ECBCC381-4E6E-C46B-2E9B-43D05B7A7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456" y="1158873"/>
            <a:ext cx="5130748" cy="2886046"/>
          </a:xfrm>
          <a:prstGeom prst="rect">
            <a:avLst/>
          </a:prstGeom>
        </p:spPr>
      </p:pic>
    </p:spTree>
    <p:extLst>
      <p:ext uri="{BB962C8B-B14F-4D97-AF65-F5344CB8AC3E}">
        <p14:creationId xmlns:p14="http://schemas.microsoft.com/office/powerpoint/2010/main" val="2706783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FECD56-2B43-B9D5-9615-B94C859532BD}"/>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18C82552-F9E2-6F93-9479-19A1155E4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0C97A95C-CF7E-2FD6-2758-052CCD9F39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374562F0-3CAC-3583-D81E-FFDBAEEF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F7ED3464-8391-54A1-652D-63F147FCE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7473AD95-CCE6-6816-7D21-973E657E1C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07BBD330-85E6-11A5-525A-737B2A2A8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3C9F8CF2-E547-D740-0C8B-2455315E4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B2455302-7A63-E390-6BDF-6DC33D6CB58F}"/>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4</a:t>
            </a:r>
          </a:p>
        </p:txBody>
      </p:sp>
      <p:sp>
        <p:nvSpPr>
          <p:cNvPr id="286" name="Rectangle 285">
            <a:extLst>
              <a:ext uri="{FF2B5EF4-FFF2-40B4-BE49-F238E27FC236}">
                <a16:creationId xmlns:a16="http://schemas.microsoft.com/office/drawing/2014/main" id="{503164F1-DBD0-C52C-A8EE-83B6C1C40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1025D6D6-8DC5-7934-E18C-FB4A540340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613C7C3B-F511-7216-78F3-2262D6D31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888098C9-6D31-3FB2-F783-8EE5755FC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1074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418C8-DAE5-2BED-6B62-27056DC94F9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55B5F31-B47A-8400-14C4-365BE3000DBE}"/>
              </a:ext>
            </a:extLst>
          </p:cNvPr>
          <p:cNvSpPr>
            <a:spLocks noGrp="1"/>
          </p:cNvSpPr>
          <p:nvPr>
            <p:ph type="title"/>
          </p:nvPr>
        </p:nvSpPr>
        <p:spPr>
          <a:xfrm>
            <a:off x="175113" y="0"/>
            <a:ext cx="11321562" cy="1609344"/>
          </a:xfrm>
        </p:spPr>
        <p:txBody>
          <a:bodyPr/>
          <a:lstStyle/>
          <a:p>
            <a:r>
              <a:rPr lang="fr-FR" dirty="0"/>
              <a:t>Définition</a:t>
            </a:r>
            <a:endParaRPr lang="en-US" dirty="0"/>
          </a:p>
        </p:txBody>
      </p:sp>
      <p:sp>
        <p:nvSpPr>
          <p:cNvPr id="2" name="ZoneTexte 17">
            <a:extLst>
              <a:ext uri="{FF2B5EF4-FFF2-40B4-BE49-F238E27FC236}">
                <a16:creationId xmlns:a16="http://schemas.microsoft.com/office/drawing/2014/main" id="{1053C23B-2A7E-6A57-EC85-6951DC8EE7D7}"/>
              </a:ext>
            </a:extLst>
          </p:cNvPr>
          <p:cNvSpPr txBox="1"/>
          <p:nvPr/>
        </p:nvSpPr>
        <p:spPr>
          <a:xfrm>
            <a:off x="321620" y="1379577"/>
            <a:ext cx="7355530" cy="3754874"/>
          </a:xfrm>
          <a:prstGeom prst="rect">
            <a:avLst/>
          </a:prstGeom>
          <a:noFill/>
        </p:spPr>
        <p:txBody>
          <a:bodyPr wrap="square" rtlCol="0">
            <a:spAutoFit/>
          </a:bodyPr>
          <a:lstStyle/>
          <a:p>
            <a:pPr marL="171450" indent="-171450">
              <a:buFont typeface="Wingdings" panose="05000000000000000000" pitchFamily="2" charset="2"/>
              <a:buChar char="Ø"/>
            </a:pPr>
            <a:r>
              <a:rPr lang="fr-FR" sz="1400" dirty="0">
                <a:cs typeface="Poppins" panose="00000500000000000000" pitchFamily="50" charset="0"/>
              </a:rPr>
              <a:t>La norme PCI DSS (</a:t>
            </a:r>
            <a:r>
              <a:rPr lang="fr-FR" sz="1400" dirty="0" err="1">
                <a:cs typeface="Poppins" panose="00000500000000000000" pitchFamily="50" charset="0"/>
              </a:rPr>
              <a:t>Payment</a:t>
            </a:r>
            <a:r>
              <a:rPr lang="fr-FR" sz="1400" dirty="0">
                <a:cs typeface="Poppins" panose="00000500000000000000" pitchFamily="50" charset="0"/>
              </a:rPr>
              <a:t> </a:t>
            </a:r>
            <a:r>
              <a:rPr lang="fr-FR" sz="1400" dirty="0" err="1">
                <a:cs typeface="Poppins" panose="00000500000000000000" pitchFamily="50" charset="0"/>
              </a:rPr>
              <a:t>Card</a:t>
            </a:r>
            <a:r>
              <a:rPr lang="fr-FR" sz="1400" dirty="0">
                <a:cs typeface="Poppins" panose="00000500000000000000" pitchFamily="50" charset="0"/>
              </a:rPr>
              <a:t> </a:t>
            </a:r>
            <a:r>
              <a:rPr lang="fr-FR" sz="1400" dirty="0" err="1">
                <a:cs typeface="Poppins" panose="00000500000000000000" pitchFamily="50" charset="0"/>
              </a:rPr>
              <a:t>Industry</a:t>
            </a:r>
            <a:r>
              <a:rPr lang="fr-FR" sz="1400" dirty="0">
                <a:cs typeface="Poppins" panose="00000500000000000000" pitchFamily="50" charset="0"/>
              </a:rPr>
              <a:t> Data Security Standard) est une réglementation internationale qui vise à renforcer la sécurité des données de carte.</a:t>
            </a:r>
          </a:p>
          <a:p>
            <a:pPr marL="171450" indent="-171450">
              <a:buFont typeface="Wingdings" panose="05000000000000000000" pitchFamily="2" charset="2"/>
              <a:buChar char="Ø"/>
            </a:pPr>
            <a:endParaRPr lang="fr-FR" sz="1400" dirty="0">
              <a:cs typeface="Poppins" panose="00000500000000000000" pitchFamily="50" charset="0"/>
            </a:endParaRPr>
          </a:p>
          <a:p>
            <a:pPr marL="171450" indent="-171450">
              <a:buFont typeface="Wingdings" panose="05000000000000000000" pitchFamily="2" charset="2"/>
              <a:buChar char="Ø"/>
            </a:pPr>
            <a:r>
              <a:rPr lang="fr-FR" sz="1400" dirty="0">
                <a:cs typeface="Poppins" panose="00000500000000000000" pitchFamily="50" charset="0"/>
              </a:rPr>
              <a:t>La norme fournit ainsi </a:t>
            </a:r>
            <a:r>
              <a:rPr lang="fr-FR" sz="1400" b="1" dirty="0">
                <a:solidFill>
                  <a:schemeClr val="accent4"/>
                </a:solidFill>
                <a:cs typeface="Poppins" panose="00000500000000000000" pitchFamily="50" charset="0"/>
              </a:rPr>
              <a:t>une base d'exigences techniques et opérationnelles </a:t>
            </a:r>
            <a:r>
              <a:rPr lang="fr-FR" sz="1400" dirty="0">
                <a:cs typeface="Poppins" panose="00000500000000000000" pitchFamily="50" charset="0"/>
              </a:rPr>
              <a:t>destinées à protéger ces données.</a:t>
            </a:r>
          </a:p>
          <a:p>
            <a:endParaRPr lang="fr-FR" sz="1400" dirty="0">
              <a:cs typeface="Poppins" panose="00000500000000000000" pitchFamily="50" charset="0"/>
            </a:endParaRPr>
          </a:p>
          <a:p>
            <a:pPr marL="171450" indent="-171450">
              <a:buFont typeface="Wingdings" panose="05000000000000000000" pitchFamily="2" charset="2"/>
              <a:buChar char="Ø"/>
            </a:pPr>
            <a:r>
              <a:rPr lang="fr-FR" sz="1400" dirty="0">
                <a:cs typeface="Poppins" panose="00000500000000000000" pitchFamily="50" charset="0"/>
              </a:rPr>
              <a:t>Elle s’applique à toutes les entités qui </a:t>
            </a:r>
            <a:r>
              <a:rPr lang="fr-FR" sz="1400" b="1" dirty="0">
                <a:solidFill>
                  <a:schemeClr val="accent4"/>
                </a:solidFill>
                <a:cs typeface="Poppins" panose="00000500000000000000" pitchFamily="50" charset="0"/>
              </a:rPr>
              <a:t>traitent, stockent </a:t>
            </a:r>
            <a:r>
              <a:rPr lang="fr-FR" sz="1400" dirty="0">
                <a:cs typeface="Poppins" panose="00000500000000000000" pitchFamily="50" charset="0"/>
              </a:rPr>
              <a:t>ou</a:t>
            </a:r>
            <a:r>
              <a:rPr lang="fr-FR" sz="1400" b="1" dirty="0">
                <a:cs typeface="Poppins" panose="00000500000000000000" pitchFamily="50" charset="0"/>
              </a:rPr>
              <a:t> </a:t>
            </a:r>
            <a:r>
              <a:rPr lang="fr-FR" sz="1400" b="1" dirty="0">
                <a:solidFill>
                  <a:schemeClr val="accent4"/>
                </a:solidFill>
                <a:cs typeface="Poppins" panose="00000500000000000000" pitchFamily="50" charset="0"/>
              </a:rPr>
              <a:t>transmettent</a:t>
            </a:r>
            <a:r>
              <a:rPr lang="fr-FR" sz="1400" b="1" dirty="0">
                <a:cs typeface="Poppins" panose="00000500000000000000" pitchFamily="50" charset="0"/>
              </a:rPr>
              <a:t> </a:t>
            </a:r>
            <a:r>
              <a:rPr lang="fr-FR" sz="1400" dirty="0">
                <a:cs typeface="Poppins" panose="00000500000000000000" pitchFamily="50" charset="0"/>
              </a:rPr>
              <a:t>des données liées aux paiements par carte. </a:t>
            </a:r>
          </a:p>
          <a:p>
            <a:pPr marL="171450" indent="-171450">
              <a:buFont typeface="Wingdings" panose="05000000000000000000" pitchFamily="2" charset="2"/>
              <a:buChar char="Ø"/>
            </a:pPr>
            <a:endParaRPr lang="fr-FR" sz="1400" dirty="0">
              <a:cs typeface="Poppins" panose="00000500000000000000" pitchFamily="50" charset="0"/>
            </a:endParaRPr>
          </a:p>
          <a:p>
            <a:pPr marL="171450" indent="-171450">
              <a:buFont typeface="Wingdings" panose="05000000000000000000" pitchFamily="2" charset="2"/>
              <a:buChar char="Ø"/>
            </a:pPr>
            <a:r>
              <a:rPr lang="fr-FR" sz="1400" dirty="0">
                <a:cs typeface="Poppins" panose="00000500000000000000" pitchFamily="50" charset="0"/>
              </a:rPr>
              <a:t>La conformité à la norme PCI DSS garantit ainsi :</a:t>
            </a:r>
          </a:p>
          <a:p>
            <a:pPr marL="742950" lvl="1" indent="-285750">
              <a:buFont typeface="Wingdings" panose="05000000000000000000" pitchFamily="2" charset="2"/>
              <a:buChar char="ü"/>
            </a:pPr>
            <a:r>
              <a:rPr lang="fr-FR" sz="1400" dirty="0">
                <a:cs typeface="Poppins" panose="00000500000000000000" pitchFamily="50" charset="0"/>
              </a:rPr>
              <a:t>La </a:t>
            </a:r>
            <a:r>
              <a:rPr lang="fr-FR" sz="1400" b="1" dirty="0">
                <a:solidFill>
                  <a:schemeClr val="accent4"/>
                </a:solidFill>
                <a:cs typeface="Poppins" panose="00000500000000000000" pitchFamily="50" charset="0"/>
              </a:rPr>
              <a:t>protection</a:t>
            </a:r>
            <a:r>
              <a:rPr lang="fr-FR" sz="1400" dirty="0">
                <a:cs typeface="Poppins" panose="00000500000000000000" pitchFamily="50" charset="0"/>
              </a:rPr>
              <a:t> des clients contre la fraude et les violations de données</a:t>
            </a:r>
          </a:p>
          <a:p>
            <a:pPr marL="742950" lvl="1" indent="-285750">
              <a:buFont typeface="Wingdings" panose="05000000000000000000" pitchFamily="2" charset="2"/>
              <a:buChar char="ü"/>
            </a:pPr>
            <a:r>
              <a:rPr lang="fr-FR" sz="1400" dirty="0">
                <a:cs typeface="Poppins" panose="00000500000000000000" pitchFamily="50" charset="0"/>
              </a:rPr>
              <a:t>La </a:t>
            </a:r>
            <a:r>
              <a:rPr lang="fr-FR" sz="1400" b="1" dirty="0">
                <a:solidFill>
                  <a:schemeClr val="accent4"/>
                </a:solidFill>
                <a:cs typeface="Poppins" panose="00000500000000000000" pitchFamily="50" charset="0"/>
              </a:rPr>
              <a:t>réputation</a:t>
            </a:r>
            <a:r>
              <a:rPr lang="fr-FR" sz="1400" dirty="0">
                <a:cs typeface="Poppins" panose="00000500000000000000" pitchFamily="50" charset="0"/>
              </a:rPr>
              <a:t> de l’entreprise en matière de sécurité</a:t>
            </a:r>
          </a:p>
          <a:p>
            <a:pPr marL="742950" lvl="1" indent="-285750">
              <a:buFont typeface="Wingdings" panose="05000000000000000000" pitchFamily="2" charset="2"/>
              <a:buChar char="ü"/>
            </a:pPr>
            <a:r>
              <a:rPr lang="fr-FR" sz="1400" dirty="0">
                <a:cs typeface="Poppins" panose="00000500000000000000" pitchFamily="50" charset="0"/>
              </a:rPr>
              <a:t>Le </a:t>
            </a:r>
            <a:r>
              <a:rPr lang="fr-FR" sz="1400" b="1" dirty="0">
                <a:solidFill>
                  <a:schemeClr val="accent4"/>
                </a:solidFill>
                <a:cs typeface="Poppins" panose="00000500000000000000" pitchFamily="50" charset="0"/>
              </a:rPr>
              <a:t>respect des exigences </a:t>
            </a:r>
            <a:r>
              <a:rPr lang="fr-FR" sz="1400" dirty="0">
                <a:cs typeface="Poppins" panose="00000500000000000000" pitchFamily="50" charset="0"/>
              </a:rPr>
              <a:t>des partenaires bancaires et des organismes de paiement. </a:t>
            </a:r>
          </a:p>
          <a:p>
            <a:endParaRPr lang="fr-FR" sz="1400" dirty="0">
              <a:cs typeface="Poppins" panose="00000500000000000000" pitchFamily="50" charset="0"/>
            </a:endParaRPr>
          </a:p>
          <a:p>
            <a:pPr marL="171450" indent="-171450">
              <a:buFont typeface="Wingdings" panose="05000000000000000000" pitchFamily="2" charset="2"/>
              <a:buChar char="Ø"/>
            </a:pPr>
            <a:r>
              <a:rPr lang="fr-FR" sz="1400" dirty="0">
                <a:cs typeface="Poppins" panose="00000500000000000000" pitchFamily="50" charset="0"/>
              </a:rPr>
              <a:t>La dernière version de la norme est la </a:t>
            </a:r>
            <a:r>
              <a:rPr lang="fr-FR" sz="1400" b="1" dirty="0">
                <a:solidFill>
                  <a:schemeClr val="accent4"/>
                </a:solidFill>
                <a:cs typeface="Poppins" panose="00000500000000000000" pitchFamily="50" charset="0"/>
              </a:rPr>
              <a:t>4.0.1</a:t>
            </a:r>
            <a:r>
              <a:rPr lang="fr-FR" sz="1400" dirty="0">
                <a:cs typeface="Poppins" panose="00000500000000000000" pitchFamily="50" charset="0"/>
              </a:rPr>
              <a:t> qui a été publiée en </a:t>
            </a:r>
            <a:r>
              <a:rPr lang="fr-FR" sz="1400" b="1" dirty="0">
                <a:solidFill>
                  <a:schemeClr val="accent4"/>
                </a:solidFill>
                <a:cs typeface="Poppins" panose="00000500000000000000" pitchFamily="50" charset="0"/>
              </a:rPr>
              <a:t>juin 2024</a:t>
            </a:r>
            <a:r>
              <a:rPr lang="fr-FR" sz="1400" dirty="0">
                <a:cs typeface="Poppins" panose="00000500000000000000" pitchFamily="50" charset="0"/>
              </a:rPr>
              <a:t>.</a:t>
            </a:r>
          </a:p>
          <a:p>
            <a:pPr marL="171450" indent="-171450">
              <a:buFont typeface="Wingdings" panose="05000000000000000000" pitchFamily="2" charset="2"/>
              <a:buChar char="Ø"/>
            </a:pPr>
            <a:endParaRPr lang="fr-FR" sz="1400" dirty="0">
              <a:cs typeface="Poppins" panose="00000500000000000000" pitchFamily="50" charset="0"/>
            </a:endParaRPr>
          </a:p>
        </p:txBody>
      </p:sp>
      <p:pic>
        <p:nvPicPr>
          <p:cNvPr id="4" name="Picture 3" descr="Logo&#10;&#10;Description automatically generated">
            <a:extLst>
              <a:ext uri="{FF2B5EF4-FFF2-40B4-BE49-F238E27FC236}">
                <a16:creationId xmlns:a16="http://schemas.microsoft.com/office/drawing/2014/main" id="{BE6E6428-0E70-786A-3700-6E505F8EC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865" y="1780794"/>
            <a:ext cx="3477809" cy="1332000"/>
          </a:xfrm>
          <a:prstGeom prst="rect">
            <a:avLst/>
          </a:prstGeom>
        </p:spPr>
      </p:pic>
      <p:sp>
        <p:nvSpPr>
          <p:cNvPr id="6" name="ZoneTexte 17">
            <a:extLst>
              <a:ext uri="{FF2B5EF4-FFF2-40B4-BE49-F238E27FC236}">
                <a16:creationId xmlns:a16="http://schemas.microsoft.com/office/drawing/2014/main" id="{99A34725-1316-D21F-9607-C41FC95939D7}"/>
              </a:ext>
            </a:extLst>
          </p:cNvPr>
          <p:cNvSpPr txBox="1"/>
          <p:nvPr/>
        </p:nvSpPr>
        <p:spPr>
          <a:xfrm>
            <a:off x="8517439" y="3298195"/>
            <a:ext cx="2979235" cy="523220"/>
          </a:xfrm>
          <a:prstGeom prst="rect">
            <a:avLst/>
          </a:prstGeom>
          <a:noFill/>
        </p:spPr>
        <p:txBody>
          <a:bodyPr wrap="square" rtlCol="0">
            <a:spAutoFit/>
          </a:bodyPr>
          <a:lstStyle/>
          <a:p>
            <a:pPr algn="ctr"/>
            <a:r>
              <a:rPr lang="fr-FR" sz="1400" dirty="0">
                <a:solidFill>
                  <a:srgbClr val="FF0000"/>
                </a:solidFill>
                <a:cs typeface="Poppins" panose="00000500000000000000" pitchFamily="50" charset="0"/>
              </a:rPr>
              <a:t>PUSH est certifiée PCI DSS depuis le 9 août 2024</a:t>
            </a:r>
          </a:p>
        </p:txBody>
      </p:sp>
    </p:spTree>
    <p:extLst>
      <p:ext uri="{BB962C8B-B14F-4D97-AF65-F5344CB8AC3E}">
        <p14:creationId xmlns:p14="http://schemas.microsoft.com/office/powerpoint/2010/main" val="2085374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E7FD2-F346-2858-D8A3-C270E5F791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4FD1D1-C215-14E3-E16E-09810C6CAD3C}"/>
              </a:ext>
            </a:extLst>
          </p:cNvPr>
          <p:cNvSpPr>
            <a:spLocks noGrp="1"/>
          </p:cNvSpPr>
          <p:nvPr>
            <p:ph type="title"/>
          </p:nvPr>
        </p:nvSpPr>
        <p:spPr>
          <a:xfrm>
            <a:off x="175112" y="0"/>
            <a:ext cx="11701684" cy="1609344"/>
          </a:xfrm>
        </p:spPr>
        <p:txBody>
          <a:bodyPr>
            <a:normAutofit/>
          </a:bodyPr>
          <a:lstStyle/>
          <a:p>
            <a:r>
              <a:rPr lang="fr-FR" sz="3600" dirty="0"/>
              <a:t>Chiffrer la transmission des données des titulaires de cartes sur les réseaux publics ouverts</a:t>
            </a:r>
            <a:endParaRPr lang="en-US" sz="3600" dirty="0"/>
          </a:p>
        </p:txBody>
      </p:sp>
      <p:sp>
        <p:nvSpPr>
          <p:cNvPr id="2" name="object 8">
            <a:extLst>
              <a:ext uri="{FF2B5EF4-FFF2-40B4-BE49-F238E27FC236}">
                <a16:creationId xmlns:a16="http://schemas.microsoft.com/office/drawing/2014/main" id="{1096BF2D-9388-CD83-E863-458D45444899}"/>
              </a:ext>
            </a:extLst>
          </p:cNvPr>
          <p:cNvSpPr txBox="1"/>
          <p:nvPr/>
        </p:nvSpPr>
        <p:spPr>
          <a:xfrm>
            <a:off x="315205" y="1558948"/>
            <a:ext cx="8774333" cy="3316934"/>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Chiffrer la transmission des données bancaire sensibles sur les réseaux ouverts publics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Les réseaux ouverts publics incluent internet, les réseaux Wifi, GSM, GPRS et la communication satellite, ils n’incluent pas les réseaux MPLS ni RTC (Dial-up)</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Utiliser des </a:t>
            </a:r>
            <a:r>
              <a:rPr lang="fr-FR" sz="1400" spc="-10" dirty="0">
                <a:solidFill>
                  <a:schemeClr val="accent4"/>
                </a:solidFill>
                <a:cs typeface="Poppins" panose="00000500000000000000" pitchFamily="2" charset="0"/>
              </a:rPr>
              <a:t>algorithmes de chiffrement robustes </a:t>
            </a:r>
            <a:r>
              <a:rPr lang="fr-FR" sz="1400" spc="-10" dirty="0">
                <a:cs typeface="Poppins" panose="00000500000000000000" pitchFamily="2" charset="0"/>
              </a:rPr>
              <a:t>(AES par exemple) et des </a:t>
            </a:r>
            <a:r>
              <a:rPr lang="fr-FR" sz="1400" spc="-10" dirty="0">
                <a:solidFill>
                  <a:schemeClr val="accent4"/>
                </a:solidFill>
                <a:cs typeface="Poppins" panose="00000500000000000000" pitchFamily="2" charset="0"/>
              </a:rPr>
              <a:t>protocoles sécurisés </a:t>
            </a:r>
            <a:r>
              <a:rPr lang="fr-FR" sz="1400" spc="-10" dirty="0">
                <a:cs typeface="Poppins" panose="00000500000000000000" pitchFamily="2" charset="0"/>
              </a:rPr>
              <a:t>(IPSEC, TLS 1.2)</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Ne jamais transmettre le </a:t>
            </a:r>
            <a:r>
              <a:rPr lang="fr-FR" sz="1400" spc="-10" dirty="0">
                <a:solidFill>
                  <a:schemeClr val="accent4"/>
                </a:solidFill>
                <a:cs typeface="Poppins" panose="00000500000000000000" pitchFamily="2" charset="0"/>
              </a:rPr>
              <a:t>PAN en clair</a:t>
            </a:r>
            <a:r>
              <a:rPr lang="fr-FR" sz="1400" spc="-10" dirty="0">
                <a:cs typeface="Poppins" panose="00000500000000000000" pitchFamily="2" charset="0"/>
              </a:rPr>
              <a:t> par un canal de messagerie non-sécurisé (SMS, e-mail, Chat, etc.)</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b="1" spc="-10" dirty="0">
                <a:cs typeface="Poppins" panose="00000500000000000000" pitchFamily="2" charset="0"/>
              </a:rPr>
              <a:t>Mettre en œuvre un chiffrement robuste pour l'authentification et la transmission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S'assurer que les réseaux sans fil qui transmettent les données des titulaires de cartes ou qui sont connectés au CDE, utilisent les </a:t>
            </a:r>
            <a:r>
              <a:rPr lang="fr-FR" sz="1400" spc="-10" dirty="0">
                <a:solidFill>
                  <a:schemeClr val="accent4"/>
                </a:solidFill>
                <a:cs typeface="Poppins" panose="00000500000000000000" pitchFamily="2" charset="0"/>
              </a:rPr>
              <a:t>meilleures pratiques de l'industrie pour le chiffrement :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Exemple de chiffrement faible : WEP, SSL, etc.</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Chiffrement recommandé : WPA2, IPSEC ou TLS 1.2</a:t>
            </a:r>
          </a:p>
        </p:txBody>
      </p:sp>
      <p:pic>
        <p:nvPicPr>
          <p:cNvPr id="4" name="Picture 3" descr="A blue paper with a lock and a red padlock&#10;&#10;Description automatically generated">
            <a:extLst>
              <a:ext uri="{FF2B5EF4-FFF2-40B4-BE49-F238E27FC236}">
                <a16:creationId xmlns:a16="http://schemas.microsoft.com/office/drawing/2014/main" id="{659311B7-0E8F-A6C1-B7C8-282776741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538" y="4526102"/>
            <a:ext cx="1332000" cy="1332000"/>
          </a:xfrm>
          <a:prstGeom prst="rect">
            <a:avLst/>
          </a:prstGeom>
        </p:spPr>
      </p:pic>
    </p:spTree>
    <p:extLst>
      <p:ext uri="{BB962C8B-B14F-4D97-AF65-F5344CB8AC3E}">
        <p14:creationId xmlns:p14="http://schemas.microsoft.com/office/powerpoint/2010/main" val="3783248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90882-945F-7CF3-CA88-3EAAAB4353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0229ED3-2924-B56C-FC1A-A391C08C2756}"/>
              </a:ext>
            </a:extLst>
          </p:cNvPr>
          <p:cNvSpPr>
            <a:spLocks noGrp="1"/>
          </p:cNvSpPr>
          <p:nvPr>
            <p:ph type="title"/>
          </p:nvPr>
        </p:nvSpPr>
        <p:spPr>
          <a:xfrm>
            <a:off x="175112" y="0"/>
            <a:ext cx="11701684" cy="1609344"/>
          </a:xfrm>
        </p:spPr>
        <p:txBody>
          <a:bodyPr>
            <a:normAutofit/>
          </a:bodyPr>
          <a:lstStyle/>
          <a:p>
            <a:r>
              <a:rPr lang="fr-FR" sz="3600" dirty="0"/>
              <a:t>Chiffrer la transmission des données des titulaires de cartes sur les réseaux publics ouverts</a:t>
            </a:r>
            <a:endParaRPr lang="en-US" sz="3600" dirty="0"/>
          </a:p>
        </p:txBody>
      </p:sp>
      <p:sp>
        <p:nvSpPr>
          <p:cNvPr id="2" name="object 8">
            <a:extLst>
              <a:ext uri="{FF2B5EF4-FFF2-40B4-BE49-F238E27FC236}">
                <a16:creationId xmlns:a16="http://schemas.microsoft.com/office/drawing/2014/main" id="{35CAAA8A-B1E1-6F85-6059-01174D363A85}"/>
              </a:ext>
            </a:extLst>
          </p:cNvPr>
          <p:cNvSpPr txBox="1"/>
          <p:nvPr/>
        </p:nvSpPr>
        <p:spPr>
          <a:xfrm>
            <a:off x="315205" y="1558948"/>
            <a:ext cx="8924046" cy="2742417"/>
          </a:xfrm>
          <a:prstGeom prst="rect">
            <a:avLst/>
          </a:prstGeom>
        </p:spPr>
        <p:txBody>
          <a:bodyPr vert="horz" wrap="square" lIns="0" tIns="13335" rIns="0" bIns="0" rtlCol="0">
            <a:spAutoFit/>
          </a:bodyPr>
          <a:lstStyle/>
          <a:p>
            <a:pPr marL="12700">
              <a:spcBef>
                <a:spcPts val="105"/>
              </a:spcBef>
              <a:spcAft>
                <a:spcPts val="600"/>
              </a:spcAft>
            </a:pPr>
            <a:r>
              <a:rPr lang="fr-FR" sz="1400" spc="-10" dirty="0">
                <a:cs typeface="Poppins" panose="00000500000000000000" pitchFamily="2" charset="0"/>
              </a:rPr>
              <a:t>De nouvelles exigences ont été ajoutées pour refléter l'accent mis sur la </a:t>
            </a:r>
            <a:r>
              <a:rPr lang="fr-FR" sz="1400" spc="-10" dirty="0">
                <a:solidFill>
                  <a:schemeClr val="accent4"/>
                </a:solidFill>
                <a:cs typeface="Poppins" panose="00000500000000000000" pitchFamily="2" charset="0"/>
              </a:rPr>
              <a:t>"cryptographie forte " </a:t>
            </a:r>
            <a:r>
              <a:rPr lang="fr-FR" sz="1400" spc="-10" dirty="0">
                <a:cs typeface="Poppins" panose="00000500000000000000" pitchFamily="2" charset="0"/>
              </a:rPr>
              <a:t>pour protéger les transmissions de données des titulaires de cartes, cela concerne notamment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4.1.2</a:t>
            </a:r>
            <a:r>
              <a:rPr lang="fr-FR" sz="1400" spc="-10" dirty="0">
                <a:cs typeface="Poppins" panose="00000500000000000000" pitchFamily="2" charset="0"/>
              </a:rPr>
              <a:t> qui a été ajoutée comme nouvelle exigence pour les rôles et les responsabilités. En effet, les rôles et les responsabilités pour l'exécution des activités de l’exigence 4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4.2.1.1</a:t>
            </a:r>
            <a:r>
              <a:rPr lang="fr-FR" sz="1400" spc="-10" dirty="0">
                <a:cs typeface="Poppins" panose="00000500000000000000" pitchFamily="2" charset="0"/>
              </a:rPr>
              <a:t> qui a été ajoutée en tant que nouvelle exigence stipule qu'un </a:t>
            </a:r>
            <a:r>
              <a:rPr lang="fr-FR" sz="1400" spc="-10" dirty="0">
                <a:solidFill>
                  <a:schemeClr val="accent4"/>
                </a:solidFill>
                <a:cs typeface="Poppins" panose="00000500000000000000" pitchFamily="2" charset="0"/>
              </a:rPr>
              <a:t>inventaire des clés et des certificats de confiance</a:t>
            </a:r>
            <a:r>
              <a:rPr lang="fr-FR" sz="1400" spc="-10" dirty="0">
                <a:cs typeface="Poppins" panose="00000500000000000000" pitchFamily="2" charset="0"/>
              </a:rPr>
              <a:t> de l'entité utilisés pour protéger le PAN pendant la transmission est maintenu.</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L'inventaire des clés de confiance permet à l'entité d'assurer le suivi des algorithmes, des protocoles, de la robustesse des clés, des dépositaires de clés et des dates d'expiration des clés.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L'entité peut ainsi réagir rapidement aux vulnérabilités découvertes dans les logiciels de chiffrement, les certificats et les algorithmes cryptographiques.</a:t>
            </a:r>
          </a:p>
        </p:txBody>
      </p:sp>
      <p:pic>
        <p:nvPicPr>
          <p:cNvPr id="4" name="Picture 3" descr="A blue paper with a lock and a red padlock&#10;&#10;Description automatically generated">
            <a:extLst>
              <a:ext uri="{FF2B5EF4-FFF2-40B4-BE49-F238E27FC236}">
                <a16:creationId xmlns:a16="http://schemas.microsoft.com/office/drawing/2014/main" id="{6D057246-FA79-BE38-613A-AA6C295D4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9538" y="4526102"/>
            <a:ext cx="1332000" cy="1332000"/>
          </a:xfrm>
          <a:prstGeom prst="rect">
            <a:avLst/>
          </a:prstGeom>
        </p:spPr>
      </p:pic>
    </p:spTree>
    <p:extLst>
      <p:ext uri="{BB962C8B-B14F-4D97-AF65-F5344CB8AC3E}">
        <p14:creationId xmlns:p14="http://schemas.microsoft.com/office/powerpoint/2010/main" val="1070137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21A51C-5FA4-8DAF-66D0-F615A386C20D}"/>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9E629A3F-1E42-103C-D90A-73BEAE578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497398DE-68B5-B6E0-288D-7620924BB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61049B39-A1D0-93C0-EDBA-536B86021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8CA0BF43-2E8B-94A0-B9F2-BEE00BFAB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8DE0CFC9-E3F0-435B-81E9-B2C46ECD1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5EF0E735-A6BF-AF24-F2AC-4F589AC9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33F3DDF7-7A23-63B8-9B6D-81268B23D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0EE28283-7D83-AC74-9500-BBE4A359CEA1}"/>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5</a:t>
            </a:r>
          </a:p>
        </p:txBody>
      </p:sp>
      <p:sp>
        <p:nvSpPr>
          <p:cNvPr id="286" name="Rectangle 285">
            <a:extLst>
              <a:ext uri="{FF2B5EF4-FFF2-40B4-BE49-F238E27FC236}">
                <a16:creationId xmlns:a16="http://schemas.microsoft.com/office/drawing/2014/main" id="{DE96EEA5-B298-7DD5-19F2-4257C3AAB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F6EEC3CB-402C-9A9C-25E8-A84F4CF528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174FF707-624A-FE48-21C4-868CB00A6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74962F42-E254-8702-B61C-95E3CF6D8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8958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5BE2-EB87-DB7F-09F2-AA39FA7729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22F84BE-F24A-AF6C-6231-4AA115F6EBFB}"/>
              </a:ext>
            </a:extLst>
          </p:cNvPr>
          <p:cNvSpPr>
            <a:spLocks noGrp="1"/>
          </p:cNvSpPr>
          <p:nvPr>
            <p:ph type="title"/>
          </p:nvPr>
        </p:nvSpPr>
        <p:spPr>
          <a:xfrm>
            <a:off x="175112" y="0"/>
            <a:ext cx="11701684" cy="1609344"/>
          </a:xfrm>
        </p:spPr>
        <p:txBody>
          <a:bodyPr>
            <a:normAutofit/>
          </a:bodyPr>
          <a:lstStyle/>
          <a:p>
            <a:r>
              <a:rPr lang="fr-FR" sz="3600" dirty="0"/>
              <a:t>Protéger tous les systèmes et réseaux contre les logiciels malveillants</a:t>
            </a:r>
            <a:endParaRPr lang="en-US" sz="3600" dirty="0"/>
          </a:p>
        </p:txBody>
      </p:sp>
      <p:sp>
        <p:nvSpPr>
          <p:cNvPr id="2" name="object 8">
            <a:extLst>
              <a:ext uri="{FF2B5EF4-FFF2-40B4-BE49-F238E27FC236}">
                <a16:creationId xmlns:a16="http://schemas.microsoft.com/office/drawing/2014/main" id="{52299185-F73A-2725-20D6-E47C6CEA7B30}"/>
              </a:ext>
            </a:extLst>
          </p:cNvPr>
          <p:cNvSpPr txBox="1"/>
          <p:nvPr/>
        </p:nvSpPr>
        <p:spPr>
          <a:xfrm>
            <a:off x="315205" y="1463251"/>
            <a:ext cx="8956401" cy="3406702"/>
          </a:xfrm>
          <a:prstGeom prst="rect">
            <a:avLst/>
          </a:prstGeom>
        </p:spPr>
        <p:txBody>
          <a:bodyPr vert="horz" wrap="square" lIns="0" tIns="13335" rIns="0" bIns="0" rtlCol="0">
            <a:spAutoFit/>
          </a:bodyPr>
          <a:lstStyle/>
          <a:p>
            <a:pPr marL="12700">
              <a:spcBef>
                <a:spcPts val="105"/>
              </a:spcBef>
              <a:spcAft>
                <a:spcPts val="600"/>
              </a:spcAft>
            </a:pPr>
            <a:r>
              <a:rPr lang="fr-FR" sz="1400" spc="-10" dirty="0">
                <a:cs typeface="Poppins" panose="00000500000000000000" pitchFamily="2" charset="0"/>
              </a:rPr>
              <a:t>L’exigence 5 </a:t>
            </a:r>
            <a:r>
              <a:rPr lang="fr-FR" sz="1400" spc="-10" dirty="0">
                <a:solidFill>
                  <a:schemeClr val="accent4"/>
                </a:solidFill>
                <a:cs typeface="Poppins" panose="00000500000000000000" pitchFamily="2" charset="0"/>
              </a:rPr>
              <a:t>remplace le terme "anti-virus" par "anti-malware" </a:t>
            </a:r>
            <a:r>
              <a:rPr lang="fr-FR" sz="1400" spc="-10" dirty="0">
                <a:cs typeface="Poppins" panose="00000500000000000000" pitchFamily="2" charset="0"/>
              </a:rPr>
              <a:t>dans l'ensemble du texte afin de prendre en charge une gamme plus large de technologies utilisées pour atteindre les objectifs de sécurité traditionnellement atteints par les logiciels antivirus.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Déployer des anti-malwares sur tous les systèmes régulièrement affectés par des logiciels malveillants :</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Exception : les ordinateurs de moyenne gamme (tels que AS/400) et les systèmes similaires, AIX.</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Contrôle compensatoire : évaluations régulières.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S’assurer que les anti-malwares sont configurés pour détecter et supprimer : les malwares, les virus, les spywares, les adwares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S’assurer que les anti-malwares et les systèmes de gestion associés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Sont actifs et à jour</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Ne peuvent pas être désactivés par n’importe qui</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Génèrent des logs</a:t>
            </a:r>
          </a:p>
        </p:txBody>
      </p:sp>
      <p:pic>
        <p:nvPicPr>
          <p:cNvPr id="4" name="Picture 3" descr="A blue shield with a lock on it&#10;&#10;Description automatically generated">
            <a:extLst>
              <a:ext uri="{FF2B5EF4-FFF2-40B4-BE49-F238E27FC236}">
                <a16:creationId xmlns:a16="http://schemas.microsoft.com/office/drawing/2014/main" id="{996EC86E-9910-731C-0030-1D544E1AD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606" y="4239511"/>
            <a:ext cx="1620000" cy="1413450"/>
          </a:xfrm>
          <a:prstGeom prst="rect">
            <a:avLst/>
          </a:prstGeom>
        </p:spPr>
      </p:pic>
    </p:spTree>
    <p:extLst>
      <p:ext uri="{BB962C8B-B14F-4D97-AF65-F5344CB8AC3E}">
        <p14:creationId xmlns:p14="http://schemas.microsoft.com/office/powerpoint/2010/main" val="2468056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F4930-8C84-D167-D033-DB27F3A6BC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70611D-424A-02B9-6D29-D54D3B11BBD2}"/>
              </a:ext>
            </a:extLst>
          </p:cNvPr>
          <p:cNvSpPr>
            <a:spLocks noGrp="1"/>
          </p:cNvSpPr>
          <p:nvPr>
            <p:ph type="title"/>
          </p:nvPr>
        </p:nvSpPr>
        <p:spPr>
          <a:xfrm>
            <a:off x="175112" y="0"/>
            <a:ext cx="11701684" cy="1609344"/>
          </a:xfrm>
        </p:spPr>
        <p:txBody>
          <a:bodyPr>
            <a:normAutofit/>
          </a:bodyPr>
          <a:lstStyle/>
          <a:p>
            <a:r>
              <a:rPr lang="fr-FR" sz="3600" dirty="0"/>
              <a:t>Protéger tous les systèmes et réseaux contre les logiciels malveillants</a:t>
            </a:r>
            <a:endParaRPr lang="en-US" sz="3600" dirty="0"/>
          </a:p>
        </p:txBody>
      </p:sp>
      <p:sp>
        <p:nvSpPr>
          <p:cNvPr id="2" name="object 8">
            <a:extLst>
              <a:ext uri="{FF2B5EF4-FFF2-40B4-BE49-F238E27FC236}">
                <a16:creationId xmlns:a16="http://schemas.microsoft.com/office/drawing/2014/main" id="{5EB3E960-AB36-1D34-08BF-ED9DBF2FD48F}"/>
              </a:ext>
            </a:extLst>
          </p:cNvPr>
          <p:cNvSpPr txBox="1"/>
          <p:nvPr/>
        </p:nvSpPr>
        <p:spPr>
          <a:xfrm>
            <a:off x="315204" y="1463251"/>
            <a:ext cx="8724021" cy="2526974"/>
          </a:xfrm>
          <a:prstGeom prst="rect">
            <a:avLst/>
          </a:prstGeom>
        </p:spPr>
        <p:txBody>
          <a:bodyPr vert="horz" wrap="square" lIns="0" tIns="13335" rIns="0" bIns="0" rtlCol="0">
            <a:spAutoFit/>
          </a:bodyPr>
          <a:lstStyle/>
          <a:p>
            <a:pPr marL="12700">
              <a:spcBef>
                <a:spcPts val="105"/>
              </a:spcBef>
              <a:spcAft>
                <a:spcPts val="600"/>
              </a:spcAft>
            </a:pPr>
            <a:r>
              <a:rPr lang="fr-FR" sz="1400" spc="-10" dirty="0">
                <a:cs typeface="Poppins" panose="00000500000000000000" pitchFamily="2" charset="0"/>
              </a:rPr>
              <a:t>De nouvelles exigences ont été ajoutées pour refléter l'accent mis sur </a:t>
            </a:r>
            <a:r>
              <a:rPr lang="fr-FR" sz="1400" spc="-10" dirty="0">
                <a:solidFill>
                  <a:schemeClr val="accent4"/>
                </a:solidFill>
                <a:cs typeface="Poppins" panose="00000500000000000000" pitchFamily="2" charset="0"/>
              </a:rPr>
              <a:t>la protection de tous les systèmes et réseaux contre les logiciels malveillants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5.1.2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l’exigence 5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5.2.3.1</a:t>
            </a:r>
            <a:r>
              <a:rPr lang="fr-FR" sz="1400" spc="-10" dirty="0">
                <a:cs typeface="Poppins" panose="00000500000000000000" pitchFamily="2" charset="0"/>
              </a:rPr>
              <a:t> a été ajoutée en tant que nouvelle exigence pour définir la fréquence :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Des </a:t>
            </a:r>
            <a:r>
              <a:rPr lang="fr-FR" sz="1400" spc="-10" dirty="0">
                <a:solidFill>
                  <a:schemeClr val="accent4"/>
                </a:solidFill>
                <a:cs typeface="Poppins" panose="00000500000000000000" pitchFamily="2" charset="0"/>
              </a:rPr>
              <a:t>évaluations périodiques </a:t>
            </a:r>
            <a:r>
              <a:rPr lang="fr-FR" sz="1400" spc="-10" dirty="0">
                <a:cs typeface="Poppins" panose="00000500000000000000" pitchFamily="2" charset="0"/>
              </a:rPr>
              <a:t>des composants du système qui ne présentent pas de risque de malware dans l’analyse de risque ciblée (« </a:t>
            </a:r>
            <a:r>
              <a:rPr lang="fr-FR" sz="1400" spc="-10" dirty="0" err="1">
                <a:cs typeface="Poppins" panose="00000500000000000000" pitchFamily="2" charset="0"/>
              </a:rPr>
              <a:t>targeted</a:t>
            </a:r>
            <a:r>
              <a:rPr lang="fr-FR" sz="1400" spc="-10" dirty="0">
                <a:cs typeface="Poppins" panose="00000500000000000000" pitchFamily="2" charset="0"/>
              </a:rPr>
              <a:t> </a:t>
            </a:r>
            <a:r>
              <a:rPr lang="fr-FR" sz="1400" spc="-10" dirty="0" err="1">
                <a:cs typeface="Poppins" panose="00000500000000000000" pitchFamily="2" charset="0"/>
              </a:rPr>
              <a:t>risk</a:t>
            </a:r>
            <a:r>
              <a:rPr lang="fr-FR" sz="1400" spc="-10" dirty="0">
                <a:cs typeface="Poppins" panose="00000500000000000000" pitchFamily="2" charset="0"/>
              </a:rPr>
              <a:t> </a:t>
            </a:r>
            <a:r>
              <a:rPr lang="fr-FR" sz="1400" spc="-10" dirty="0" err="1">
                <a:cs typeface="Poppins" panose="00000500000000000000" pitchFamily="2" charset="0"/>
              </a:rPr>
              <a:t>analysis</a:t>
            </a:r>
            <a:r>
              <a:rPr lang="fr-FR" sz="1400" spc="-10" dirty="0">
                <a:cs typeface="Poppins" panose="00000500000000000000" pitchFamily="2" charset="0"/>
              </a:rPr>
              <a:t> ») de l’organisme.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Des </a:t>
            </a:r>
            <a:r>
              <a:rPr lang="fr-FR" sz="1400" spc="-10" dirty="0">
                <a:solidFill>
                  <a:schemeClr val="accent4"/>
                </a:solidFill>
                <a:cs typeface="Poppins" panose="00000500000000000000" pitchFamily="2" charset="0"/>
              </a:rPr>
              <a:t>recherches périodiques </a:t>
            </a:r>
            <a:r>
              <a:rPr lang="fr-FR" sz="1400" spc="-10" dirty="0">
                <a:cs typeface="Poppins" panose="00000500000000000000" pitchFamily="2" charset="0"/>
              </a:rPr>
              <a:t>de logiciels malveillants dans l’analyse de risque ciblée de l’organisme.</a:t>
            </a:r>
          </a:p>
        </p:txBody>
      </p:sp>
      <p:pic>
        <p:nvPicPr>
          <p:cNvPr id="4" name="Picture 3" descr="A blue shield with a lock on it&#10;&#10;Description automatically generated">
            <a:extLst>
              <a:ext uri="{FF2B5EF4-FFF2-40B4-BE49-F238E27FC236}">
                <a16:creationId xmlns:a16="http://schemas.microsoft.com/office/drawing/2014/main" id="{8277634A-7DBE-4B5E-DF57-DF522147F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606" y="4239511"/>
            <a:ext cx="1620000" cy="1413450"/>
          </a:xfrm>
          <a:prstGeom prst="rect">
            <a:avLst/>
          </a:prstGeom>
        </p:spPr>
      </p:pic>
    </p:spTree>
    <p:extLst>
      <p:ext uri="{BB962C8B-B14F-4D97-AF65-F5344CB8AC3E}">
        <p14:creationId xmlns:p14="http://schemas.microsoft.com/office/powerpoint/2010/main" val="2840786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C0879-D4F5-190A-4592-2DFB55A501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EF6AEF-4520-2E3C-4699-0289DD841480}"/>
              </a:ext>
            </a:extLst>
          </p:cNvPr>
          <p:cNvSpPr>
            <a:spLocks noGrp="1"/>
          </p:cNvSpPr>
          <p:nvPr>
            <p:ph type="title"/>
          </p:nvPr>
        </p:nvSpPr>
        <p:spPr>
          <a:xfrm>
            <a:off x="175112" y="0"/>
            <a:ext cx="11701684" cy="1609344"/>
          </a:xfrm>
        </p:spPr>
        <p:txBody>
          <a:bodyPr>
            <a:normAutofit/>
          </a:bodyPr>
          <a:lstStyle/>
          <a:p>
            <a:r>
              <a:rPr lang="fr-FR" sz="3600" dirty="0"/>
              <a:t>Protéger tous les systèmes et réseaux contre les logiciels malveillants</a:t>
            </a:r>
            <a:endParaRPr lang="en-US" sz="3600" dirty="0"/>
          </a:p>
        </p:txBody>
      </p:sp>
      <p:sp>
        <p:nvSpPr>
          <p:cNvPr id="2" name="object 8">
            <a:extLst>
              <a:ext uri="{FF2B5EF4-FFF2-40B4-BE49-F238E27FC236}">
                <a16:creationId xmlns:a16="http://schemas.microsoft.com/office/drawing/2014/main" id="{F31C64E5-B48D-FD3D-8179-5B8DEFE823AA}"/>
              </a:ext>
            </a:extLst>
          </p:cNvPr>
          <p:cNvSpPr txBox="1"/>
          <p:nvPr/>
        </p:nvSpPr>
        <p:spPr>
          <a:xfrm>
            <a:off x="315204" y="1463251"/>
            <a:ext cx="8352545" cy="2221762"/>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5.3.3</a:t>
            </a:r>
            <a:r>
              <a:rPr lang="fr-FR" sz="1400" spc="-10" dirty="0">
                <a:cs typeface="Poppins" panose="00000500000000000000" pitchFamily="2" charset="0"/>
              </a:rPr>
              <a:t> a été ajoutée comme nouvelle exigence. Elle exige en effet que pour les supports amovibles, la solution anti-malware respecte les éléments suivants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Effectue des </a:t>
            </a:r>
            <a:r>
              <a:rPr lang="fr-FR" sz="1400" spc="-10" dirty="0">
                <a:solidFill>
                  <a:schemeClr val="accent4"/>
                </a:solidFill>
                <a:cs typeface="Poppins" panose="00000500000000000000" pitchFamily="2" charset="0"/>
              </a:rPr>
              <a:t>analyses automatiques </a:t>
            </a:r>
            <a:r>
              <a:rPr lang="fr-FR" sz="1400" spc="-10" dirty="0">
                <a:cs typeface="Poppins" panose="00000500000000000000" pitchFamily="2" charset="0"/>
              </a:rPr>
              <a:t>lorsque le support est inséré, connecté ou monté logiquement, OU</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Effectue une </a:t>
            </a:r>
            <a:r>
              <a:rPr lang="fr-FR" sz="1400" spc="-10" dirty="0">
                <a:solidFill>
                  <a:schemeClr val="accent4"/>
                </a:solidFill>
                <a:cs typeface="Poppins" panose="00000500000000000000" pitchFamily="2" charset="0"/>
              </a:rPr>
              <a:t>analyse comportementale continue </a:t>
            </a:r>
            <a:r>
              <a:rPr lang="fr-FR" sz="1400" spc="-10" dirty="0">
                <a:cs typeface="Poppins" panose="00000500000000000000" pitchFamily="2" charset="0"/>
              </a:rPr>
              <a:t>des systèmes ou des processus lorsque le support est inséré, connecté ou monté de manière logique.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5.4.1</a:t>
            </a:r>
            <a:r>
              <a:rPr lang="fr-FR" sz="1400" spc="-10" dirty="0">
                <a:cs typeface="Poppins" panose="00000500000000000000" pitchFamily="2" charset="0"/>
              </a:rPr>
              <a:t> a été ajoutée comme nouvelle exigence, pour adresser les </a:t>
            </a:r>
            <a:r>
              <a:rPr lang="fr-FR" sz="1400" spc="-10" dirty="0">
                <a:solidFill>
                  <a:schemeClr val="accent4"/>
                </a:solidFill>
                <a:cs typeface="Poppins" panose="00000500000000000000" pitchFamily="2" charset="0"/>
              </a:rPr>
              <a:t>nouvelles menaces relatives aux attaques via le phishing</a:t>
            </a:r>
            <a:r>
              <a:rPr lang="fr-FR" sz="1400" spc="-10" dirty="0">
                <a:cs typeface="Poppins" panose="00000500000000000000" pitchFamily="2" charset="0"/>
              </a:rPr>
              <a:t>. De ce fait, des processus et des mécanismes automatisés sont en place pour détecter et protéger le personnel contre les attaques de phishing.</a:t>
            </a:r>
          </a:p>
        </p:txBody>
      </p:sp>
      <p:pic>
        <p:nvPicPr>
          <p:cNvPr id="4" name="Picture 3" descr="A blue shield with a lock on it&#10;&#10;Description automatically generated">
            <a:extLst>
              <a:ext uri="{FF2B5EF4-FFF2-40B4-BE49-F238E27FC236}">
                <a16:creationId xmlns:a16="http://schemas.microsoft.com/office/drawing/2014/main" id="{DBA6435D-5CF9-D4F4-D325-0E3307393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606" y="4239511"/>
            <a:ext cx="1620000" cy="1413450"/>
          </a:xfrm>
          <a:prstGeom prst="rect">
            <a:avLst/>
          </a:prstGeom>
        </p:spPr>
      </p:pic>
      <p:sp>
        <p:nvSpPr>
          <p:cNvPr id="7" name="TextBox 6">
            <a:extLst>
              <a:ext uri="{FF2B5EF4-FFF2-40B4-BE49-F238E27FC236}">
                <a16:creationId xmlns:a16="http://schemas.microsoft.com/office/drawing/2014/main" id="{A1908E0B-8D66-99EA-A391-A22F643D83E8}"/>
              </a:ext>
            </a:extLst>
          </p:cNvPr>
          <p:cNvSpPr txBox="1"/>
          <p:nvPr/>
        </p:nvSpPr>
        <p:spPr>
          <a:xfrm>
            <a:off x="315204" y="3962512"/>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2067299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1704E7-6A3D-BE43-B32E-EA95F9D969CE}"/>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8A06E652-DF84-B72F-B03A-5AA2D04C0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7A58EF9C-9515-7FEF-2AB0-CC814D90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DC66C40A-B894-9113-2BE4-91F0BFEC2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2808D127-FC46-8CD3-BACA-E5FAB23744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9237DAD6-2E51-2135-790E-CB2E60616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7AAA626E-1160-F292-226F-7C228D37D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00FF7023-3FBF-CD0B-A244-C4F978257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43D9A238-5BA8-9B31-48D0-A986950D000C}"/>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6</a:t>
            </a:r>
          </a:p>
        </p:txBody>
      </p:sp>
      <p:sp>
        <p:nvSpPr>
          <p:cNvPr id="286" name="Rectangle 285">
            <a:extLst>
              <a:ext uri="{FF2B5EF4-FFF2-40B4-BE49-F238E27FC236}">
                <a16:creationId xmlns:a16="http://schemas.microsoft.com/office/drawing/2014/main" id="{4B755290-57BB-5ADE-7C8D-0D115A996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400793AF-A358-648A-0D24-98CE0CFD9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E892EE6D-B31C-6B8A-E33D-FFA7E5D61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D2AF4E9F-ED43-848B-E94B-F9AF96C39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1922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73C20-D810-F7EB-1A86-11E49A8DA11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2F50A18-BDC6-0761-1524-15D8243E27F0}"/>
              </a:ext>
            </a:extLst>
          </p:cNvPr>
          <p:cNvSpPr>
            <a:spLocks noGrp="1"/>
          </p:cNvSpPr>
          <p:nvPr>
            <p:ph type="title"/>
          </p:nvPr>
        </p:nvSpPr>
        <p:spPr>
          <a:xfrm>
            <a:off x="175112" y="0"/>
            <a:ext cx="11701684" cy="1609344"/>
          </a:xfrm>
        </p:spPr>
        <p:txBody>
          <a:bodyPr>
            <a:normAutofit/>
          </a:bodyPr>
          <a:lstStyle/>
          <a:p>
            <a:r>
              <a:rPr lang="fr-FR" sz="3600" dirty="0"/>
              <a:t>Développer et gérer des systèmes et des applications sécurisées</a:t>
            </a:r>
            <a:endParaRPr lang="en-US" sz="3600" dirty="0"/>
          </a:p>
        </p:txBody>
      </p:sp>
      <p:sp>
        <p:nvSpPr>
          <p:cNvPr id="2" name="object 8">
            <a:extLst>
              <a:ext uri="{FF2B5EF4-FFF2-40B4-BE49-F238E27FC236}">
                <a16:creationId xmlns:a16="http://schemas.microsoft.com/office/drawing/2014/main" id="{EFC44F27-F9E3-9626-4A80-33D5177F5800}"/>
              </a:ext>
            </a:extLst>
          </p:cNvPr>
          <p:cNvSpPr txBox="1"/>
          <p:nvPr/>
        </p:nvSpPr>
        <p:spPr>
          <a:xfrm>
            <a:off x="315204" y="1463251"/>
            <a:ext cx="8381121" cy="4448013"/>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Gestion des vulnérabilités, des correctifs de sécurité et des changements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Établir un processus pour contrôler efficacement la </a:t>
            </a:r>
            <a:r>
              <a:rPr lang="fr-FR" sz="1400" spc="-10" dirty="0">
                <a:solidFill>
                  <a:schemeClr val="accent4"/>
                </a:solidFill>
                <a:cs typeface="Poppins" panose="00000500000000000000" pitchFamily="2" charset="0"/>
              </a:rPr>
              <a:t>présence des vulnérabilités </a:t>
            </a:r>
            <a:r>
              <a:rPr lang="fr-FR" sz="1400" spc="-10" dirty="0">
                <a:cs typeface="Poppins" panose="00000500000000000000" pitchFamily="2" charset="0"/>
              </a:rPr>
              <a:t>nouvellement identifiées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S’assurer que tous les logiciels et les composants de système sont protégés des vulnérabilités connues en </a:t>
            </a:r>
            <a:r>
              <a:rPr lang="fr-FR" sz="1400" spc="-10" dirty="0">
                <a:solidFill>
                  <a:schemeClr val="accent4"/>
                </a:solidFill>
                <a:cs typeface="Poppins" panose="00000500000000000000" pitchFamily="2" charset="0"/>
              </a:rPr>
              <a:t>installant les correctifs </a:t>
            </a:r>
            <a:r>
              <a:rPr lang="fr-FR" sz="1400" spc="-10" dirty="0">
                <a:cs typeface="Poppins" panose="00000500000000000000" pitchFamily="2" charset="0"/>
              </a:rPr>
              <a:t>dans le mois qui suit leur publication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Suivre les </a:t>
            </a:r>
            <a:r>
              <a:rPr lang="fr-FR" sz="1400" spc="-10" dirty="0">
                <a:solidFill>
                  <a:schemeClr val="accent4"/>
                </a:solidFill>
                <a:cs typeface="Poppins" panose="00000500000000000000" pitchFamily="2" charset="0"/>
              </a:rPr>
              <a:t>procédures de gestion du changement </a:t>
            </a:r>
            <a:r>
              <a:rPr lang="fr-FR" sz="1400" spc="-10" dirty="0">
                <a:cs typeface="Poppins" panose="00000500000000000000" pitchFamily="2" charset="0"/>
              </a:rPr>
              <a:t>pour tous les systèmes et logiciels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Documentation de l’impact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Documentation du changement approuvée par les parties autorisées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Test de fonctionnalité impliquant le changement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Documentation des procédures de retour en arrière.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Contrôles et tests du </a:t>
            </a:r>
            <a:r>
              <a:rPr lang="fr-FR" sz="1400" spc="-10" dirty="0">
                <a:solidFill>
                  <a:schemeClr val="accent4"/>
                </a:solidFill>
                <a:cs typeface="Poppins" panose="00000500000000000000" pitchFamily="2" charset="0"/>
              </a:rPr>
              <a:t>développement applicatif </a:t>
            </a:r>
            <a:r>
              <a:rPr lang="fr-FR" sz="1400" spc="-10" dirty="0">
                <a:cs typeface="Poppins" panose="00000500000000000000" pitchFamily="2" charset="0"/>
              </a:rPr>
              <a: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Développer les applications en se basant sur les meilleures pratiques du secteur (par exemple, OWASP Guide, SANS CWE Top 25, CERT Secure Coding)</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Intégrer la sécurité au cycle de vie de la conception d’un logiciel (SDLC)</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Réaliser des tests avant déploiement (correctifs de sécurité, revue de code, vérification de la sécurité du code)</a:t>
            </a:r>
          </a:p>
        </p:txBody>
      </p:sp>
      <p:pic>
        <p:nvPicPr>
          <p:cNvPr id="3" name="Picture 2" descr="A blue line drawing of a computer with a wrench and band aid&#10;&#10;Description automatically generated">
            <a:extLst>
              <a:ext uri="{FF2B5EF4-FFF2-40B4-BE49-F238E27FC236}">
                <a16:creationId xmlns:a16="http://schemas.microsoft.com/office/drawing/2014/main" id="{B65FB34B-F3E2-121A-8990-0000D3E1C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715" y="1906191"/>
            <a:ext cx="1116000" cy="1116000"/>
          </a:xfrm>
          <a:prstGeom prst="rect">
            <a:avLst/>
          </a:prstGeom>
        </p:spPr>
      </p:pic>
      <p:pic>
        <p:nvPicPr>
          <p:cNvPr id="6" name="Picture 5" descr="A close up of a logo&#10;&#10;Description automatically generated">
            <a:extLst>
              <a:ext uri="{FF2B5EF4-FFF2-40B4-BE49-F238E27FC236}">
                <a16:creationId xmlns:a16="http://schemas.microsoft.com/office/drawing/2014/main" id="{BCA613C0-2622-344C-0B27-04FE0342F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715" y="3319038"/>
            <a:ext cx="1944000" cy="688203"/>
          </a:xfrm>
          <a:prstGeom prst="rect">
            <a:avLst/>
          </a:prstGeom>
        </p:spPr>
      </p:pic>
    </p:spTree>
    <p:extLst>
      <p:ext uri="{BB962C8B-B14F-4D97-AF65-F5344CB8AC3E}">
        <p14:creationId xmlns:p14="http://schemas.microsoft.com/office/powerpoint/2010/main" val="878445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874C7-2E88-9B20-E47F-52A7DD0B89D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9D585E-A9E5-76B1-F12D-0816D7163726}"/>
              </a:ext>
            </a:extLst>
          </p:cNvPr>
          <p:cNvSpPr>
            <a:spLocks noGrp="1"/>
          </p:cNvSpPr>
          <p:nvPr>
            <p:ph type="title"/>
          </p:nvPr>
        </p:nvSpPr>
        <p:spPr>
          <a:xfrm>
            <a:off x="175112" y="0"/>
            <a:ext cx="11701684" cy="1609344"/>
          </a:xfrm>
        </p:spPr>
        <p:txBody>
          <a:bodyPr>
            <a:normAutofit/>
          </a:bodyPr>
          <a:lstStyle/>
          <a:p>
            <a:r>
              <a:rPr lang="fr-FR" sz="3600" dirty="0"/>
              <a:t>Développer et gérer des systèmes et des applications sécurisées</a:t>
            </a:r>
            <a:endParaRPr lang="en-US" sz="3600" dirty="0"/>
          </a:p>
        </p:txBody>
      </p:sp>
      <p:sp>
        <p:nvSpPr>
          <p:cNvPr id="2" name="object 8">
            <a:extLst>
              <a:ext uri="{FF2B5EF4-FFF2-40B4-BE49-F238E27FC236}">
                <a16:creationId xmlns:a16="http://schemas.microsoft.com/office/drawing/2014/main" id="{DE8C33B5-9EDA-97E6-747A-2588898CFF44}"/>
              </a:ext>
            </a:extLst>
          </p:cNvPr>
          <p:cNvSpPr txBox="1"/>
          <p:nvPr/>
        </p:nvSpPr>
        <p:spPr>
          <a:xfrm>
            <a:off x="315205" y="1463251"/>
            <a:ext cx="8619246" cy="3101490"/>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Séparation des environnements de test et de production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Séparer les </a:t>
            </a:r>
            <a:r>
              <a:rPr lang="fr-FR" sz="1400" spc="-10" dirty="0">
                <a:solidFill>
                  <a:schemeClr val="accent4"/>
                </a:solidFill>
                <a:cs typeface="Poppins" panose="00000500000000000000" pitchFamily="2" charset="0"/>
              </a:rPr>
              <a:t>environnements de test et de production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Ne pas utiliser de </a:t>
            </a:r>
            <a:r>
              <a:rPr lang="fr-FR" sz="1400" spc="-10" dirty="0">
                <a:solidFill>
                  <a:schemeClr val="accent4"/>
                </a:solidFill>
                <a:cs typeface="Poppins" panose="00000500000000000000" pitchFamily="2" charset="0"/>
              </a:rPr>
              <a:t>PAN de production (« live PAN ») </a:t>
            </a:r>
            <a:r>
              <a:rPr lang="fr-FR" sz="1400" spc="-10" dirty="0">
                <a:cs typeface="Poppins" panose="00000500000000000000" pitchFamily="2" charset="0"/>
              </a:rPr>
              <a:t>pour les tests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Former </a:t>
            </a:r>
            <a:r>
              <a:rPr lang="fr-FR" sz="1400" spc="-10" dirty="0">
                <a:solidFill>
                  <a:schemeClr val="accent4"/>
                </a:solidFill>
                <a:cs typeface="Poppins" panose="00000500000000000000" pitchFamily="2" charset="0"/>
              </a:rPr>
              <a:t>les développeurs </a:t>
            </a:r>
            <a:r>
              <a:rPr lang="fr-FR" sz="1400" spc="-10" dirty="0">
                <a:cs typeface="Poppins" panose="00000500000000000000" pitchFamily="2" charset="0"/>
              </a:rPr>
              <a:t>au moins une fois par an pour perfectionner leurs techniques de codage sécurisé afin qu’ils sachent notamment comment éviter les vulnérabilités de codage courantes</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b="1" spc="-10" dirty="0">
                <a:cs typeface="Poppins" panose="00000500000000000000" pitchFamily="2" charset="0"/>
              </a:rPr>
              <a:t>Contrôles des applications web destinées au public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Protection des </a:t>
            </a:r>
            <a:r>
              <a:rPr lang="fr-FR" sz="1400" spc="-10" dirty="0">
                <a:solidFill>
                  <a:schemeClr val="accent4"/>
                </a:solidFill>
                <a:cs typeface="Poppins" panose="00000500000000000000" pitchFamily="2" charset="0"/>
              </a:rPr>
              <a:t>applications web destinées au public </a:t>
            </a:r>
            <a:r>
              <a:rPr lang="fr-FR" sz="1400" spc="-10" dirty="0">
                <a:cs typeface="Poppins" panose="00000500000000000000" pitchFamily="2" charset="0"/>
              </a:rPr>
              <a:t>par l'une des méthodes suivantes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Mise en place d’une solution WAF</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Revue à l’aide d’outils automatiques ou manuels, au moins une fois par an et après toute modification</a:t>
            </a:r>
          </a:p>
        </p:txBody>
      </p:sp>
      <p:pic>
        <p:nvPicPr>
          <p:cNvPr id="3" name="Graphic 2" descr="Gears outline">
            <a:extLst>
              <a:ext uri="{FF2B5EF4-FFF2-40B4-BE49-F238E27FC236}">
                <a16:creationId xmlns:a16="http://schemas.microsoft.com/office/drawing/2014/main" id="{11B07105-15ED-C036-205B-6B0CC5C7E2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3623" y="1469166"/>
            <a:ext cx="1224000" cy="1224000"/>
          </a:xfrm>
          <a:prstGeom prst="rect">
            <a:avLst/>
          </a:prstGeom>
        </p:spPr>
      </p:pic>
      <p:pic>
        <p:nvPicPr>
          <p:cNvPr id="6" name="Picture 5" descr="A logo with a shield and orange ribbon&#10;&#10;Description automatically generated">
            <a:extLst>
              <a:ext uri="{FF2B5EF4-FFF2-40B4-BE49-F238E27FC236}">
                <a16:creationId xmlns:a16="http://schemas.microsoft.com/office/drawing/2014/main" id="{61F1782F-2ADD-8768-DD31-E4E22B619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623" y="3429000"/>
            <a:ext cx="2088000" cy="992699"/>
          </a:xfrm>
          <a:prstGeom prst="rect">
            <a:avLst/>
          </a:prstGeom>
        </p:spPr>
      </p:pic>
    </p:spTree>
    <p:extLst>
      <p:ext uri="{BB962C8B-B14F-4D97-AF65-F5344CB8AC3E}">
        <p14:creationId xmlns:p14="http://schemas.microsoft.com/office/powerpoint/2010/main" val="1743787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4FE22-2DAA-0E66-0EA6-5AC8D75393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652227-518E-F75D-EFAF-6E8EB5E1C6AA}"/>
              </a:ext>
            </a:extLst>
          </p:cNvPr>
          <p:cNvSpPr>
            <a:spLocks noGrp="1"/>
          </p:cNvSpPr>
          <p:nvPr>
            <p:ph type="title"/>
          </p:nvPr>
        </p:nvSpPr>
        <p:spPr>
          <a:xfrm>
            <a:off x="175112" y="0"/>
            <a:ext cx="11701684" cy="1609344"/>
          </a:xfrm>
        </p:spPr>
        <p:txBody>
          <a:bodyPr>
            <a:normAutofit/>
          </a:bodyPr>
          <a:lstStyle/>
          <a:p>
            <a:r>
              <a:rPr lang="fr-FR" sz="3600" dirty="0"/>
              <a:t>Développer et gérer des systèmes et des applications sécurisées</a:t>
            </a:r>
            <a:endParaRPr lang="en-US" sz="3600" dirty="0"/>
          </a:p>
        </p:txBody>
      </p:sp>
      <p:sp>
        <p:nvSpPr>
          <p:cNvPr id="2" name="object 8">
            <a:extLst>
              <a:ext uri="{FF2B5EF4-FFF2-40B4-BE49-F238E27FC236}">
                <a16:creationId xmlns:a16="http://schemas.microsoft.com/office/drawing/2014/main" id="{8C3FD784-DEB0-6A59-E2D5-E78C244C5193}"/>
              </a:ext>
            </a:extLst>
          </p:cNvPr>
          <p:cNvSpPr txBox="1"/>
          <p:nvPr/>
        </p:nvSpPr>
        <p:spPr>
          <a:xfrm>
            <a:off x="315205" y="1463251"/>
            <a:ext cx="8847846" cy="1826782"/>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6.1.2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l’exigence 6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6.3.2</a:t>
            </a:r>
            <a:r>
              <a:rPr lang="fr-FR" sz="1400" spc="-10" dirty="0">
                <a:cs typeface="Poppins" panose="00000500000000000000" pitchFamily="2" charset="0"/>
              </a:rPr>
              <a:t> a été ajoutée en tant que nouvelle exigence pour maintenir un </a:t>
            </a:r>
            <a:r>
              <a:rPr lang="fr-FR" sz="1400" spc="-10" dirty="0">
                <a:solidFill>
                  <a:schemeClr val="accent4"/>
                </a:solidFill>
                <a:cs typeface="Poppins" panose="00000500000000000000" pitchFamily="2" charset="0"/>
              </a:rPr>
              <a:t>inventaire des logiciels personnalisés et des applications tierces </a:t>
            </a:r>
            <a:r>
              <a:rPr lang="fr-FR" sz="1400" spc="-10" dirty="0">
                <a:cs typeface="Poppins" panose="00000500000000000000" pitchFamily="2" charset="0"/>
              </a:rPr>
              <a:t>afin de faciliter la gestion des correctifs et des vulnérabilités. Par ailleurs, l'inventaire d'une entité doit couvrir </a:t>
            </a:r>
            <a:r>
              <a:rPr lang="fr-FR" sz="1400" spc="-10" dirty="0">
                <a:solidFill>
                  <a:schemeClr val="accent4"/>
                </a:solidFill>
                <a:cs typeface="Poppins" panose="00000500000000000000" pitchFamily="2" charset="0"/>
              </a:rPr>
              <a:t>tous les composants et dépendances des logiciels de paiement</a:t>
            </a:r>
            <a:r>
              <a:rPr lang="fr-FR" sz="1400" spc="-10" dirty="0">
                <a:cs typeface="Poppins" panose="00000500000000000000" pitchFamily="2" charset="0"/>
              </a:rPr>
              <a:t>, y compris les plateformes ou environnements d'exécution pris en charge, les bibliothèques tierces, les services et autres fonctionnalités requises.</a:t>
            </a:r>
          </a:p>
        </p:txBody>
      </p:sp>
      <p:pic>
        <p:nvPicPr>
          <p:cNvPr id="4" name="Graphic 3" descr="Gears outline">
            <a:extLst>
              <a:ext uri="{FF2B5EF4-FFF2-40B4-BE49-F238E27FC236}">
                <a16:creationId xmlns:a16="http://schemas.microsoft.com/office/drawing/2014/main" id="{780EE5DF-E0E3-DF34-407C-0359C9BB7B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3623" y="1469166"/>
            <a:ext cx="1224000" cy="1224000"/>
          </a:xfrm>
          <a:prstGeom prst="rect">
            <a:avLst/>
          </a:prstGeom>
        </p:spPr>
      </p:pic>
      <p:sp>
        <p:nvSpPr>
          <p:cNvPr id="6" name="TextBox 5">
            <a:extLst>
              <a:ext uri="{FF2B5EF4-FFF2-40B4-BE49-F238E27FC236}">
                <a16:creationId xmlns:a16="http://schemas.microsoft.com/office/drawing/2014/main" id="{230C882A-0124-95DB-19F7-712615B0950A}"/>
              </a:ext>
            </a:extLst>
          </p:cNvPr>
          <p:cNvSpPr txBox="1"/>
          <p:nvPr/>
        </p:nvSpPr>
        <p:spPr>
          <a:xfrm>
            <a:off x="315205" y="3429000"/>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1882149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30352F-05E3-1EAB-F922-8560215F9198}"/>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57171155-CB75-67E8-4EA1-538A9C7CE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59567B38-C830-43D4-6F76-E302B5C0F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3D1DF697-702B-B395-49AC-0F68C30FB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D2FAB65F-F5DA-6E0E-98E0-0DBBE38EE2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6E158320-6118-D318-6CB8-2E45B8557F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674215BE-F51F-8390-762F-D4E63B40B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14CA381A-C4F2-7C64-B35B-9576E1132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8D961D5D-9E28-ADB9-6C05-DD8D73C2780A}"/>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Les </a:t>
            </a:r>
            <a:r>
              <a:rPr lang="en-US" sz="8800" dirty="0" err="1">
                <a:blipFill dpi="0" rotWithShape="1">
                  <a:blip r:embed="rId4"/>
                  <a:srcRect/>
                  <a:tile tx="6350" ty="-127000" sx="65000" sy="64000" flip="none" algn="tl"/>
                </a:blipFill>
              </a:rPr>
              <a:t>acteurs</a:t>
            </a:r>
            <a:r>
              <a:rPr lang="en-US" sz="8800" dirty="0">
                <a:blipFill dpi="0" rotWithShape="1">
                  <a:blip r:embed="rId4"/>
                  <a:srcRect/>
                  <a:tile tx="6350" ty="-127000" sx="65000" sy="64000" flip="none" algn="tl"/>
                </a:blipFill>
              </a:rPr>
              <a:t> de la </a:t>
            </a:r>
            <a:r>
              <a:rPr lang="en-US" sz="8800" dirty="0" err="1">
                <a:blipFill dpi="0" rotWithShape="1">
                  <a:blip r:embed="rId4"/>
                  <a:srcRect/>
                  <a:tile tx="6350" ty="-127000" sx="65000" sy="64000" flip="none" algn="tl"/>
                </a:blipFill>
              </a:rPr>
              <a:t>monétique</a:t>
            </a:r>
            <a:endParaRPr lang="en-US" sz="8800" dirty="0">
              <a:blipFill dpi="0" rotWithShape="1">
                <a:blip r:embed="rId4"/>
                <a:srcRect/>
                <a:tile tx="6350" ty="-127000" sx="65000" sy="64000" flip="none" algn="tl"/>
              </a:blipFill>
            </a:endParaRPr>
          </a:p>
        </p:txBody>
      </p:sp>
      <p:sp>
        <p:nvSpPr>
          <p:cNvPr id="286" name="Rectangle 285">
            <a:extLst>
              <a:ext uri="{FF2B5EF4-FFF2-40B4-BE49-F238E27FC236}">
                <a16:creationId xmlns:a16="http://schemas.microsoft.com/office/drawing/2014/main" id="{7E7761D6-E13F-8A7C-8C5C-5EF7310CD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EFFC191E-E7CD-5D2B-0A50-D957E95A3A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C29AB29A-74BA-F85B-792C-AC7F76631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2F66A18F-60B2-B66C-57DC-592D37A4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0674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0B913-5AE7-91C6-7B41-13D727FF39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DE7699-AA44-FDE1-4AC4-6F77F19A21D3}"/>
              </a:ext>
            </a:extLst>
          </p:cNvPr>
          <p:cNvSpPr>
            <a:spLocks noGrp="1"/>
          </p:cNvSpPr>
          <p:nvPr>
            <p:ph type="title"/>
          </p:nvPr>
        </p:nvSpPr>
        <p:spPr>
          <a:xfrm>
            <a:off x="175112" y="0"/>
            <a:ext cx="11701684" cy="1609344"/>
          </a:xfrm>
        </p:spPr>
        <p:txBody>
          <a:bodyPr>
            <a:normAutofit/>
          </a:bodyPr>
          <a:lstStyle/>
          <a:p>
            <a:r>
              <a:rPr lang="fr-FR" sz="3600" dirty="0"/>
              <a:t>Développer et gérer des systèmes et des applications sécurisées</a:t>
            </a:r>
            <a:endParaRPr lang="en-US" sz="3600" dirty="0"/>
          </a:p>
        </p:txBody>
      </p:sp>
      <p:sp>
        <p:nvSpPr>
          <p:cNvPr id="2" name="object 8">
            <a:extLst>
              <a:ext uri="{FF2B5EF4-FFF2-40B4-BE49-F238E27FC236}">
                <a16:creationId xmlns:a16="http://schemas.microsoft.com/office/drawing/2014/main" id="{734F2032-4DFB-1B30-4F4A-D67178F1BE85}"/>
              </a:ext>
            </a:extLst>
          </p:cNvPr>
          <p:cNvSpPr txBox="1"/>
          <p:nvPr/>
        </p:nvSpPr>
        <p:spPr>
          <a:xfrm>
            <a:off x="315205" y="1463251"/>
            <a:ext cx="8847846" cy="2096087"/>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6.4.2</a:t>
            </a:r>
            <a:r>
              <a:rPr lang="fr-FR" sz="1400" spc="-10" dirty="0">
                <a:cs typeface="Poppins" panose="00000500000000000000" pitchFamily="2" charset="0"/>
              </a:rPr>
              <a:t> a été ajoutée comme nouvelle exigence pour le déploiement d'une </a:t>
            </a:r>
            <a:r>
              <a:rPr lang="fr-FR" sz="1400" spc="-10" dirty="0">
                <a:solidFill>
                  <a:schemeClr val="accent4"/>
                </a:solidFill>
                <a:cs typeface="Poppins" panose="00000500000000000000" pitchFamily="2" charset="0"/>
              </a:rPr>
              <a:t>solution technique automatisée pour les applications web</a:t>
            </a:r>
            <a:r>
              <a:rPr lang="fr-FR" sz="1400" spc="-10" dirty="0">
                <a:cs typeface="Poppins" panose="00000500000000000000" pitchFamily="2" charset="0"/>
              </a:rPr>
              <a:t> qui détecte et empêche en continu les attaques basées sur le web :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La solution est </a:t>
            </a:r>
            <a:r>
              <a:rPr lang="fr-FR" sz="1400" spc="-10" dirty="0">
                <a:solidFill>
                  <a:schemeClr val="accent4"/>
                </a:solidFill>
                <a:cs typeface="Poppins" panose="00000500000000000000" pitchFamily="2" charset="0"/>
              </a:rPr>
              <a:t>installée devant les applications web </a:t>
            </a:r>
            <a:r>
              <a:rPr lang="fr-FR" sz="1400" spc="-10" dirty="0">
                <a:cs typeface="Poppins" panose="00000500000000000000" pitchFamily="2" charset="0"/>
              </a:rPr>
              <a:t>et elle est configurée pour détecter et prévenir les attaques basées sur le web</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Elle fonctionne activement et est régulièrement mise à jour</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Elle génère des journaux d'audit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Elle est configurée pour </a:t>
            </a:r>
            <a:r>
              <a:rPr lang="fr-FR" sz="1400" spc="-10" dirty="0">
                <a:solidFill>
                  <a:schemeClr val="accent4"/>
                </a:solidFill>
                <a:cs typeface="Poppins" panose="00000500000000000000" pitchFamily="2" charset="0"/>
              </a:rPr>
              <a:t>bloquer les attaques basées sur le web </a:t>
            </a:r>
            <a:r>
              <a:rPr lang="fr-FR" sz="1400" spc="-10" dirty="0">
                <a:cs typeface="Poppins" panose="00000500000000000000" pitchFamily="2" charset="0"/>
              </a:rPr>
              <a:t>ou</a:t>
            </a:r>
            <a:r>
              <a:rPr lang="fr-FR" sz="1400" spc="-10" dirty="0">
                <a:solidFill>
                  <a:schemeClr val="accent4"/>
                </a:solidFill>
                <a:cs typeface="Poppins" panose="00000500000000000000" pitchFamily="2" charset="0"/>
              </a:rPr>
              <a:t> </a:t>
            </a:r>
            <a:r>
              <a:rPr lang="fr-FR" sz="1400" spc="-10" dirty="0">
                <a:cs typeface="Poppins" panose="00000500000000000000" pitchFamily="2" charset="0"/>
              </a:rPr>
              <a:t>pour</a:t>
            </a:r>
            <a:r>
              <a:rPr lang="fr-FR" sz="1400" spc="-10" dirty="0">
                <a:solidFill>
                  <a:schemeClr val="accent4"/>
                </a:solidFill>
                <a:cs typeface="Poppins" panose="00000500000000000000" pitchFamily="2" charset="0"/>
              </a:rPr>
              <a:t> générer une alerte </a:t>
            </a:r>
            <a:r>
              <a:rPr lang="fr-FR" sz="1400" spc="-10" dirty="0">
                <a:cs typeface="Poppins" panose="00000500000000000000" pitchFamily="2" charset="0"/>
              </a:rPr>
              <a:t>qui fait l'objet d'une </a:t>
            </a:r>
            <a:r>
              <a:rPr lang="fr-FR" sz="1400" spc="-10" dirty="0">
                <a:solidFill>
                  <a:schemeClr val="accent4"/>
                </a:solidFill>
                <a:cs typeface="Poppins" panose="00000500000000000000" pitchFamily="2" charset="0"/>
              </a:rPr>
              <a:t>investigation immédiate.</a:t>
            </a:r>
          </a:p>
        </p:txBody>
      </p:sp>
      <p:pic>
        <p:nvPicPr>
          <p:cNvPr id="4" name="Graphic 3" descr="Gears outline">
            <a:extLst>
              <a:ext uri="{FF2B5EF4-FFF2-40B4-BE49-F238E27FC236}">
                <a16:creationId xmlns:a16="http://schemas.microsoft.com/office/drawing/2014/main" id="{BF800DAF-7924-ACA6-AF53-034506C31E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3623" y="1469166"/>
            <a:ext cx="1224000" cy="1224000"/>
          </a:xfrm>
          <a:prstGeom prst="rect">
            <a:avLst/>
          </a:prstGeom>
        </p:spPr>
      </p:pic>
      <p:sp>
        <p:nvSpPr>
          <p:cNvPr id="3" name="TextBox 2">
            <a:extLst>
              <a:ext uri="{FF2B5EF4-FFF2-40B4-BE49-F238E27FC236}">
                <a16:creationId xmlns:a16="http://schemas.microsoft.com/office/drawing/2014/main" id="{4A3177A0-643D-3C94-430D-CF31219FD1B1}"/>
              </a:ext>
            </a:extLst>
          </p:cNvPr>
          <p:cNvSpPr txBox="1"/>
          <p:nvPr/>
        </p:nvSpPr>
        <p:spPr>
          <a:xfrm>
            <a:off x="315205" y="3758946"/>
            <a:ext cx="8927118" cy="523220"/>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Cette exigence est bonne pratique jusqu’au 31 Mars 2025 et elle remplacera l’exigence 6.4.1 dès que sa date d'entrée en vigueur est atteinte.</a:t>
            </a:r>
          </a:p>
        </p:txBody>
      </p:sp>
    </p:spTree>
    <p:extLst>
      <p:ext uri="{BB962C8B-B14F-4D97-AF65-F5344CB8AC3E}">
        <p14:creationId xmlns:p14="http://schemas.microsoft.com/office/powerpoint/2010/main" val="39157180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2076B-5180-7256-1418-7EB9CE8030A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E28CB3-843A-2311-2ADD-8145342B49CF}"/>
              </a:ext>
            </a:extLst>
          </p:cNvPr>
          <p:cNvSpPr>
            <a:spLocks noGrp="1"/>
          </p:cNvSpPr>
          <p:nvPr>
            <p:ph type="title"/>
          </p:nvPr>
        </p:nvSpPr>
        <p:spPr>
          <a:xfrm>
            <a:off x="175112" y="0"/>
            <a:ext cx="11701684" cy="1609344"/>
          </a:xfrm>
        </p:spPr>
        <p:txBody>
          <a:bodyPr>
            <a:normAutofit/>
          </a:bodyPr>
          <a:lstStyle/>
          <a:p>
            <a:r>
              <a:rPr lang="fr-FR" sz="3600" dirty="0"/>
              <a:t>Développer et gérer des systèmes et des applications sécurisées</a:t>
            </a:r>
            <a:endParaRPr lang="en-US" sz="3600" dirty="0"/>
          </a:p>
        </p:txBody>
      </p:sp>
      <p:sp>
        <p:nvSpPr>
          <p:cNvPr id="2" name="object 8">
            <a:extLst>
              <a:ext uri="{FF2B5EF4-FFF2-40B4-BE49-F238E27FC236}">
                <a16:creationId xmlns:a16="http://schemas.microsoft.com/office/drawing/2014/main" id="{400A4D96-B60B-F834-3ECC-C1C55B817BA4}"/>
              </a:ext>
            </a:extLst>
          </p:cNvPr>
          <p:cNvSpPr txBox="1"/>
          <p:nvPr/>
        </p:nvSpPr>
        <p:spPr>
          <a:xfrm>
            <a:off x="315205" y="1463251"/>
            <a:ext cx="8307588" cy="1790875"/>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6.4.3</a:t>
            </a:r>
            <a:r>
              <a:rPr lang="fr-FR" sz="1400" spc="-10" dirty="0">
                <a:cs typeface="Poppins" panose="00000500000000000000" pitchFamily="2" charset="0"/>
              </a:rPr>
              <a:t> a été ajoutée comme nouvelle exigence pour la gestion de tous les </a:t>
            </a:r>
            <a:r>
              <a:rPr lang="fr-FR" sz="1400" spc="-10" dirty="0">
                <a:solidFill>
                  <a:schemeClr val="accent4"/>
                </a:solidFill>
                <a:cs typeface="Poppins" panose="00000500000000000000" pitchFamily="2" charset="0"/>
              </a:rPr>
              <a:t>scripts de pages de paiement</a:t>
            </a:r>
            <a:r>
              <a:rPr lang="fr-FR" sz="1400" spc="-10" dirty="0">
                <a:cs typeface="Poppins" panose="00000500000000000000" pitchFamily="2" charset="0"/>
              </a:rPr>
              <a:t> qui sont chargés et exécutés dans le navigateur du consommateur. De ce fait, tous les scripts sont gérés comme suit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Une méthode est mise en œuvre pour confirmer que chaque script est autorisé</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Une méthode est mise en œuvre pour assurer l'intégrité de chaque script</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Un inventaire de tous les scripts est tenu à jour avec une justification écrite de la nécessité de chaque script.</a:t>
            </a:r>
          </a:p>
        </p:txBody>
      </p:sp>
      <p:pic>
        <p:nvPicPr>
          <p:cNvPr id="4" name="Graphic 3" descr="Gears outline">
            <a:extLst>
              <a:ext uri="{FF2B5EF4-FFF2-40B4-BE49-F238E27FC236}">
                <a16:creationId xmlns:a16="http://schemas.microsoft.com/office/drawing/2014/main" id="{5CB89525-EB00-AD96-2C6E-31907081BF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3623" y="1469166"/>
            <a:ext cx="1224000" cy="1224000"/>
          </a:xfrm>
          <a:prstGeom prst="rect">
            <a:avLst/>
          </a:prstGeom>
        </p:spPr>
      </p:pic>
      <p:sp>
        <p:nvSpPr>
          <p:cNvPr id="6" name="TextBox 5">
            <a:extLst>
              <a:ext uri="{FF2B5EF4-FFF2-40B4-BE49-F238E27FC236}">
                <a16:creationId xmlns:a16="http://schemas.microsoft.com/office/drawing/2014/main" id="{8FDC87D4-DB79-5D0E-177E-EF9FD4EB6758}"/>
              </a:ext>
            </a:extLst>
          </p:cNvPr>
          <p:cNvSpPr txBox="1"/>
          <p:nvPr/>
        </p:nvSpPr>
        <p:spPr>
          <a:xfrm>
            <a:off x="315205" y="3466338"/>
            <a:ext cx="8927118"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Cette exigence est bonne pratique jusqu’au 31 Mars 2025. </a:t>
            </a:r>
          </a:p>
        </p:txBody>
      </p:sp>
      <p:sp>
        <p:nvSpPr>
          <p:cNvPr id="7" name="TextBox 6">
            <a:extLst>
              <a:ext uri="{FF2B5EF4-FFF2-40B4-BE49-F238E27FC236}">
                <a16:creationId xmlns:a16="http://schemas.microsoft.com/office/drawing/2014/main" id="{E4BDFFBE-76C2-3520-7AFA-66ADCD96EF19}"/>
              </a:ext>
            </a:extLst>
          </p:cNvPr>
          <p:cNvSpPr txBox="1"/>
          <p:nvPr/>
        </p:nvSpPr>
        <p:spPr>
          <a:xfrm>
            <a:off x="315205" y="3758057"/>
            <a:ext cx="8927118" cy="307777"/>
          </a:xfrm>
          <a:prstGeom prst="rect">
            <a:avLst/>
          </a:prstGeom>
          <a:noFill/>
        </p:spPr>
        <p:txBody>
          <a:bodyPr wrap="square" rtlCol="0">
            <a:spAutoFit/>
          </a:bodyPr>
          <a:lstStyle/>
          <a:p>
            <a:r>
              <a:rPr lang="fr-FR" sz="1400" i="1" u="sng" dirty="0">
                <a:solidFill>
                  <a:srgbClr val="C00000"/>
                </a:solidFill>
                <a:cs typeface="Poppins" panose="00000500000000000000" pitchFamily="2" charset="0"/>
              </a:rPr>
              <a:t>Note :</a:t>
            </a:r>
            <a:r>
              <a:rPr lang="fr-FR" sz="1400" i="1" dirty="0">
                <a:solidFill>
                  <a:srgbClr val="C00000"/>
                </a:solidFill>
                <a:cs typeface="Poppins" panose="00000500000000000000" pitchFamily="2" charset="0"/>
              </a:rPr>
              <a:t> Cette exigence n’est pas applicable à PUSH. </a:t>
            </a:r>
          </a:p>
        </p:txBody>
      </p:sp>
    </p:spTree>
    <p:extLst>
      <p:ext uri="{BB962C8B-B14F-4D97-AF65-F5344CB8AC3E}">
        <p14:creationId xmlns:p14="http://schemas.microsoft.com/office/powerpoint/2010/main" val="3326467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B719A0-59CD-724D-D246-A5D250F6DE15}"/>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7D8373FC-D525-54E5-7A2A-F94A75B0D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AA48D112-2178-4C4C-46D8-56219A684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7EA64E9F-5919-E75F-EECD-E1884D6DB7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AE902AEF-7D77-41BF-74B0-3DBAA0F64D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BD616CD6-55F4-8E04-7167-072DF0417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6D27987C-1A30-78CA-8D9E-F8D461281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500B1F48-35F9-C08B-6EA6-8D6B3167A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A3E31D32-33A5-85A1-1688-6E991C6E6014}"/>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7</a:t>
            </a:r>
          </a:p>
        </p:txBody>
      </p:sp>
      <p:sp>
        <p:nvSpPr>
          <p:cNvPr id="286" name="Rectangle 285">
            <a:extLst>
              <a:ext uri="{FF2B5EF4-FFF2-40B4-BE49-F238E27FC236}">
                <a16:creationId xmlns:a16="http://schemas.microsoft.com/office/drawing/2014/main" id="{EEEDA9A3-41DA-8D2D-3FDE-C9770AAFA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BBED8CE6-C8E9-F668-0166-3F21B1B06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21042C35-F124-C13B-E533-BFF7D9159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E74C0832-0191-516F-CC65-7A9A3EFC6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8225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98549-AF7C-3A34-E82E-79FC326D0E4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7D956D-B03B-EB85-3CA1-1C2355B6BF45}"/>
              </a:ext>
            </a:extLst>
          </p:cNvPr>
          <p:cNvSpPr>
            <a:spLocks noGrp="1"/>
          </p:cNvSpPr>
          <p:nvPr>
            <p:ph type="title"/>
          </p:nvPr>
        </p:nvSpPr>
        <p:spPr>
          <a:xfrm>
            <a:off x="175112" y="0"/>
            <a:ext cx="11701684" cy="1609344"/>
          </a:xfrm>
        </p:spPr>
        <p:txBody>
          <a:bodyPr>
            <a:normAutofit/>
          </a:bodyPr>
          <a:lstStyle/>
          <a:p>
            <a:r>
              <a:rPr lang="fr-FR" sz="3600" dirty="0"/>
              <a:t>Restreindre l’accès aux données des titulaires de cartes en fonction du besoin professionnel d'en connaître</a:t>
            </a:r>
            <a:endParaRPr lang="en-US" sz="3600" dirty="0"/>
          </a:p>
        </p:txBody>
      </p:sp>
      <p:sp>
        <p:nvSpPr>
          <p:cNvPr id="2" name="object 8">
            <a:extLst>
              <a:ext uri="{FF2B5EF4-FFF2-40B4-BE49-F238E27FC236}">
                <a16:creationId xmlns:a16="http://schemas.microsoft.com/office/drawing/2014/main" id="{D32AE9E0-AB57-DEC2-A27B-023DF423DCB8}"/>
              </a:ext>
            </a:extLst>
          </p:cNvPr>
          <p:cNvSpPr txBox="1"/>
          <p:nvPr/>
        </p:nvSpPr>
        <p:spPr>
          <a:xfrm>
            <a:off x="315205" y="1463251"/>
            <a:ext cx="7969260" cy="1665199"/>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Restreindre l’accès aux données bancaires aux seules personnes qui en ont besoin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Définir les </a:t>
            </a:r>
            <a:r>
              <a:rPr lang="fr-FR" sz="1400" spc="-10" dirty="0">
                <a:solidFill>
                  <a:schemeClr val="accent4"/>
                </a:solidFill>
                <a:cs typeface="Poppins" panose="00000500000000000000" pitchFamily="2" charset="0"/>
              </a:rPr>
              <a:t>besoins d'accès </a:t>
            </a:r>
            <a:r>
              <a:rPr lang="fr-FR" sz="1400" spc="-10" dirty="0">
                <a:cs typeface="Poppins" panose="00000500000000000000" pitchFamily="2" charset="0"/>
              </a:rPr>
              <a:t>pour chaque rôle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Restreindre l'accès aux IDs privilégiés au minimum de privilèges nécessaires à l'exercice des responsabilités professionnelles </a:t>
            </a:r>
            <a:r>
              <a:rPr lang="fr-FR" sz="1400" spc="-10" dirty="0">
                <a:solidFill>
                  <a:schemeClr val="accent4"/>
                </a:solidFill>
                <a:cs typeface="Poppins" panose="00000500000000000000" pitchFamily="2" charset="0"/>
              </a:rPr>
              <a:t>(principe du « least privilege »)</a:t>
            </a:r>
            <a:endParaRPr lang="fr-FR" sz="1400" spc="-10" dirty="0">
              <a:cs typeface="Poppins" panose="00000500000000000000" pitchFamily="2" charset="0"/>
            </a:endParaRP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Attribuer l'accès en fonction de la </a:t>
            </a:r>
            <a:r>
              <a:rPr lang="fr-FR" sz="1400" spc="-10" dirty="0">
                <a:solidFill>
                  <a:schemeClr val="accent4"/>
                </a:solidFill>
                <a:cs typeface="Poppins" panose="00000500000000000000" pitchFamily="2" charset="0"/>
              </a:rPr>
              <a:t>classification </a:t>
            </a:r>
            <a:r>
              <a:rPr lang="fr-FR" sz="1400" spc="-10" dirty="0">
                <a:cs typeface="Poppins" panose="00000500000000000000" pitchFamily="2" charset="0"/>
              </a:rPr>
              <a:t>et de la </a:t>
            </a:r>
            <a:r>
              <a:rPr lang="fr-FR" sz="1400" spc="-10" dirty="0">
                <a:solidFill>
                  <a:schemeClr val="accent4"/>
                </a:solidFill>
                <a:cs typeface="Poppins" panose="00000500000000000000" pitchFamily="2" charset="0"/>
              </a:rPr>
              <a:t>fonction</a:t>
            </a:r>
            <a:r>
              <a:rPr lang="fr-FR" sz="1400" spc="-10" dirty="0">
                <a:cs typeface="Poppins" panose="00000500000000000000" pitchFamily="2" charset="0"/>
              </a:rPr>
              <a:t> du personnel individuel</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Exiger </a:t>
            </a:r>
            <a:r>
              <a:rPr lang="fr-FR" sz="1400" spc="-10" dirty="0">
                <a:solidFill>
                  <a:schemeClr val="accent4"/>
                </a:solidFill>
                <a:cs typeface="Poppins" panose="00000500000000000000" pitchFamily="2" charset="0"/>
              </a:rPr>
              <a:t>l'approbation documentée </a:t>
            </a:r>
            <a:r>
              <a:rPr lang="fr-FR" sz="1400" spc="-10" dirty="0">
                <a:cs typeface="Poppins" panose="00000500000000000000" pitchFamily="2" charset="0"/>
              </a:rPr>
              <a:t>des parties autorisées spécifiant les privilèges requis</a:t>
            </a:r>
          </a:p>
        </p:txBody>
      </p:sp>
      <p:pic>
        <p:nvPicPr>
          <p:cNvPr id="3" name="Picture 2" descr="A hand holding a credit card&#10;&#10;Description automatically generated">
            <a:extLst>
              <a:ext uri="{FF2B5EF4-FFF2-40B4-BE49-F238E27FC236}">
                <a16:creationId xmlns:a16="http://schemas.microsoft.com/office/drawing/2014/main" id="{FBF71871-E131-9DB4-7927-5D1444887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665" y="1816117"/>
            <a:ext cx="1368000" cy="1406110"/>
          </a:xfrm>
          <a:prstGeom prst="rect">
            <a:avLst/>
          </a:prstGeom>
        </p:spPr>
      </p:pic>
      <p:sp>
        <p:nvSpPr>
          <p:cNvPr id="4" name="TextBox 3">
            <a:extLst>
              <a:ext uri="{FF2B5EF4-FFF2-40B4-BE49-F238E27FC236}">
                <a16:creationId xmlns:a16="http://schemas.microsoft.com/office/drawing/2014/main" id="{5AF0E8AC-B2A6-D89A-1AF3-31F5F939DDF2}"/>
              </a:ext>
            </a:extLst>
          </p:cNvPr>
          <p:cNvSpPr txBox="1"/>
          <p:nvPr/>
        </p:nvSpPr>
        <p:spPr>
          <a:xfrm>
            <a:off x="315205" y="3429000"/>
            <a:ext cx="7825905"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Un rôle doit donc être identifié et l’accès doit être donné à ce rôle et non à la personne. </a:t>
            </a:r>
          </a:p>
        </p:txBody>
      </p:sp>
    </p:spTree>
    <p:extLst>
      <p:ext uri="{BB962C8B-B14F-4D97-AF65-F5344CB8AC3E}">
        <p14:creationId xmlns:p14="http://schemas.microsoft.com/office/powerpoint/2010/main" val="15730041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B3B80-6519-025F-939A-AF5F497D360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C30EAE7-6FB4-F1F1-9111-BF49EAEBA446}"/>
              </a:ext>
            </a:extLst>
          </p:cNvPr>
          <p:cNvSpPr>
            <a:spLocks noGrp="1"/>
          </p:cNvSpPr>
          <p:nvPr>
            <p:ph type="title"/>
          </p:nvPr>
        </p:nvSpPr>
        <p:spPr>
          <a:xfrm>
            <a:off x="175112" y="0"/>
            <a:ext cx="11701684" cy="1609344"/>
          </a:xfrm>
        </p:spPr>
        <p:txBody>
          <a:bodyPr>
            <a:normAutofit/>
          </a:bodyPr>
          <a:lstStyle/>
          <a:p>
            <a:r>
              <a:rPr lang="fr-FR" sz="3600" dirty="0"/>
              <a:t>Restreindre l’accès aux données des titulaires de cartes en fonction du besoin professionnel d'en connaître</a:t>
            </a:r>
            <a:endParaRPr lang="en-US" sz="3600" dirty="0"/>
          </a:p>
        </p:txBody>
      </p:sp>
      <p:sp>
        <p:nvSpPr>
          <p:cNvPr id="2" name="object 8">
            <a:extLst>
              <a:ext uri="{FF2B5EF4-FFF2-40B4-BE49-F238E27FC236}">
                <a16:creationId xmlns:a16="http://schemas.microsoft.com/office/drawing/2014/main" id="{015B7C3A-6E44-2BC9-80E4-D88D7D4FA41F}"/>
              </a:ext>
            </a:extLst>
          </p:cNvPr>
          <p:cNvSpPr txBox="1"/>
          <p:nvPr/>
        </p:nvSpPr>
        <p:spPr>
          <a:xfrm>
            <a:off x="315205" y="1463251"/>
            <a:ext cx="8234436" cy="2832186"/>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7.1.2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l’exigence 7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7.2.4</a:t>
            </a:r>
            <a:r>
              <a:rPr lang="fr-FR" sz="1400" spc="-10" dirty="0">
                <a:cs typeface="Poppins" panose="00000500000000000000" pitchFamily="2" charset="0"/>
              </a:rPr>
              <a:t> a été ajoutée comme nouvelle exigence pour la </a:t>
            </a:r>
            <a:r>
              <a:rPr lang="fr-FR" sz="1400" spc="-10" dirty="0">
                <a:solidFill>
                  <a:schemeClr val="accent4"/>
                </a:solidFill>
                <a:cs typeface="Poppins" panose="00000500000000000000" pitchFamily="2" charset="0"/>
              </a:rPr>
              <a:t>revue de tous les comptes d'utilisateurs et des privilèges d'accès connexes. </a:t>
            </a:r>
            <a:r>
              <a:rPr lang="fr-FR" sz="1400" spc="-10" dirty="0">
                <a:cs typeface="Poppins" panose="00000500000000000000" pitchFamily="2" charset="0"/>
              </a:rPr>
              <a:t>Tous les comptes d'utilisateurs, y compris les comptes de tiers/fournisseurs, sont revus comme suit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Au moins une fois </a:t>
            </a:r>
            <a:r>
              <a:rPr lang="fr-FR" sz="1400" spc="-10" dirty="0">
                <a:solidFill>
                  <a:schemeClr val="accent4"/>
                </a:solidFill>
                <a:cs typeface="Poppins" panose="00000500000000000000" pitchFamily="2" charset="0"/>
              </a:rPr>
              <a:t>tous les six mois</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Pour s'assurer que les comptes d'utilisateurs et les accès restent appropriés en fonction du rôle et du besoin métier</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Tout accès inapproprié est traité</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La direction reconnaît que l'accès reste approprié</a:t>
            </a:r>
          </a:p>
        </p:txBody>
      </p:sp>
      <p:pic>
        <p:nvPicPr>
          <p:cNvPr id="4" name="Picture 3" descr="A hand holding a credit card&#10;&#10;Description automatically generated">
            <a:extLst>
              <a:ext uri="{FF2B5EF4-FFF2-40B4-BE49-F238E27FC236}">
                <a16:creationId xmlns:a16="http://schemas.microsoft.com/office/drawing/2014/main" id="{AFA849A9-960A-D744-4E5F-9CB64D572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665" y="1816117"/>
            <a:ext cx="1368000" cy="1406110"/>
          </a:xfrm>
          <a:prstGeom prst="rect">
            <a:avLst/>
          </a:prstGeom>
        </p:spPr>
      </p:pic>
      <p:sp>
        <p:nvSpPr>
          <p:cNvPr id="6" name="TextBox 5">
            <a:extLst>
              <a:ext uri="{FF2B5EF4-FFF2-40B4-BE49-F238E27FC236}">
                <a16:creationId xmlns:a16="http://schemas.microsoft.com/office/drawing/2014/main" id="{630FB82B-F4A0-E08A-C250-612336CC32E7}"/>
              </a:ext>
            </a:extLst>
          </p:cNvPr>
          <p:cNvSpPr txBox="1"/>
          <p:nvPr/>
        </p:nvSpPr>
        <p:spPr>
          <a:xfrm>
            <a:off x="315205" y="4517136"/>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1073650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F6533-B766-B95D-5A02-D2746E39C2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122E69-A77C-5CD5-9C63-51D466253AA4}"/>
              </a:ext>
            </a:extLst>
          </p:cNvPr>
          <p:cNvSpPr>
            <a:spLocks noGrp="1"/>
          </p:cNvSpPr>
          <p:nvPr>
            <p:ph type="title"/>
          </p:nvPr>
        </p:nvSpPr>
        <p:spPr>
          <a:xfrm>
            <a:off x="175112" y="0"/>
            <a:ext cx="11701684" cy="1609344"/>
          </a:xfrm>
        </p:spPr>
        <p:txBody>
          <a:bodyPr>
            <a:normAutofit/>
          </a:bodyPr>
          <a:lstStyle/>
          <a:p>
            <a:r>
              <a:rPr lang="fr-FR" sz="3600" dirty="0"/>
              <a:t>Restreindre l’accès aux données des titulaires de cartes en fonction du besoin professionnel d'en connaître</a:t>
            </a:r>
            <a:endParaRPr lang="en-US" sz="3600" dirty="0"/>
          </a:p>
        </p:txBody>
      </p:sp>
      <p:sp>
        <p:nvSpPr>
          <p:cNvPr id="2" name="object 8">
            <a:extLst>
              <a:ext uri="{FF2B5EF4-FFF2-40B4-BE49-F238E27FC236}">
                <a16:creationId xmlns:a16="http://schemas.microsoft.com/office/drawing/2014/main" id="{DD5A3553-47FA-6264-AA15-AAF56E988985}"/>
              </a:ext>
            </a:extLst>
          </p:cNvPr>
          <p:cNvSpPr txBox="1"/>
          <p:nvPr/>
        </p:nvSpPr>
        <p:spPr>
          <a:xfrm>
            <a:off x="315205" y="1463251"/>
            <a:ext cx="8572764" cy="3442609"/>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7.2.5</a:t>
            </a:r>
            <a:r>
              <a:rPr lang="fr-FR" sz="1400" spc="-10" dirty="0">
                <a:cs typeface="Poppins" panose="00000500000000000000" pitchFamily="2" charset="0"/>
              </a:rPr>
              <a:t> a été ajoutée comme nouvelle exigence pour l'attribution et la gestion de tous les comptes d'application et système et des privilèges d'accès associés. Tous les comptes d'application et système sont attribués et gérés comme suit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Sur la base du </a:t>
            </a:r>
            <a:r>
              <a:rPr lang="fr-FR" sz="1400" spc="-10" dirty="0">
                <a:solidFill>
                  <a:schemeClr val="accent4"/>
                </a:solidFill>
                <a:cs typeface="Poppins" panose="00000500000000000000" pitchFamily="2" charset="0"/>
              </a:rPr>
              <a:t>« least privilege » </a:t>
            </a:r>
            <a:r>
              <a:rPr lang="fr-FR" sz="1400" spc="-10" dirty="0">
                <a:cs typeface="Poppins" panose="00000500000000000000" pitchFamily="2" charset="0"/>
              </a:rPr>
              <a:t>nécessaires à l'exploitation du système ou de l'application</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L'accès est limité aux systèmes, applications ou processus qui requièrent spécifiquement leur utilisation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7.2.5.1 </a:t>
            </a:r>
            <a:r>
              <a:rPr lang="fr-FR" sz="1400" spc="-10" dirty="0">
                <a:cs typeface="Poppins" panose="00000500000000000000" pitchFamily="2" charset="0"/>
              </a:rPr>
              <a:t>a été ajoutée en tant que nouvelle exigence pour la </a:t>
            </a:r>
            <a:r>
              <a:rPr lang="fr-FR" sz="1400" spc="-10" dirty="0">
                <a:solidFill>
                  <a:schemeClr val="accent4"/>
                </a:solidFill>
                <a:cs typeface="Poppins" panose="00000500000000000000" pitchFamily="2" charset="0"/>
              </a:rPr>
              <a:t>revue de tous les accès applicatifs et comptes systèmes et des privilèges d'accès associés. </a:t>
            </a:r>
            <a:r>
              <a:rPr lang="fr-FR" sz="1400" spc="-10" dirty="0">
                <a:cs typeface="Poppins" panose="00000500000000000000" pitchFamily="2" charset="0"/>
              </a:rPr>
              <a:t>Tous les comptes applicatifs et comptes systèmes, sont revus comme suit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Périodiquement </a:t>
            </a:r>
            <a:r>
              <a:rPr lang="fr-FR" sz="1400" spc="-10" dirty="0">
                <a:solidFill>
                  <a:schemeClr val="accent4"/>
                </a:solidFill>
                <a:cs typeface="Poppins" panose="00000500000000000000" pitchFamily="2" charset="0"/>
              </a:rPr>
              <a:t>(à la fréquence définie dans l'analyse de risque de l'entité)</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L'accès à l'application/au système reste approprié à la fonction exercée</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Tout accès inapproprié est traité</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La direction reconnaît que l'accès reste approprié</a:t>
            </a:r>
          </a:p>
        </p:txBody>
      </p:sp>
      <p:pic>
        <p:nvPicPr>
          <p:cNvPr id="4" name="Picture 3" descr="A hand holding a credit card&#10;&#10;Description automatically generated">
            <a:extLst>
              <a:ext uri="{FF2B5EF4-FFF2-40B4-BE49-F238E27FC236}">
                <a16:creationId xmlns:a16="http://schemas.microsoft.com/office/drawing/2014/main" id="{044906C3-1458-1F82-A0D1-185C55828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665" y="1816117"/>
            <a:ext cx="1368000" cy="1406110"/>
          </a:xfrm>
          <a:prstGeom prst="rect">
            <a:avLst/>
          </a:prstGeom>
        </p:spPr>
      </p:pic>
      <p:sp>
        <p:nvSpPr>
          <p:cNvPr id="6" name="TextBox 5">
            <a:extLst>
              <a:ext uri="{FF2B5EF4-FFF2-40B4-BE49-F238E27FC236}">
                <a16:creationId xmlns:a16="http://schemas.microsoft.com/office/drawing/2014/main" id="{A96380F5-0D22-4527-EA7F-7957C907644C}"/>
              </a:ext>
            </a:extLst>
          </p:cNvPr>
          <p:cNvSpPr txBox="1"/>
          <p:nvPr/>
        </p:nvSpPr>
        <p:spPr>
          <a:xfrm>
            <a:off x="315205" y="5093208"/>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3433362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51CF29-3D45-8A94-2C55-9546CF00BC82}"/>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5B21B6DF-B35F-D654-EDB9-180E13753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8F0E4CCA-A4D8-7EE2-01FA-D00DA3EC48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4D678AC5-E21D-6375-353F-76D4A8E12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60D22CAF-5369-1667-D353-D563BB6332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84871241-F5E2-5816-A803-CDECDA751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7D1BDDC7-3279-815A-3ADD-917CB786F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D42B0E65-321D-F684-0F3B-BA9A115DC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2563EBE9-37E7-588E-4294-B103C483B3CD}"/>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8</a:t>
            </a:r>
          </a:p>
        </p:txBody>
      </p:sp>
      <p:sp>
        <p:nvSpPr>
          <p:cNvPr id="286" name="Rectangle 285">
            <a:extLst>
              <a:ext uri="{FF2B5EF4-FFF2-40B4-BE49-F238E27FC236}">
                <a16:creationId xmlns:a16="http://schemas.microsoft.com/office/drawing/2014/main" id="{BEEEBF63-EEFA-F49C-0D88-C1AE13990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3912F0E5-17AE-17B0-4AE4-4B7C5F9387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3C52BA46-ECBD-9681-B8C8-B4CF392A14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1B6A8158-9863-2466-7A4A-E0E8B6608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1618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F81A0-9A5C-6FB1-D797-D68BA6607B7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00C13A-EB5E-932F-FE16-A3777E07CE7D}"/>
              </a:ext>
            </a:extLst>
          </p:cNvPr>
          <p:cNvSpPr>
            <a:spLocks noGrp="1"/>
          </p:cNvSpPr>
          <p:nvPr>
            <p:ph type="title"/>
          </p:nvPr>
        </p:nvSpPr>
        <p:spPr>
          <a:xfrm>
            <a:off x="175112" y="0"/>
            <a:ext cx="11701684" cy="1609344"/>
          </a:xfrm>
        </p:spPr>
        <p:txBody>
          <a:bodyPr>
            <a:normAutofit/>
          </a:bodyPr>
          <a:lstStyle/>
          <a:p>
            <a:r>
              <a:rPr lang="fr-FR" sz="3600" dirty="0"/>
              <a:t>Identifier les utilisateurs et authentifier l'accès aux composants du système</a:t>
            </a:r>
            <a:endParaRPr lang="en-US" sz="3600" dirty="0"/>
          </a:p>
        </p:txBody>
      </p:sp>
      <p:sp>
        <p:nvSpPr>
          <p:cNvPr id="2" name="object 8">
            <a:extLst>
              <a:ext uri="{FF2B5EF4-FFF2-40B4-BE49-F238E27FC236}">
                <a16:creationId xmlns:a16="http://schemas.microsoft.com/office/drawing/2014/main" id="{C9E7EBB4-1CC9-B567-C852-F9B5B397DB3C}"/>
              </a:ext>
            </a:extLst>
          </p:cNvPr>
          <p:cNvSpPr txBox="1"/>
          <p:nvPr/>
        </p:nvSpPr>
        <p:spPr>
          <a:xfrm>
            <a:off x="315204" y="1463251"/>
            <a:ext cx="8413266" cy="4232569"/>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Utilisation d’ID unique pour chaque utilisateur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Affecter à </a:t>
            </a:r>
            <a:r>
              <a:rPr lang="fr-FR" sz="1400" spc="-10" dirty="0">
                <a:solidFill>
                  <a:schemeClr val="accent4"/>
                </a:solidFill>
                <a:cs typeface="Poppins" panose="00000500000000000000" pitchFamily="2" charset="0"/>
              </a:rPr>
              <a:t>chaque utilisateur un ID unique </a:t>
            </a:r>
            <a:r>
              <a:rPr lang="fr-FR" sz="1400" spc="-10" dirty="0">
                <a:cs typeface="Poppins" panose="00000500000000000000" pitchFamily="2" charset="0"/>
              </a:rPr>
              <a:t>avant toute autorisation d’accès à un composant du système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Contrôler toute modification, suppression ou ajout de l’ID unique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Révoquer immédiatement l’accès d’un collaborateur qui quitte la société</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Supprimer/désactiver les comptes utilisateurs inactifs </a:t>
            </a:r>
            <a:r>
              <a:rPr lang="fr-FR" sz="1400" spc="-10" dirty="0">
                <a:solidFill>
                  <a:schemeClr val="accent4"/>
                </a:solidFill>
                <a:cs typeface="Poppins" panose="00000500000000000000" pitchFamily="2" charset="0"/>
              </a:rPr>
              <a:t>dans un délai de 90 jours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L'accès des tiers doit être activé uniquement pendant la période nécessaire, désactivé lorsqu'il n'est pas utilisé et surveillé lorsqu'il est utilisé</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Limiter les tentatives d'accès répétées en verrouillant l'identifiant de l'utilisateur après </a:t>
            </a:r>
            <a:r>
              <a:rPr lang="fr-FR" sz="1400" spc="-10" dirty="0">
                <a:solidFill>
                  <a:schemeClr val="accent4"/>
                </a:solidFill>
                <a:cs typeface="Poppins" panose="00000500000000000000" pitchFamily="2" charset="0"/>
              </a:rPr>
              <a:t>six tentatives au maximum</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b="1" spc="-10" dirty="0">
                <a:cs typeface="Poppins" panose="00000500000000000000" pitchFamily="2" charset="0"/>
              </a:rPr>
              <a:t>Employer au moins une des méthodes suivantes pour authentifier tous les utilisateurs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Quelque chose </a:t>
            </a:r>
            <a:r>
              <a:rPr lang="fr-FR" sz="1400" spc="-10" dirty="0">
                <a:solidFill>
                  <a:schemeClr val="accent4"/>
                </a:solidFill>
                <a:cs typeface="Poppins" panose="00000500000000000000" pitchFamily="2" charset="0"/>
              </a:rPr>
              <a:t>que vous connaissez, </a:t>
            </a:r>
            <a:r>
              <a:rPr lang="fr-FR" sz="1400" spc="-10" dirty="0">
                <a:cs typeface="Poppins" panose="00000500000000000000" pitchFamily="2" charset="0"/>
              </a:rPr>
              <a:t>comme un mot de passe ou une phrase de passe.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Quelque chose </a:t>
            </a:r>
            <a:r>
              <a:rPr lang="fr-FR" sz="1400" spc="-10" dirty="0">
                <a:solidFill>
                  <a:schemeClr val="accent4"/>
                </a:solidFill>
                <a:cs typeface="Poppins" panose="00000500000000000000" pitchFamily="2" charset="0"/>
              </a:rPr>
              <a:t>que vous avez, </a:t>
            </a:r>
            <a:r>
              <a:rPr lang="fr-FR" sz="1400" spc="-10" dirty="0">
                <a:cs typeface="Poppins" panose="00000500000000000000" pitchFamily="2" charset="0"/>
              </a:rPr>
              <a:t>comme un dispositif à jeton ou une carte à puce.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Quelque chose </a:t>
            </a:r>
            <a:r>
              <a:rPr lang="fr-FR" sz="1400" spc="-10" dirty="0">
                <a:solidFill>
                  <a:schemeClr val="accent4"/>
                </a:solidFill>
                <a:cs typeface="Poppins" panose="00000500000000000000" pitchFamily="2" charset="0"/>
              </a:rPr>
              <a:t>que vous êtes, </a:t>
            </a:r>
            <a:r>
              <a:rPr lang="fr-FR" sz="1400" spc="-10" dirty="0">
                <a:cs typeface="Poppins" panose="00000500000000000000" pitchFamily="2" charset="0"/>
              </a:rPr>
              <a:t>tel qu'un élément biométrique.</a:t>
            </a:r>
          </a:p>
        </p:txBody>
      </p:sp>
      <p:pic>
        <p:nvPicPr>
          <p:cNvPr id="4" name="Picture 3" descr="A magnifying glass and a card&#10;&#10;Description automatically generated">
            <a:extLst>
              <a:ext uri="{FF2B5EF4-FFF2-40B4-BE49-F238E27FC236}">
                <a16:creationId xmlns:a16="http://schemas.microsoft.com/office/drawing/2014/main" id="{B3343DFC-878C-033F-9258-CF76062F1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33" y="1609344"/>
            <a:ext cx="1512000" cy="1512000"/>
          </a:xfrm>
          <a:prstGeom prst="rect">
            <a:avLst/>
          </a:prstGeom>
        </p:spPr>
      </p:pic>
    </p:spTree>
    <p:extLst>
      <p:ext uri="{BB962C8B-B14F-4D97-AF65-F5344CB8AC3E}">
        <p14:creationId xmlns:p14="http://schemas.microsoft.com/office/powerpoint/2010/main" val="13338575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26C2-B22A-43BC-67C8-B4DE57C291E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5611A8E-6920-07FA-D0FE-22751506FC18}"/>
              </a:ext>
            </a:extLst>
          </p:cNvPr>
          <p:cNvSpPr>
            <a:spLocks noGrp="1"/>
          </p:cNvSpPr>
          <p:nvPr>
            <p:ph type="title"/>
          </p:nvPr>
        </p:nvSpPr>
        <p:spPr>
          <a:xfrm>
            <a:off x="175112" y="0"/>
            <a:ext cx="11701684" cy="1609344"/>
          </a:xfrm>
        </p:spPr>
        <p:txBody>
          <a:bodyPr>
            <a:normAutofit/>
          </a:bodyPr>
          <a:lstStyle/>
          <a:p>
            <a:r>
              <a:rPr lang="fr-FR" sz="3600" dirty="0"/>
              <a:t>Identifier les utilisateurs et authentifier l'accès aux composants du système</a:t>
            </a:r>
            <a:endParaRPr lang="en-US" sz="3600" dirty="0"/>
          </a:p>
        </p:txBody>
      </p:sp>
      <p:sp>
        <p:nvSpPr>
          <p:cNvPr id="2" name="object 8">
            <a:extLst>
              <a:ext uri="{FF2B5EF4-FFF2-40B4-BE49-F238E27FC236}">
                <a16:creationId xmlns:a16="http://schemas.microsoft.com/office/drawing/2014/main" id="{63FDD4B3-A57F-2FF0-4217-72BC06173F3F}"/>
              </a:ext>
            </a:extLst>
          </p:cNvPr>
          <p:cNvSpPr txBox="1"/>
          <p:nvPr/>
        </p:nvSpPr>
        <p:spPr>
          <a:xfrm>
            <a:off x="315205" y="1463251"/>
            <a:ext cx="8124708" cy="3383619"/>
          </a:xfrm>
          <a:prstGeom prst="rect">
            <a:avLst/>
          </a:prstGeom>
        </p:spPr>
        <p:txBody>
          <a:bodyPr vert="horz" wrap="square" lIns="0" tIns="13335" rIns="0" bIns="0" rtlCol="0">
            <a:spAutoFit/>
          </a:bodyPr>
          <a:lstStyle/>
          <a:p>
            <a:pPr marL="12700">
              <a:spcBef>
                <a:spcPts val="105"/>
              </a:spcBef>
              <a:spcAft>
                <a:spcPts val="1200"/>
              </a:spcAft>
            </a:pPr>
            <a:r>
              <a:rPr lang="fr-FR" sz="1400" b="1" spc="-10" dirty="0">
                <a:cs typeface="Poppins" panose="00000500000000000000" pitchFamily="2" charset="0"/>
              </a:rPr>
              <a:t>La politique de mot de passe doit être mise en œuvre comme suit sur tous les composants du système :</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Exiger une </a:t>
            </a:r>
            <a:r>
              <a:rPr lang="fr-FR" sz="1400" spc="-10" dirty="0">
                <a:solidFill>
                  <a:schemeClr val="accent4"/>
                </a:solidFill>
                <a:cs typeface="Poppins" panose="00000500000000000000" pitchFamily="2" charset="0"/>
              </a:rPr>
              <a:t>longueur minimale d'au moins 12 caractères alphanumériques </a:t>
            </a:r>
            <a:r>
              <a:rPr lang="fr-FR" sz="1400" i="1" spc="-10" dirty="0">
                <a:cs typeface="Poppins" panose="00000500000000000000" pitchFamily="2" charset="0"/>
              </a:rPr>
              <a:t>(cette exigence est une bonne pratique jusqu'au 31 mars 2025)</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Changer les mots de passe/passphrases des utilisateurs au moins une fois tous les </a:t>
            </a:r>
            <a:r>
              <a:rPr lang="fr-FR" sz="1400" spc="-10" dirty="0">
                <a:solidFill>
                  <a:schemeClr val="accent4"/>
                </a:solidFill>
                <a:cs typeface="Poppins" panose="00000500000000000000" pitchFamily="2" charset="0"/>
              </a:rPr>
              <a:t>90 jours</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Respecter un </a:t>
            </a:r>
            <a:r>
              <a:rPr lang="fr-FR" sz="1400" spc="-10" dirty="0">
                <a:solidFill>
                  <a:schemeClr val="accent4"/>
                </a:solidFill>
                <a:cs typeface="Poppins" panose="00000500000000000000" pitchFamily="2" charset="0"/>
              </a:rPr>
              <a:t>historique de 4 mots de passe </a:t>
            </a:r>
            <a:r>
              <a:rPr lang="fr-FR" sz="1400" spc="-10" dirty="0">
                <a:cs typeface="Poppins" panose="00000500000000000000" pitchFamily="2" charset="0"/>
              </a:rPr>
              <a:t>lors de la soumission d'un nouveau mot de passe</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Définir les mots de passe pour la première utilisation et lors de la réinitialisation à une valeur unique pour chaque utilisateur et changer immédiatement après la première utilisation</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Définir la </a:t>
            </a:r>
            <a:r>
              <a:rPr lang="fr-FR" sz="1400" spc="-10" dirty="0">
                <a:solidFill>
                  <a:schemeClr val="accent4"/>
                </a:solidFill>
                <a:cs typeface="Poppins" panose="00000500000000000000" pitchFamily="2" charset="0"/>
              </a:rPr>
              <a:t>durée du verrouillage à un minimum de 30 minutes </a:t>
            </a:r>
            <a:r>
              <a:rPr lang="fr-FR" sz="1400" spc="-10" dirty="0">
                <a:cs typeface="Poppins" panose="00000500000000000000" pitchFamily="2" charset="0"/>
              </a:rPr>
              <a:t>ou jusqu'à ce qu'un administrateur n’active l’ID utilisateur</a:t>
            </a:r>
          </a:p>
          <a:p>
            <a:pPr marL="298450" indent="-285750">
              <a:spcBef>
                <a:spcPts val="105"/>
              </a:spcBef>
              <a:spcAft>
                <a:spcPts val="1200"/>
              </a:spcAft>
              <a:buFont typeface="Wingdings" panose="05000000000000000000" pitchFamily="2" charset="2"/>
              <a:buChar char="Ø"/>
            </a:pPr>
            <a:r>
              <a:rPr lang="fr-FR" sz="1400" spc="-10" dirty="0">
                <a:cs typeface="Poppins" panose="00000500000000000000" pitchFamily="2" charset="0"/>
              </a:rPr>
              <a:t>Verrouiller la session après une </a:t>
            </a:r>
            <a:r>
              <a:rPr lang="fr-FR" sz="1400" spc="-10" dirty="0">
                <a:solidFill>
                  <a:schemeClr val="accent4"/>
                </a:solidFill>
                <a:cs typeface="Poppins" panose="00000500000000000000" pitchFamily="2" charset="0"/>
              </a:rPr>
              <a:t>durée d’inactivité de plus de 15 minutes</a:t>
            </a:r>
            <a:r>
              <a:rPr lang="fr-FR" sz="1400" spc="-10" dirty="0">
                <a:cs typeface="Poppins" panose="00000500000000000000" pitchFamily="2" charset="0"/>
              </a:rPr>
              <a:t>.</a:t>
            </a:r>
          </a:p>
        </p:txBody>
      </p:sp>
      <p:pic>
        <p:nvPicPr>
          <p:cNvPr id="4" name="Picture 3" descr="A magnifying glass and a card&#10;&#10;Description automatically generated">
            <a:extLst>
              <a:ext uri="{FF2B5EF4-FFF2-40B4-BE49-F238E27FC236}">
                <a16:creationId xmlns:a16="http://schemas.microsoft.com/office/drawing/2014/main" id="{25FB14C9-D8A6-04DE-8BFF-6D583D4F7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33" y="1609344"/>
            <a:ext cx="1512000" cy="1512000"/>
          </a:xfrm>
          <a:prstGeom prst="rect">
            <a:avLst/>
          </a:prstGeom>
        </p:spPr>
      </p:pic>
    </p:spTree>
    <p:extLst>
      <p:ext uri="{BB962C8B-B14F-4D97-AF65-F5344CB8AC3E}">
        <p14:creationId xmlns:p14="http://schemas.microsoft.com/office/powerpoint/2010/main" val="1726957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D4B9-7ED8-8C2B-4A80-2985BF1EF7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0FF438-F952-2CBA-D437-4E9BAFD5566F}"/>
              </a:ext>
            </a:extLst>
          </p:cNvPr>
          <p:cNvSpPr>
            <a:spLocks noGrp="1"/>
          </p:cNvSpPr>
          <p:nvPr>
            <p:ph type="title"/>
          </p:nvPr>
        </p:nvSpPr>
        <p:spPr>
          <a:xfrm>
            <a:off x="175112" y="0"/>
            <a:ext cx="11701684" cy="1609344"/>
          </a:xfrm>
        </p:spPr>
        <p:txBody>
          <a:bodyPr>
            <a:normAutofit/>
          </a:bodyPr>
          <a:lstStyle/>
          <a:p>
            <a:r>
              <a:rPr lang="fr-FR" sz="3600" dirty="0"/>
              <a:t>Identifier les utilisateurs et authentifier l'accès aux composants du système</a:t>
            </a:r>
            <a:endParaRPr lang="en-US" sz="3600" dirty="0"/>
          </a:p>
        </p:txBody>
      </p:sp>
      <p:sp>
        <p:nvSpPr>
          <p:cNvPr id="2" name="object 8">
            <a:extLst>
              <a:ext uri="{FF2B5EF4-FFF2-40B4-BE49-F238E27FC236}">
                <a16:creationId xmlns:a16="http://schemas.microsoft.com/office/drawing/2014/main" id="{CDBC8657-4A25-1D59-9163-5ECFECC681F1}"/>
              </a:ext>
            </a:extLst>
          </p:cNvPr>
          <p:cNvSpPr txBox="1"/>
          <p:nvPr/>
        </p:nvSpPr>
        <p:spPr>
          <a:xfrm>
            <a:off x="315204" y="1463251"/>
            <a:ext cx="8234436" cy="3352841"/>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Authentification à plusieurs facteurs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Incorporer </a:t>
            </a:r>
            <a:r>
              <a:rPr lang="fr-FR" sz="1400" spc="-10" dirty="0">
                <a:solidFill>
                  <a:schemeClr val="accent4"/>
                </a:solidFill>
                <a:cs typeface="Poppins" panose="00000500000000000000" pitchFamily="2" charset="0"/>
              </a:rPr>
              <a:t>l’authentification multi facteurs (MFA) pour tous les accès non-console </a:t>
            </a:r>
            <a:r>
              <a:rPr lang="fr-FR" sz="1400" spc="-10" dirty="0">
                <a:cs typeface="Poppins" panose="00000500000000000000" pitchFamily="2" charset="0"/>
              </a:rPr>
              <a:t>dans le CDE pour les membres du personnel dotés d’un accès administratif.</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Utiliser </a:t>
            </a:r>
            <a:r>
              <a:rPr lang="fr-FR" sz="1400" spc="-10" dirty="0">
                <a:solidFill>
                  <a:schemeClr val="accent4"/>
                </a:solidFill>
                <a:cs typeface="Poppins" panose="00000500000000000000" pitchFamily="2" charset="0"/>
              </a:rPr>
              <a:t>une authentification multi facteurs pour tous les accès réseau à distance </a:t>
            </a:r>
            <a:r>
              <a:rPr lang="fr-FR" sz="1400" spc="-10" dirty="0">
                <a:cs typeface="Poppins" panose="00000500000000000000" pitchFamily="2" charset="0"/>
              </a:rPr>
              <a:t>(utilisateur et administrateur, y compris l’accès des parties tierces dans un souci d’assistance ou de maintenance) provenant de l’extérieur du réseau de l’entité.</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spc="-10" dirty="0">
                <a:cs typeface="Poppins" panose="00000500000000000000" pitchFamily="2" charset="0"/>
              </a:rPr>
              <a:t>Par ailleurs :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8.1.2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la condition 8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8.4.2</a:t>
            </a:r>
            <a:r>
              <a:rPr lang="fr-FR" sz="1400" spc="-10" dirty="0">
                <a:cs typeface="Poppins" panose="00000500000000000000" pitchFamily="2" charset="0"/>
              </a:rPr>
              <a:t> a été ajoutée comme une nouvelle exigence pour mettre en œuvre </a:t>
            </a:r>
            <a:r>
              <a:rPr lang="fr-FR" sz="1400" spc="-10" dirty="0">
                <a:solidFill>
                  <a:schemeClr val="accent4"/>
                </a:solidFill>
                <a:cs typeface="Poppins" panose="00000500000000000000" pitchFamily="2" charset="0"/>
              </a:rPr>
              <a:t>l'authentification multi facteurs (MFA) pour tous les accès au CDE.</a:t>
            </a:r>
          </a:p>
        </p:txBody>
      </p:sp>
      <p:pic>
        <p:nvPicPr>
          <p:cNvPr id="4" name="Picture 3" descr="A magnifying glass and a card&#10;&#10;Description automatically generated">
            <a:extLst>
              <a:ext uri="{FF2B5EF4-FFF2-40B4-BE49-F238E27FC236}">
                <a16:creationId xmlns:a16="http://schemas.microsoft.com/office/drawing/2014/main" id="{EEE28C37-978C-1093-690C-65C2FC7AC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33" y="1609344"/>
            <a:ext cx="1512000" cy="1512000"/>
          </a:xfrm>
          <a:prstGeom prst="rect">
            <a:avLst/>
          </a:prstGeom>
        </p:spPr>
      </p:pic>
      <p:sp>
        <p:nvSpPr>
          <p:cNvPr id="6" name="TextBox 5">
            <a:extLst>
              <a:ext uri="{FF2B5EF4-FFF2-40B4-BE49-F238E27FC236}">
                <a16:creationId xmlns:a16="http://schemas.microsoft.com/office/drawing/2014/main" id="{7DAD2427-70C9-41BD-88A8-07F7693DEDE7}"/>
              </a:ext>
            </a:extLst>
          </p:cNvPr>
          <p:cNvSpPr txBox="1"/>
          <p:nvPr/>
        </p:nvSpPr>
        <p:spPr>
          <a:xfrm>
            <a:off x="315205" y="5063711"/>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354171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21F8A-6A86-B177-1C11-6D050E529F0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0B984D8-0EB3-50C5-789C-42E3A44303B1}"/>
              </a:ext>
            </a:extLst>
          </p:cNvPr>
          <p:cNvSpPr>
            <a:spLocks noGrp="1"/>
          </p:cNvSpPr>
          <p:nvPr>
            <p:ph type="title"/>
          </p:nvPr>
        </p:nvSpPr>
        <p:spPr>
          <a:xfrm>
            <a:off x="175113" y="0"/>
            <a:ext cx="11321562" cy="1609344"/>
          </a:xfrm>
        </p:spPr>
        <p:txBody>
          <a:bodyPr/>
          <a:lstStyle/>
          <a:p>
            <a:r>
              <a:rPr lang="fr-FR" dirty="0"/>
              <a:t>Les acteurs de la monétique</a:t>
            </a:r>
            <a:endParaRPr lang="en-US" dirty="0"/>
          </a:p>
        </p:txBody>
      </p:sp>
      <p:grpSp>
        <p:nvGrpSpPr>
          <p:cNvPr id="48" name="Group 47">
            <a:extLst>
              <a:ext uri="{FF2B5EF4-FFF2-40B4-BE49-F238E27FC236}">
                <a16:creationId xmlns:a16="http://schemas.microsoft.com/office/drawing/2014/main" id="{86AABA93-C954-07BF-2C64-BE872BA79D16}"/>
              </a:ext>
            </a:extLst>
          </p:cNvPr>
          <p:cNvGrpSpPr/>
          <p:nvPr/>
        </p:nvGrpSpPr>
        <p:grpSpPr>
          <a:xfrm>
            <a:off x="6848856" y="1381082"/>
            <a:ext cx="4944959" cy="4333918"/>
            <a:chOff x="7019875" y="1609345"/>
            <a:chExt cx="4818641" cy="3931077"/>
          </a:xfrm>
        </p:grpSpPr>
        <p:sp>
          <p:nvSpPr>
            <p:cNvPr id="2" name="Cloud 1">
              <a:extLst>
                <a:ext uri="{FF2B5EF4-FFF2-40B4-BE49-F238E27FC236}">
                  <a16:creationId xmlns:a16="http://schemas.microsoft.com/office/drawing/2014/main" id="{2371F17B-117A-F88C-E7A2-5F4FD814D62F}"/>
                </a:ext>
              </a:extLst>
            </p:cNvPr>
            <p:cNvSpPr/>
            <p:nvPr/>
          </p:nvSpPr>
          <p:spPr>
            <a:xfrm>
              <a:off x="8671162" y="1609345"/>
              <a:ext cx="1587969" cy="1162090"/>
            </a:xfrm>
            <a:prstGeom prst="cloud">
              <a:avLst/>
            </a:prstGeom>
            <a:no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black logo&#10;&#10;Description automatically generated">
              <a:extLst>
                <a:ext uri="{FF2B5EF4-FFF2-40B4-BE49-F238E27FC236}">
                  <a16:creationId xmlns:a16="http://schemas.microsoft.com/office/drawing/2014/main" id="{C0287C42-F7E4-1D89-143B-3E8FF6622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060" y="2281481"/>
              <a:ext cx="408271" cy="236196"/>
            </a:xfrm>
            <a:prstGeom prst="rect">
              <a:avLst/>
            </a:prstGeom>
          </p:spPr>
        </p:pic>
        <p:pic>
          <p:nvPicPr>
            <p:cNvPr id="7" name="Picture 6" descr="Blue text on a black background&#10;&#10;Description automatically generated">
              <a:extLst>
                <a:ext uri="{FF2B5EF4-FFF2-40B4-BE49-F238E27FC236}">
                  <a16:creationId xmlns:a16="http://schemas.microsoft.com/office/drawing/2014/main" id="{37456AD9-C610-B350-E2D9-666FFC163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2249" y="1707929"/>
              <a:ext cx="1004974" cy="569760"/>
            </a:xfrm>
            <a:prstGeom prst="rect">
              <a:avLst/>
            </a:prstGeom>
          </p:spPr>
        </p:pic>
        <p:pic>
          <p:nvPicPr>
            <p:cNvPr id="11" name="Picture 10" descr="A red and orange circles with black text&#10;&#10;Description automatically generated">
              <a:extLst>
                <a:ext uri="{FF2B5EF4-FFF2-40B4-BE49-F238E27FC236}">
                  <a16:creationId xmlns:a16="http://schemas.microsoft.com/office/drawing/2014/main" id="{AD13ECDD-98E1-38F9-7A1A-C0D8435C8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6439" y="2043869"/>
              <a:ext cx="408271" cy="325838"/>
            </a:xfrm>
            <a:prstGeom prst="rect">
              <a:avLst/>
            </a:prstGeom>
          </p:spPr>
        </p:pic>
        <p:pic>
          <p:nvPicPr>
            <p:cNvPr id="13" name="Picture 12" descr="A bank building with a credit card&#10;&#10;Description automatically generated">
              <a:extLst>
                <a:ext uri="{FF2B5EF4-FFF2-40B4-BE49-F238E27FC236}">
                  <a16:creationId xmlns:a16="http://schemas.microsoft.com/office/drawing/2014/main" id="{58F46D98-E995-E8BD-6839-CD9DE80167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9875" y="2517676"/>
              <a:ext cx="1099190" cy="1129810"/>
            </a:xfrm>
            <a:prstGeom prst="rect">
              <a:avLst/>
            </a:prstGeom>
          </p:spPr>
        </p:pic>
        <p:pic>
          <p:nvPicPr>
            <p:cNvPr id="15" name="Picture 14" descr="A hand holding a credit card&#10;&#10;Description automatically generated">
              <a:extLst>
                <a:ext uri="{FF2B5EF4-FFF2-40B4-BE49-F238E27FC236}">
                  <a16:creationId xmlns:a16="http://schemas.microsoft.com/office/drawing/2014/main" id="{39E46208-56C5-D1FE-D9B0-48813A4575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4010" y="4534814"/>
              <a:ext cx="690920" cy="710166"/>
            </a:xfrm>
            <a:prstGeom prst="rect">
              <a:avLst/>
            </a:prstGeom>
          </p:spPr>
        </p:pic>
        <p:pic>
          <p:nvPicPr>
            <p:cNvPr id="17" name="Picture 16" descr="A store with a coin&#10;&#10;Description automatically generated">
              <a:extLst>
                <a:ext uri="{FF2B5EF4-FFF2-40B4-BE49-F238E27FC236}">
                  <a16:creationId xmlns:a16="http://schemas.microsoft.com/office/drawing/2014/main" id="{1D085EF1-2927-6341-21AF-213860D80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6827" y="4507139"/>
              <a:ext cx="753731" cy="774727"/>
            </a:xfrm>
            <a:prstGeom prst="rect">
              <a:avLst/>
            </a:prstGeom>
          </p:spPr>
        </p:pic>
        <p:pic>
          <p:nvPicPr>
            <p:cNvPr id="19" name="Picture 18" descr="A building with columns and a dollar sign&#10;&#10;Description automatically generated">
              <a:extLst>
                <a:ext uri="{FF2B5EF4-FFF2-40B4-BE49-F238E27FC236}">
                  <a16:creationId xmlns:a16="http://schemas.microsoft.com/office/drawing/2014/main" id="{1023D21D-372D-DAC2-59C1-027F060E80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1124" y="2679078"/>
              <a:ext cx="785136" cy="807007"/>
            </a:xfrm>
            <a:prstGeom prst="rect">
              <a:avLst/>
            </a:prstGeom>
          </p:spPr>
        </p:pic>
        <p:cxnSp>
          <p:nvCxnSpPr>
            <p:cNvPr id="23" name="Connector: Elbow 22">
              <a:extLst>
                <a:ext uri="{FF2B5EF4-FFF2-40B4-BE49-F238E27FC236}">
                  <a16:creationId xmlns:a16="http://schemas.microsoft.com/office/drawing/2014/main" id="{78DD2E9B-002E-3D67-D2B3-D993EBBE6A62}"/>
                </a:ext>
              </a:extLst>
            </p:cNvPr>
            <p:cNvCxnSpPr>
              <a:cxnSpLocks/>
              <a:stCxn id="13" idx="0"/>
              <a:endCxn id="2" idx="2"/>
            </p:cNvCxnSpPr>
            <p:nvPr/>
          </p:nvCxnSpPr>
          <p:spPr>
            <a:xfrm rot="5400000" flipH="1" flipV="1">
              <a:off x="7959136" y="1800724"/>
              <a:ext cx="327286" cy="1106618"/>
            </a:xfrm>
            <a:prstGeom prst="bentConnector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984A346-B1C1-02E1-35B0-DAB592D01E54}"/>
                </a:ext>
              </a:extLst>
            </p:cNvPr>
            <p:cNvCxnSpPr>
              <a:cxnSpLocks/>
              <a:stCxn id="2" idx="0"/>
              <a:endCxn id="19" idx="0"/>
            </p:cNvCxnSpPr>
            <p:nvPr/>
          </p:nvCxnSpPr>
          <p:spPr>
            <a:xfrm>
              <a:off x="10257808" y="2190390"/>
              <a:ext cx="1075884" cy="488688"/>
            </a:xfrm>
            <a:prstGeom prst="bentConnector2">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78362D8-FE9E-DDC1-EA24-B3BC8081F6EA}"/>
                </a:ext>
              </a:extLst>
            </p:cNvPr>
            <p:cNvCxnSpPr>
              <a:cxnSpLocks/>
            </p:cNvCxnSpPr>
            <p:nvPr/>
          </p:nvCxnSpPr>
          <p:spPr>
            <a:xfrm>
              <a:off x="7569470" y="3864110"/>
              <a:ext cx="0" cy="5810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5ABCE4-DD74-4704-C02B-E48A14EBBE89}"/>
                </a:ext>
              </a:extLst>
            </p:cNvPr>
            <p:cNvCxnSpPr>
              <a:cxnSpLocks/>
            </p:cNvCxnSpPr>
            <p:nvPr/>
          </p:nvCxnSpPr>
          <p:spPr>
            <a:xfrm flipH="1">
              <a:off x="11333692" y="3864110"/>
              <a:ext cx="1" cy="581045"/>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ZoneTexte 11">
              <a:extLst>
                <a:ext uri="{FF2B5EF4-FFF2-40B4-BE49-F238E27FC236}">
                  <a16:creationId xmlns:a16="http://schemas.microsoft.com/office/drawing/2014/main" id="{E3B4BA12-29D5-CFC6-652F-9C3396C80557}"/>
                </a:ext>
              </a:extLst>
            </p:cNvPr>
            <p:cNvSpPr txBox="1"/>
            <p:nvPr/>
          </p:nvSpPr>
          <p:spPr>
            <a:xfrm>
              <a:off x="7225395" y="3582936"/>
              <a:ext cx="688151"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Issuer</a:t>
              </a:r>
              <a:endParaRPr lang="fr-FR" sz="1200" b="1" dirty="0">
                <a:solidFill>
                  <a:schemeClr val="accent4"/>
                </a:solidFill>
                <a:cs typeface="Poppins" panose="00000500000000000000" pitchFamily="50" charset="0"/>
              </a:endParaRPr>
            </a:p>
          </p:txBody>
        </p:sp>
        <p:sp>
          <p:nvSpPr>
            <p:cNvPr id="32" name="ZoneTexte 11">
              <a:extLst>
                <a:ext uri="{FF2B5EF4-FFF2-40B4-BE49-F238E27FC236}">
                  <a16:creationId xmlns:a16="http://schemas.microsoft.com/office/drawing/2014/main" id="{4E3265DE-90AA-A2BF-9540-3FE04A4DC45B}"/>
                </a:ext>
              </a:extLst>
            </p:cNvPr>
            <p:cNvSpPr txBox="1"/>
            <p:nvPr/>
          </p:nvSpPr>
          <p:spPr>
            <a:xfrm>
              <a:off x="10873286" y="3582935"/>
              <a:ext cx="920813" cy="27665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Acquirer</a:t>
              </a:r>
              <a:endParaRPr lang="fr-FR" sz="1200" b="1" dirty="0">
                <a:solidFill>
                  <a:schemeClr val="accent4"/>
                </a:solidFill>
                <a:cs typeface="Poppins" panose="00000500000000000000" pitchFamily="50" charset="0"/>
              </a:endParaRPr>
            </a:p>
          </p:txBody>
        </p:sp>
        <p:sp>
          <p:nvSpPr>
            <p:cNvPr id="33" name="ZoneTexte 11">
              <a:extLst>
                <a:ext uri="{FF2B5EF4-FFF2-40B4-BE49-F238E27FC236}">
                  <a16:creationId xmlns:a16="http://schemas.microsoft.com/office/drawing/2014/main" id="{5B6BC57A-DFB7-ACAE-C4F7-42F60FD9076D}"/>
                </a:ext>
              </a:extLst>
            </p:cNvPr>
            <p:cNvSpPr txBox="1"/>
            <p:nvPr/>
          </p:nvSpPr>
          <p:spPr>
            <a:xfrm>
              <a:off x="8763510" y="2787475"/>
              <a:ext cx="1403272" cy="461665"/>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Payment</a:t>
              </a:r>
              <a:r>
                <a:rPr lang="fr-FR" sz="1200" b="1" dirty="0">
                  <a:solidFill>
                    <a:schemeClr val="accent4"/>
                  </a:solidFill>
                  <a:cs typeface="Poppins" panose="00000500000000000000" pitchFamily="50" charset="0"/>
                </a:rPr>
                <a:t> Brand Network</a:t>
              </a:r>
            </a:p>
          </p:txBody>
        </p:sp>
        <p:sp>
          <p:nvSpPr>
            <p:cNvPr id="34" name="ZoneTexte 11">
              <a:extLst>
                <a:ext uri="{FF2B5EF4-FFF2-40B4-BE49-F238E27FC236}">
                  <a16:creationId xmlns:a16="http://schemas.microsoft.com/office/drawing/2014/main" id="{8C5F51D1-E2C3-3220-24C4-9D13CC5FE2CD}"/>
                </a:ext>
              </a:extLst>
            </p:cNvPr>
            <p:cNvSpPr txBox="1"/>
            <p:nvPr/>
          </p:nvSpPr>
          <p:spPr>
            <a:xfrm>
              <a:off x="7019875" y="5263422"/>
              <a:ext cx="1099190"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Cardholder</a:t>
              </a:r>
              <a:endParaRPr lang="fr-FR" sz="1200" b="1" dirty="0">
                <a:solidFill>
                  <a:schemeClr val="accent4"/>
                </a:solidFill>
                <a:cs typeface="Poppins" panose="00000500000000000000" pitchFamily="50" charset="0"/>
              </a:endParaRPr>
            </a:p>
          </p:txBody>
        </p:sp>
        <p:sp>
          <p:nvSpPr>
            <p:cNvPr id="36" name="ZoneTexte 11">
              <a:extLst>
                <a:ext uri="{FF2B5EF4-FFF2-40B4-BE49-F238E27FC236}">
                  <a16:creationId xmlns:a16="http://schemas.microsoft.com/office/drawing/2014/main" id="{0FC9F531-5144-47F8-92E3-0CE7CB23FD2B}"/>
                </a:ext>
              </a:extLst>
            </p:cNvPr>
            <p:cNvSpPr txBox="1"/>
            <p:nvPr/>
          </p:nvSpPr>
          <p:spPr>
            <a:xfrm>
              <a:off x="10828868" y="5263423"/>
              <a:ext cx="1009648" cy="276999"/>
            </a:xfrm>
            <a:prstGeom prst="rect">
              <a:avLst/>
            </a:prstGeom>
            <a:noFill/>
          </p:spPr>
          <p:txBody>
            <a:bodyPr wrap="square">
              <a:spAutoFit/>
            </a:bodyPr>
            <a:lstStyle/>
            <a:p>
              <a:pPr algn="ctr"/>
              <a:r>
                <a:rPr lang="fr-FR" sz="1200" b="1" dirty="0" err="1">
                  <a:solidFill>
                    <a:schemeClr val="accent4"/>
                  </a:solidFill>
                  <a:cs typeface="Poppins" panose="00000500000000000000" pitchFamily="50" charset="0"/>
                </a:rPr>
                <a:t>Merchants</a:t>
              </a:r>
              <a:endParaRPr lang="fr-FR" sz="1200" b="1" dirty="0">
                <a:solidFill>
                  <a:schemeClr val="accent4"/>
                </a:solidFill>
                <a:cs typeface="Poppins" panose="00000500000000000000" pitchFamily="50" charset="0"/>
              </a:endParaRPr>
            </a:p>
          </p:txBody>
        </p:sp>
        <p:cxnSp>
          <p:nvCxnSpPr>
            <p:cNvPr id="41" name="Straight Arrow Connector 40">
              <a:extLst>
                <a:ext uri="{FF2B5EF4-FFF2-40B4-BE49-F238E27FC236}">
                  <a16:creationId xmlns:a16="http://schemas.microsoft.com/office/drawing/2014/main" id="{ADE4A4F6-3DBB-3412-C738-7A839ACC9166}"/>
                </a:ext>
              </a:extLst>
            </p:cNvPr>
            <p:cNvCxnSpPr>
              <a:cxnSpLocks/>
            </p:cNvCxnSpPr>
            <p:nvPr/>
          </p:nvCxnSpPr>
          <p:spPr>
            <a:xfrm>
              <a:off x="7936673" y="4889897"/>
              <a:ext cx="3014922" cy="0"/>
            </a:xfrm>
            <a:prstGeom prst="straightConnector1">
              <a:avLst/>
            </a:prstGeom>
            <a:ln w="38100">
              <a:solidFill>
                <a:schemeClr val="accent4"/>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6" name="object 8">
            <a:extLst>
              <a:ext uri="{FF2B5EF4-FFF2-40B4-BE49-F238E27FC236}">
                <a16:creationId xmlns:a16="http://schemas.microsoft.com/office/drawing/2014/main" id="{B7EA8AE3-87B7-B42E-AB50-87532CC54260}"/>
              </a:ext>
            </a:extLst>
          </p:cNvPr>
          <p:cNvSpPr txBox="1"/>
          <p:nvPr/>
        </p:nvSpPr>
        <p:spPr>
          <a:xfrm>
            <a:off x="294448" y="1609344"/>
            <a:ext cx="5606819" cy="3752950"/>
          </a:xfrm>
          <a:prstGeom prst="rect">
            <a:avLst/>
          </a:prstGeom>
        </p:spPr>
        <p:txBody>
          <a:bodyPr vert="horz" wrap="square" lIns="0" tIns="13335" rIns="0" bIns="0" rtlCol="0">
            <a:spAutoFit/>
          </a:bodyPr>
          <a:lstStyle/>
          <a:p>
            <a:pPr marL="298450" indent="-285750">
              <a:lnSpc>
                <a:spcPct val="100000"/>
              </a:lnSpc>
              <a:spcBef>
                <a:spcPts val="105"/>
              </a:spcBef>
              <a:buFont typeface="Wingdings" panose="05000000000000000000" pitchFamily="2" charset="2"/>
              <a:buChar char="Ø"/>
            </a:pPr>
            <a:r>
              <a:rPr lang="fr-FR" sz="1400" b="1" spc="-10" dirty="0">
                <a:solidFill>
                  <a:schemeClr val="accent4"/>
                </a:solidFill>
                <a:cs typeface="Poppins" panose="00000500000000000000" pitchFamily="2" charset="0"/>
              </a:rPr>
              <a:t>Porteur </a:t>
            </a:r>
            <a:r>
              <a:rPr lang="fr-FR" sz="1400" b="1" i="1" spc="-10" dirty="0">
                <a:solidFill>
                  <a:schemeClr val="accent4"/>
                </a:solidFill>
                <a:cs typeface="Poppins" panose="00000500000000000000" pitchFamily="2" charset="0"/>
              </a:rPr>
              <a:t>(</a:t>
            </a:r>
            <a:r>
              <a:rPr lang="fr-FR" sz="1400" b="1" i="1" spc="-10" dirty="0" err="1">
                <a:solidFill>
                  <a:schemeClr val="accent4"/>
                </a:solidFill>
                <a:cs typeface="Poppins" panose="00000500000000000000" pitchFamily="2" charset="0"/>
              </a:rPr>
              <a:t>Cardholder</a:t>
            </a:r>
            <a:r>
              <a:rPr lang="fr-FR" sz="1400" b="1" i="1" spc="-10" dirty="0">
                <a:solidFill>
                  <a:schemeClr val="accent4"/>
                </a:solidFill>
                <a:cs typeface="Poppins" panose="00000500000000000000" pitchFamily="2" charset="0"/>
              </a:rPr>
              <a:t>) </a:t>
            </a:r>
            <a:r>
              <a:rPr lang="fr-FR" sz="1400" b="1" spc="-10" dirty="0">
                <a:solidFill>
                  <a:schemeClr val="accent4"/>
                </a:solidFill>
                <a:cs typeface="Poppins" panose="00000500000000000000" pitchFamily="2" charset="0"/>
              </a:rPr>
              <a:t>:</a:t>
            </a:r>
            <a:r>
              <a:rPr lang="fr-FR" sz="1400" b="1" spc="-10" dirty="0">
                <a:cs typeface="Poppins" panose="00000500000000000000" pitchFamily="2" charset="0"/>
              </a:rPr>
              <a:t> </a:t>
            </a:r>
            <a:r>
              <a:rPr lang="fr-FR" sz="1400" spc="-10" dirty="0">
                <a:cs typeface="Poppins" panose="00000500000000000000" pitchFamily="2" charset="0"/>
              </a:rPr>
              <a:t>Client porteur de la carte. </a:t>
            </a:r>
          </a:p>
          <a:p>
            <a:pPr marL="298450" indent="-285750">
              <a:lnSpc>
                <a:spcPct val="100000"/>
              </a:lnSpc>
              <a:spcBef>
                <a:spcPts val="105"/>
              </a:spcBef>
              <a:buFont typeface="Wingdings" panose="05000000000000000000" pitchFamily="2" charset="2"/>
              <a:buChar char="Ø"/>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b="1" spc="-10" dirty="0">
                <a:solidFill>
                  <a:schemeClr val="accent4"/>
                </a:solidFill>
                <a:cs typeface="Poppins" panose="00000500000000000000" pitchFamily="2" charset="0"/>
              </a:rPr>
              <a:t>Émetteur </a:t>
            </a:r>
            <a:r>
              <a:rPr lang="fr-FR" sz="1400" b="1" i="1" spc="-10" dirty="0">
                <a:solidFill>
                  <a:schemeClr val="accent4"/>
                </a:solidFill>
                <a:cs typeface="Poppins" panose="00000500000000000000" pitchFamily="2" charset="0"/>
              </a:rPr>
              <a:t>(</a:t>
            </a:r>
            <a:r>
              <a:rPr lang="fr-FR" sz="1400" b="1" i="1" spc="-10" dirty="0" err="1">
                <a:solidFill>
                  <a:schemeClr val="accent4"/>
                </a:solidFill>
                <a:cs typeface="Poppins" panose="00000500000000000000" pitchFamily="2" charset="0"/>
              </a:rPr>
              <a:t>Issuer</a:t>
            </a:r>
            <a:r>
              <a:rPr lang="fr-FR" sz="1400" b="1" i="1" spc="-10" dirty="0">
                <a:solidFill>
                  <a:schemeClr val="accent4"/>
                </a:solidFill>
                <a:cs typeface="Poppins" panose="00000500000000000000" pitchFamily="2" charset="0"/>
              </a:rPr>
              <a:t>) </a:t>
            </a:r>
            <a:r>
              <a:rPr lang="fr-FR" sz="1400" b="1" spc="-10" dirty="0">
                <a:solidFill>
                  <a:schemeClr val="accent4"/>
                </a:solidFill>
                <a:cs typeface="Poppins" panose="00000500000000000000" pitchFamily="2" charset="0"/>
              </a:rPr>
              <a:t>: </a:t>
            </a:r>
            <a:r>
              <a:rPr lang="fr-FR" sz="1400" spc="-10" dirty="0">
                <a:cs typeface="Poppins" panose="00000500000000000000" pitchFamily="2" charset="0"/>
              </a:rPr>
              <a:t>Il s'agit de l'organisme financier, une banque par exemple, qui met à disposition de son client (le porteur) un support (la carte bancaire).</a:t>
            </a:r>
          </a:p>
          <a:p>
            <a:pPr marL="298450" indent="-285750">
              <a:lnSpc>
                <a:spcPct val="100000"/>
              </a:lnSpc>
              <a:spcBef>
                <a:spcPts val="105"/>
              </a:spcBef>
              <a:buFont typeface="Wingdings" panose="05000000000000000000" pitchFamily="2" charset="2"/>
              <a:buChar char="Ø"/>
            </a:pPr>
            <a:endParaRPr lang="fr-FR" sz="1400" spc="-1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b="1" dirty="0">
                <a:solidFill>
                  <a:schemeClr val="accent4"/>
                </a:solidFill>
                <a:cs typeface="Poppins" panose="00000500000000000000" pitchFamily="2" charset="0"/>
              </a:rPr>
              <a:t>Acquéreur </a:t>
            </a:r>
            <a:r>
              <a:rPr lang="fr-FR" sz="1400" b="1" i="1" dirty="0">
                <a:solidFill>
                  <a:schemeClr val="accent4"/>
                </a:solidFill>
                <a:cs typeface="Poppins" panose="00000500000000000000" pitchFamily="2" charset="0"/>
              </a:rPr>
              <a:t>(</a:t>
            </a:r>
            <a:r>
              <a:rPr lang="fr-FR" sz="1400" b="1" i="1" dirty="0" err="1">
                <a:solidFill>
                  <a:schemeClr val="accent4"/>
                </a:solidFill>
                <a:cs typeface="Poppins" panose="00000500000000000000" pitchFamily="2" charset="0"/>
              </a:rPr>
              <a:t>Acquirer</a:t>
            </a:r>
            <a:r>
              <a:rPr lang="fr-FR" sz="1400" b="1" i="1" dirty="0">
                <a:solidFill>
                  <a:schemeClr val="accent4"/>
                </a:solidFill>
                <a:cs typeface="Poppins" panose="00000500000000000000" pitchFamily="2" charset="0"/>
              </a:rPr>
              <a:t>) </a:t>
            </a:r>
            <a:r>
              <a:rPr lang="fr-FR" sz="1400" b="1" dirty="0">
                <a:cs typeface="Poppins" panose="00000500000000000000" pitchFamily="2" charset="0"/>
              </a:rPr>
              <a:t>: </a:t>
            </a:r>
            <a:r>
              <a:rPr lang="fr-FR" sz="1400" dirty="0">
                <a:cs typeface="Poppins" panose="00000500000000000000" pitchFamily="2" charset="0"/>
              </a:rPr>
              <a:t>Il s'agit de l'organisme financier qui met à disposition de son client (un commerçant par exemple) des services d'acquisition de transactions de paiement électronique, notamment grâce à un TPE. Plus généralement, il s'agit de la banque du commerçant (pour les paiements) ou la banque du GAB/DAB où s'effectue le retrait.</a:t>
            </a:r>
          </a:p>
          <a:p>
            <a:pPr marL="298450" indent="-285750">
              <a:lnSpc>
                <a:spcPct val="100000"/>
              </a:lnSpc>
              <a:spcBef>
                <a:spcPts val="105"/>
              </a:spcBef>
              <a:buFont typeface="Wingdings" panose="05000000000000000000" pitchFamily="2" charset="2"/>
              <a:buChar char="Ø"/>
            </a:pPr>
            <a:endParaRPr lang="fr-FR" sz="1400" dirty="0">
              <a:cs typeface="Poppins" panose="00000500000000000000" pitchFamily="2" charset="0"/>
            </a:endParaRPr>
          </a:p>
          <a:p>
            <a:pPr marL="298450" indent="-285750">
              <a:lnSpc>
                <a:spcPct val="100000"/>
              </a:lnSpc>
              <a:spcBef>
                <a:spcPts val="105"/>
              </a:spcBef>
              <a:buFont typeface="Wingdings" panose="05000000000000000000" pitchFamily="2" charset="2"/>
              <a:buChar char="Ø"/>
            </a:pPr>
            <a:r>
              <a:rPr lang="fr-FR" sz="1400" b="1" dirty="0">
                <a:solidFill>
                  <a:schemeClr val="accent4"/>
                </a:solidFill>
                <a:cs typeface="Poppins" panose="00000500000000000000" pitchFamily="2" charset="0"/>
              </a:rPr>
              <a:t>Commerçant ou accepteur </a:t>
            </a:r>
            <a:r>
              <a:rPr lang="fr-FR" sz="1400" b="1" i="1" dirty="0">
                <a:solidFill>
                  <a:schemeClr val="accent4"/>
                </a:solidFill>
                <a:cs typeface="Poppins" panose="00000500000000000000" pitchFamily="2" charset="0"/>
              </a:rPr>
              <a:t>(Merchant) </a:t>
            </a:r>
            <a:r>
              <a:rPr lang="fr-FR" sz="1400" b="1" dirty="0">
                <a:solidFill>
                  <a:schemeClr val="accent4"/>
                </a:solidFill>
                <a:cs typeface="Poppins" panose="00000500000000000000" pitchFamily="2" charset="0"/>
              </a:rPr>
              <a:t>: </a:t>
            </a:r>
            <a:r>
              <a:rPr lang="fr-FR" sz="1400" dirty="0">
                <a:cs typeface="Poppins" panose="00000500000000000000" pitchFamily="2" charset="0"/>
              </a:rPr>
              <a:t>Il s'agit du commerçant, artisan, ou tout autre profession libérale qui accepte les moyens de paiement électronique en guise de règlement.</a:t>
            </a:r>
          </a:p>
        </p:txBody>
      </p:sp>
    </p:spTree>
    <p:extLst>
      <p:ext uri="{BB962C8B-B14F-4D97-AF65-F5344CB8AC3E}">
        <p14:creationId xmlns:p14="http://schemas.microsoft.com/office/powerpoint/2010/main" val="19048584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B78FB-88C8-73BD-F196-81643F0DEB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7681672-3C95-B696-0BDD-A887A0468FC5}"/>
              </a:ext>
            </a:extLst>
          </p:cNvPr>
          <p:cNvSpPr>
            <a:spLocks noGrp="1"/>
          </p:cNvSpPr>
          <p:nvPr>
            <p:ph type="title"/>
          </p:nvPr>
        </p:nvSpPr>
        <p:spPr>
          <a:xfrm>
            <a:off x="175112" y="0"/>
            <a:ext cx="11701684" cy="1609344"/>
          </a:xfrm>
        </p:spPr>
        <p:txBody>
          <a:bodyPr>
            <a:normAutofit/>
          </a:bodyPr>
          <a:lstStyle/>
          <a:p>
            <a:r>
              <a:rPr lang="fr-FR" sz="3600" dirty="0"/>
              <a:t>Identifier les utilisateurs et authentifier l'accès aux composants du système</a:t>
            </a:r>
            <a:endParaRPr lang="en-US" sz="3600" dirty="0"/>
          </a:p>
        </p:txBody>
      </p:sp>
      <p:sp>
        <p:nvSpPr>
          <p:cNvPr id="2" name="object 8">
            <a:extLst>
              <a:ext uri="{FF2B5EF4-FFF2-40B4-BE49-F238E27FC236}">
                <a16:creationId xmlns:a16="http://schemas.microsoft.com/office/drawing/2014/main" id="{F5CEDA6C-4904-3925-FB9B-DB26C90F4F5F}"/>
              </a:ext>
            </a:extLst>
          </p:cNvPr>
          <p:cNvSpPr txBox="1"/>
          <p:nvPr/>
        </p:nvSpPr>
        <p:spPr>
          <a:xfrm>
            <a:off x="315205" y="1463251"/>
            <a:ext cx="8327350" cy="2437206"/>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8.6.2</a:t>
            </a:r>
            <a:r>
              <a:rPr lang="fr-FR" sz="1400" spc="-10" dirty="0">
                <a:cs typeface="Poppins" panose="00000500000000000000" pitchFamily="2" charset="0"/>
              </a:rPr>
              <a:t> a été ajoutée comme nouvelle exigence pour </a:t>
            </a:r>
            <a:r>
              <a:rPr lang="fr-FR" sz="1400" spc="-10" dirty="0">
                <a:solidFill>
                  <a:schemeClr val="accent4"/>
                </a:solidFill>
                <a:cs typeface="Poppins" panose="00000500000000000000" pitchFamily="2" charset="0"/>
              </a:rPr>
              <a:t>interdire la pratique de codage en dur ou « hard coded » pour les mots de passe/passphrases dans les fichiers ou les scripts </a:t>
            </a:r>
            <a:r>
              <a:rPr lang="fr-FR" sz="1400" spc="-10" dirty="0">
                <a:cs typeface="Poppins" panose="00000500000000000000" pitchFamily="2" charset="0"/>
              </a:rPr>
              <a:t>pour toute application et tout compte système qui peut être utilisé pour une connexion interactive.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8.6.3</a:t>
            </a:r>
            <a:r>
              <a:rPr lang="fr-FR" sz="1400" spc="-10" dirty="0">
                <a:cs typeface="Poppins" panose="00000500000000000000" pitchFamily="2" charset="0"/>
              </a:rPr>
              <a:t> a été ajoutée en tant que nouvelle exigence pour </a:t>
            </a:r>
            <a:r>
              <a:rPr lang="fr-FR" sz="1400" spc="-10" dirty="0">
                <a:solidFill>
                  <a:schemeClr val="accent4"/>
                </a:solidFill>
                <a:cs typeface="Poppins" panose="00000500000000000000" pitchFamily="2" charset="0"/>
              </a:rPr>
              <a:t>la protection des mots de passes pour les comptes applicatifs et système </a:t>
            </a:r>
            <a:r>
              <a:rPr lang="fr-FR" sz="1400" spc="-10" dirty="0">
                <a:cs typeface="Poppins" panose="00000500000000000000" pitchFamily="2" charset="0"/>
              </a:rPr>
              <a:t>contre les abus. De ce fait, les comptes sont protégés comme suit :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Les mots de passe sont </a:t>
            </a:r>
            <a:r>
              <a:rPr lang="fr-FR" sz="1400" spc="-10" dirty="0">
                <a:solidFill>
                  <a:schemeClr val="accent4"/>
                </a:solidFill>
                <a:cs typeface="Poppins" panose="00000500000000000000" pitchFamily="2" charset="0"/>
              </a:rPr>
              <a:t>modifiés périodiquement et en cas de suspicion ou de confirmation de compromission</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Les mots de passe sont </a:t>
            </a:r>
            <a:r>
              <a:rPr lang="fr-FR" sz="1400" spc="-10" dirty="0">
                <a:solidFill>
                  <a:schemeClr val="accent4"/>
                </a:solidFill>
                <a:cs typeface="Poppins" panose="00000500000000000000" pitchFamily="2" charset="0"/>
              </a:rPr>
              <a:t>suffisamment complexes </a:t>
            </a:r>
            <a:r>
              <a:rPr lang="fr-FR" sz="1400" spc="-10" dirty="0">
                <a:cs typeface="Poppins" panose="00000500000000000000" pitchFamily="2" charset="0"/>
              </a:rPr>
              <a:t>pour être adaptés à la fréquence de changement</a:t>
            </a:r>
          </a:p>
        </p:txBody>
      </p:sp>
      <p:pic>
        <p:nvPicPr>
          <p:cNvPr id="4" name="Picture 3" descr="A magnifying glass and a card&#10;&#10;Description automatically generated">
            <a:extLst>
              <a:ext uri="{FF2B5EF4-FFF2-40B4-BE49-F238E27FC236}">
                <a16:creationId xmlns:a16="http://schemas.microsoft.com/office/drawing/2014/main" id="{24F32458-592C-0171-39A9-9D0304D50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33" y="1609344"/>
            <a:ext cx="1512000" cy="1512000"/>
          </a:xfrm>
          <a:prstGeom prst="rect">
            <a:avLst/>
          </a:prstGeom>
        </p:spPr>
      </p:pic>
      <p:sp>
        <p:nvSpPr>
          <p:cNvPr id="6" name="TextBox 5">
            <a:extLst>
              <a:ext uri="{FF2B5EF4-FFF2-40B4-BE49-F238E27FC236}">
                <a16:creationId xmlns:a16="http://schemas.microsoft.com/office/drawing/2014/main" id="{2D864B47-B446-FC16-ACE2-CA9443473C5F}"/>
              </a:ext>
            </a:extLst>
          </p:cNvPr>
          <p:cNvSpPr txBox="1"/>
          <p:nvPr/>
        </p:nvSpPr>
        <p:spPr>
          <a:xfrm>
            <a:off x="315205" y="4139479"/>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37280728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ED07B0-7A09-FFBF-D080-98920F766002}"/>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301B1352-9525-00F3-347D-8992CA21C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7CB01EEA-8AE1-B307-6BDC-B5845D6F8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7E754CCA-6198-4D2A-9F62-4D2B081B6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2D5CC1F3-00DF-61F7-0AB4-66C595A880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8CCD92C8-C313-4E53-417F-DBAD8DCEE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5C425644-D87B-3B7F-40B4-BF65BA6C7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C9CA0EE4-3622-38C6-7D01-DEA286A15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8056DE04-34B3-D638-FE7A-10D6B69D8386}"/>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9</a:t>
            </a:r>
          </a:p>
        </p:txBody>
      </p:sp>
      <p:sp>
        <p:nvSpPr>
          <p:cNvPr id="286" name="Rectangle 285">
            <a:extLst>
              <a:ext uri="{FF2B5EF4-FFF2-40B4-BE49-F238E27FC236}">
                <a16:creationId xmlns:a16="http://schemas.microsoft.com/office/drawing/2014/main" id="{4ADB22D0-69E0-F911-E4E4-E5A0282C9D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4D7DFA8C-E420-8E5A-2EC6-04827715F6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9108C472-C000-1EA5-DE96-EAC6CB10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978EFD33-7827-00D0-0223-37E47E512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3226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A1B0-706F-C1D4-62CE-525D8C9605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AA27149-20E9-8ECA-F4C7-0EAF72228AD1}"/>
              </a:ext>
            </a:extLst>
          </p:cNvPr>
          <p:cNvSpPr>
            <a:spLocks noGrp="1"/>
          </p:cNvSpPr>
          <p:nvPr>
            <p:ph type="title"/>
          </p:nvPr>
        </p:nvSpPr>
        <p:spPr>
          <a:xfrm>
            <a:off x="175112" y="0"/>
            <a:ext cx="11701684" cy="1609344"/>
          </a:xfrm>
        </p:spPr>
        <p:txBody>
          <a:bodyPr>
            <a:normAutofit/>
          </a:bodyPr>
          <a:lstStyle/>
          <a:p>
            <a:r>
              <a:rPr lang="fr-FR" sz="3600" dirty="0"/>
              <a:t>Restreindre l’accès physique aux données des titulaires de cartes</a:t>
            </a:r>
            <a:endParaRPr lang="en-US" sz="3600" dirty="0"/>
          </a:p>
        </p:txBody>
      </p:sp>
      <p:sp>
        <p:nvSpPr>
          <p:cNvPr id="2" name="object 8">
            <a:extLst>
              <a:ext uri="{FF2B5EF4-FFF2-40B4-BE49-F238E27FC236}">
                <a16:creationId xmlns:a16="http://schemas.microsoft.com/office/drawing/2014/main" id="{766C197E-FE05-23A4-9E44-09050AA6F787}"/>
              </a:ext>
            </a:extLst>
          </p:cNvPr>
          <p:cNvSpPr txBox="1"/>
          <p:nvPr/>
        </p:nvSpPr>
        <p:spPr>
          <a:xfrm>
            <a:off x="315204" y="1463251"/>
            <a:ext cx="10678861" cy="2616742"/>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Utiliser des contrôles d'entrée appropriés pour limiter et surveiller l'accès physique aux systèmes dans l'environnement des données des titulaires de cartes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Utiliser des </a:t>
            </a:r>
            <a:r>
              <a:rPr lang="fr-FR" sz="1400" spc="-10" dirty="0">
                <a:solidFill>
                  <a:schemeClr val="accent4"/>
                </a:solidFill>
                <a:cs typeface="Poppins" panose="00000500000000000000" pitchFamily="2" charset="0"/>
              </a:rPr>
              <a:t>caméras vidéo, ou des mécanismes de contrôle d'accès (ou les deux) </a:t>
            </a:r>
            <a:r>
              <a:rPr lang="fr-FR" sz="1400" spc="-10" dirty="0">
                <a:cs typeface="Poppins" panose="00000500000000000000" pitchFamily="2" charset="0"/>
              </a:rPr>
              <a:t>pour surveiller l'accès physique individuel aux zones sensibles :</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Analyser les données recueillies et les corréler avec d'autres entrées. Conserver pendant </a:t>
            </a:r>
            <a:r>
              <a:rPr lang="fr-FR" sz="1400" i="1" spc="-10" dirty="0">
                <a:solidFill>
                  <a:schemeClr val="accent4"/>
                </a:solidFill>
                <a:cs typeface="Poppins" panose="00000500000000000000" pitchFamily="2" charset="0"/>
              </a:rPr>
              <a:t>au moins trois mois</a:t>
            </a:r>
            <a:r>
              <a:rPr lang="fr-FR" sz="1400" i="1" spc="-10" dirty="0">
                <a:cs typeface="Poppins" panose="00000500000000000000" pitchFamily="2" charset="0"/>
              </a:rPr>
              <a:t>, sauf restriction légale contraire.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Mettre en place des </a:t>
            </a:r>
            <a:r>
              <a:rPr lang="fr-FR" sz="1400" spc="-10" dirty="0">
                <a:solidFill>
                  <a:schemeClr val="accent4"/>
                </a:solidFill>
                <a:cs typeface="Poppins" panose="00000500000000000000" pitchFamily="2" charset="0"/>
              </a:rPr>
              <a:t>contrôles physiques et/ou logiques </a:t>
            </a:r>
            <a:r>
              <a:rPr lang="fr-FR" sz="1400" spc="-10" dirty="0">
                <a:cs typeface="Poppins" panose="00000500000000000000" pitchFamily="2" charset="0"/>
              </a:rPr>
              <a:t>pour restreindre l'accès aux prises de réseau accessibles au public</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Restreindre </a:t>
            </a:r>
            <a:r>
              <a:rPr lang="fr-FR" sz="1400" spc="-10" dirty="0">
                <a:solidFill>
                  <a:schemeClr val="accent4"/>
                </a:solidFill>
                <a:cs typeface="Poppins" panose="00000500000000000000" pitchFamily="2" charset="0"/>
              </a:rPr>
              <a:t>l'accès physique </a:t>
            </a:r>
            <a:r>
              <a:rPr lang="fr-FR" sz="1400" spc="-10" dirty="0">
                <a:cs typeface="Poppins" panose="00000500000000000000" pitchFamily="2" charset="0"/>
              </a:rPr>
              <a:t>aux points d'accès sans fil, aux passerelles, aux appareils portatifs, au matériel de réseau/communication et aux lignes de télécommunication.</a:t>
            </a:r>
          </a:p>
          <a:p>
            <a:pPr marL="12700">
              <a:spcBef>
                <a:spcPts val="105"/>
              </a:spcBef>
              <a:spcAft>
                <a:spcPts val="1200"/>
              </a:spcAft>
            </a:pPr>
            <a:endParaRPr lang="fr-FR" sz="1400" spc="-10" dirty="0">
              <a:cs typeface="Poppins" panose="00000500000000000000" pitchFamily="2" charset="0"/>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624EBE37-902C-CB72-162D-EA45E9A45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1488" y="4186648"/>
            <a:ext cx="1908000" cy="1908000"/>
          </a:xfrm>
          <a:prstGeom prst="rect">
            <a:avLst/>
          </a:prstGeom>
        </p:spPr>
      </p:pic>
    </p:spTree>
    <p:extLst>
      <p:ext uri="{BB962C8B-B14F-4D97-AF65-F5344CB8AC3E}">
        <p14:creationId xmlns:p14="http://schemas.microsoft.com/office/powerpoint/2010/main" val="2685852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025B2-DA88-643C-D5DF-B8E0B57C2B9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B7EA677-69CF-2C63-ECF8-222F363E3143}"/>
              </a:ext>
            </a:extLst>
          </p:cNvPr>
          <p:cNvSpPr>
            <a:spLocks noGrp="1"/>
          </p:cNvSpPr>
          <p:nvPr>
            <p:ph type="title"/>
          </p:nvPr>
        </p:nvSpPr>
        <p:spPr>
          <a:xfrm>
            <a:off x="175112" y="0"/>
            <a:ext cx="11701684" cy="1609344"/>
          </a:xfrm>
        </p:spPr>
        <p:txBody>
          <a:bodyPr>
            <a:normAutofit/>
          </a:bodyPr>
          <a:lstStyle/>
          <a:p>
            <a:r>
              <a:rPr lang="fr-FR" sz="3600" dirty="0"/>
              <a:t>Restreindre l’accès physique aux données des titulaires de cartes</a:t>
            </a:r>
            <a:endParaRPr lang="en-US" sz="3600" dirty="0"/>
          </a:p>
        </p:txBody>
      </p:sp>
      <p:sp>
        <p:nvSpPr>
          <p:cNvPr id="2" name="object 8">
            <a:extLst>
              <a:ext uri="{FF2B5EF4-FFF2-40B4-BE49-F238E27FC236}">
                <a16:creationId xmlns:a16="http://schemas.microsoft.com/office/drawing/2014/main" id="{D6531D7C-AE5E-9847-6CBB-BF1E8B7BB59B}"/>
              </a:ext>
            </a:extLst>
          </p:cNvPr>
          <p:cNvSpPr txBox="1"/>
          <p:nvPr/>
        </p:nvSpPr>
        <p:spPr>
          <a:xfrm>
            <a:off x="315204" y="1463251"/>
            <a:ext cx="10678861" cy="1970411"/>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Développer des procédures pour distinguer les visiteurs du personnel de l’organisme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Les </a:t>
            </a:r>
            <a:r>
              <a:rPr lang="fr-FR" sz="1400" spc="-10" dirty="0">
                <a:solidFill>
                  <a:schemeClr val="accent4"/>
                </a:solidFill>
                <a:cs typeface="Poppins" panose="00000500000000000000" pitchFamily="2" charset="0"/>
              </a:rPr>
              <a:t>visiteurs</a:t>
            </a:r>
            <a:r>
              <a:rPr lang="fr-FR" sz="1400" spc="-10" dirty="0">
                <a:cs typeface="Poppins" panose="00000500000000000000" pitchFamily="2" charset="0"/>
              </a:rPr>
              <a:t> doivent être </a:t>
            </a:r>
            <a:r>
              <a:rPr lang="fr-FR" sz="1400" spc="-10" dirty="0">
                <a:solidFill>
                  <a:schemeClr val="accent4"/>
                </a:solidFill>
                <a:cs typeface="Poppins" panose="00000500000000000000" pitchFamily="2" charset="0"/>
              </a:rPr>
              <a:t>préalablement autorisés avant d’accéder </a:t>
            </a:r>
            <a:r>
              <a:rPr lang="fr-FR" sz="1400" spc="-10" dirty="0">
                <a:cs typeface="Poppins" panose="00000500000000000000" pitchFamily="2" charset="0"/>
              </a:rPr>
              <a:t>à des zones hébergeant des données de porteurs de carte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Donner aux visiteurs un </a:t>
            </a:r>
            <a:r>
              <a:rPr lang="fr-FR" sz="1400" spc="-10" dirty="0">
                <a:solidFill>
                  <a:schemeClr val="accent4"/>
                </a:solidFill>
                <a:cs typeface="Poppins" panose="00000500000000000000" pitchFamily="2" charset="0"/>
              </a:rPr>
              <a:t>badge (ou un autre moyen d’accès physique) </a:t>
            </a:r>
            <a:r>
              <a:rPr lang="fr-FR" sz="1400" spc="-10" dirty="0">
                <a:cs typeface="Poppins" panose="00000500000000000000" pitchFamily="2" charset="0"/>
              </a:rPr>
              <a:t>qui expire et qui les identifie comme n’étant pas des collaborateurs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Demander aux visiteurs de </a:t>
            </a:r>
            <a:r>
              <a:rPr lang="fr-FR" sz="1400" spc="-10" dirty="0">
                <a:solidFill>
                  <a:schemeClr val="accent4"/>
                </a:solidFill>
                <a:cs typeface="Poppins" panose="00000500000000000000" pitchFamily="2" charset="0"/>
              </a:rPr>
              <a:t>rendre ce badge </a:t>
            </a:r>
            <a:r>
              <a:rPr lang="fr-FR" sz="1400" spc="-10" dirty="0">
                <a:cs typeface="Poppins" panose="00000500000000000000" pitchFamily="2" charset="0"/>
              </a:rPr>
              <a:t>avant de quitter le bâtiment ou avant la date d’expiration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Garder une </a:t>
            </a:r>
            <a:r>
              <a:rPr lang="fr-FR" sz="1400" spc="-10" dirty="0">
                <a:solidFill>
                  <a:schemeClr val="accent4"/>
                </a:solidFill>
                <a:cs typeface="Poppins" panose="00000500000000000000" pitchFamily="2" charset="0"/>
              </a:rPr>
              <a:t>trace de l’activité </a:t>
            </a:r>
            <a:r>
              <a:rPr lang="fr-FR" sz="1400" spc="-10" dirty="0">
                <a:cs typeface="Poppins" panose="00000500000000000000" pitchFamily="2" charset="0"/>
              </a:rPr>
              <a:t>des visiteurs (en mettant en place par exemple un registre des visites)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Conserver ces traces pendant </a:t>
            </a:r>
            <a:r>
              <a:rPr lang="fr-FR" sz="1400" spc="-10" dirty="0">
                <a:solidFill>
                  <a:schemeClr val="accent4"/>
                </a:solidFill>
                <a:cs typeface="Poppins" panose="00000500000000000000" pitchFamily="2" charset="0"/>
              </a:rPr>
              <a:t>au minimum 3 mois </a:t>
            </a:r>
            <a:r>
              <a:rPr lang="fr-FR" sz="1400" spc="-10" dirty="0">
                <a:cs typeface="Poppins" panose="00000500000000000000" pitchFamily="2" charset="0"/>
              </a:rPr>
              <a:t>(sauf contrainte réglementaire)</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C2B3217C-FC1F-5E74-3ED3-3ED67247E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1488" y="4186648"/>
            <a:ext cx="1908000" cy="1908000"/>
          </a:xfrm>
          <a:prstGeom prst="rect">
            <a:avLst/>
          </a:prstGeom>
        </p:spPr>
      </p:pic>
    </p:spTree>
    <p:extLst>
      <p:ext uri="{BB962C8B-B14F-4D97-AF65-F5344CB8AC3E}">
        <p14:creationId xmlns:p14="http://schemas.microsoft.com/office/powerpoint/2010/main" val="2063363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1B26D-DC73-FE27-E673-6883BBCBC1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4C41BEC-4E62-028F-CFC6-29703D6C4406}"/>
              </a:ext>
            </a:extLst>
          </p:cNvPr>
          <p:cNvSpPr>
            <a:spLocks noGrp="1"/>
          </p:cNvSpPr>
          <p:nvPr>
            <p:ph type="title"/>
          </p:nvPr>
        </p:nvSpPr>
        <p:spPr>
          <a:xfrm>
            <a:off x="175112" y="0"/>
            <a:ext cx="11701684" cy="1609344"/>
          </a:xfrm>
        </p:spPr>
        <p:txBody>
          <a:bodyPr>
            <a:normAutofit/>
          </a:bodyPr>
          <a:lstStyle/>
          <a:p>
            <a:r>
              <a:rPr lang="fr-FR" sz="3600" dirty="0"/>
              <a:t>Restreindre l’accès physique aux données des titulaires de cartes</a:t>
            </a:r>
            <a:endParaRPr lang="en-US" sz="3600" dirty="0"/>
          </a:p>
        </p:txBody>
      </p:sp>
      <p:sp>
        <p:nvSpPr>
          <p:cNvPr id="2" name="object 8">
            <a:extLst>
              <a:ext uri="{FF2B5EF4-FFF2-40B4-BE49-F238E27FC236}">
                <a16:creationId xmlns:a16="http://schemas.microsoft.com/office/drawing/2014/main" id="{42D26488-DBDC-A8FD-56C6-0D9545C8E5F2}"/>
              </a:ext>
            </a:extLst>
          </p:cNvPr>
          <p:cNvSpPr txBox="1"/>
          <p:nvPr/>
        </p:nvSpPr>
        <p:spPr>
          <a:xfrm>
            <a:off x="315204" y="1463251"/>
            <a:ext cx="10678861" cy="2365391"/>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Sécurité et contrôle des supports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Stocker les données sauvegardées </a:t>
            </a:r>
            <a:r>
              <a:rPr lang="fr-FR" sz="1400" spc="-10" dirty="0">
                <a:solidFill>
                  <a:schemeClr val="accent4"/>
                </a:solidFill>
                <a:cs typeface="Poppins" panose="00000500000000000000" pitchFamily="2" charset="0"/>
              </a:rPr>
              <a:t>sur des supports amovibles dans des lieux sécurisés : </a:t>
            </a:r>
          </a:p>
          <a:p>
            <a:pPr marL="755650" lvl="1" indent="-285750">
              <a:spcBef>
                <a:spcPts val="105"/>
              </a:spcBef>
              <a:spcAft>
                <a:spcPts val="600"/>
              </a:spcAft>
              <a:buFont typeface="Wingdings" panose="05000000000000000000" pitchFamily="2" charset="2"/>
              <a:buChar char="§"/>
            </a:pPr>
            <a:r>
              <a:rPr lang="fr-FR" sz="1400" i="1" spc="-10" dirty="0">
                <a:cs typeface="Poppins" panose="00000500000000000000" pitchFamily="2" charset="0"/>
              </a:rPr>
              <a:t>Idéalement : avoir un autre site de backup ou un site de stockage commercial</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Revoir régulièrement le </a:t>
            </a:r>
            <a:r>
              <a:rPr lang="fr-FR" sz="1400" spc="-10" dirty="0">
                <a:solidFill>
                  <a:schemeClr val="accent4"/>
                </a:solidFill>
                <a:cs typeface="Poppins" panose="00000500000000000000" pitchFamily="2" charset="0"/>
              </a:rPr>
              <a:t>lieu du stockage, </a:t>
            </a:r>
            <a:r>
              <a:rPr lang="fr-FR" sz="1400" spc="-10" dirty="0">
                <a:cs typeface="Poppins" panose="00000500000000000000" pitchFamily="2" charset="0"/>
              </a:rPr>
              <a:t>au moins une fois par an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Ranger en lieu sûr tous </a:t>
            </a:r>
            <a:r>
              <a:rPr lang="fr-FR" sz="1400" spc="-10" dirty="0">
                <a:solidFill>
                  <a:schemeClr val="accent4"/>
                </a:solidFill>
                <a:cs typeface="Poppins" panose="00000500000000000000" pitchFamily="2" charset="0"/>
              </a:rPr>
              <a:t>les documents papiers (ou sur supports électroniques) </a:t>
            </a:r>
            <a:r>
              <a:rPr lang="fr-FR" sz="1400" spc="-10" dirty="0">
                <a:cs typeface="Poppins" panose="00000500000000000000" pitchFamily="2" charset="0"/>
              </a:rPr>
              <a:t>qui contiennent des données de porteurs de carte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Maintenir un </a:t>
            </a:r>
            <a:r>
              <a:rPr lang="fr-FR" sz="1400" spc="-10" dirty="0">
                <a:solidFill>
                  <a:schemeClr val="accent4"/>
                </a:solidFill>
                <a:cs typeface="Poppins" panose="00000500000000000000" pitchFamily="2" charset="0"/>
              </a:rPr>
              <a:t>contrôle strict sur la distribution interne ou externe </a:t>
            </a:r>
            <a:r>
              <a:rPr lang="fr-FR" sz="1400" spc="-10" dirty="0">
                <a:cs typeface="Poppins" panose="00000500000000000000" pitchFamily="2" charset="0"/>
              </a:rPr>
              <a:t>de tout type de support, y compris les éléments suivants :</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Classer les supports </a:t>
            </a:r>
            <a:r>
              <a:rPr lang="fr-FR" sz="1400" spc="-10" dirty="0">
                <a:solidFill>
                  <a:schemeClr val="accent4"/>
                </a:solidFill>
                <a:cs typeface="Poppins" panose="00000500000000000000" pitchFamily="2" charset="0"/>
              </a:rPr>
              <a:t>par sensibilité</a:t>
            </a:r>
          </a:p>
          <a:p>
            <a:pPr marL="755650" lvl="1" indent="-285750">
              <a:spcBef>
                <a:spcPts val="105"/>
              </a:spcBef>
              <a:spcAft>
                <a:spcPts val="600"/>
              </a:spcAft>
              <a:buFont typeface="Wingdings" panose="05000000000000000000" pitchFamily="2" charset="2"/>
              <a:buChar char="§"/>
            </a:pPr>
            <a:r>
              <a:rPr lang="fr-FR" sz="1400" spc="-10" dirty="0">
                <a:cs typeface="Poppins" panose="00000500000000000000" pitchFamily="2" charset="0"/>
              </a:rPr>
              <a:t>Envoyer le support </a:t>
            </a:r>
            <a:r>
              <a:rPr lang="fr-FR" sz="1400" spc="-10" dirty="0">
                <a:solidFill>
                  <a:schemeClr val="accent4"/>
                </a:solidFill>
                <a:cs typeface="Poppins" panose="00000500000000000000" pitchFamily="2" charset="0"/>
              </a:rPr>
              <a:t>après approbation de son déplacement </a:t>
            </a:r>
            <a:r>
              <a:rPr lang="fr-FR" sz="1400" spc="-10" dirty="0">
                <a:cs typeface="Poppins" panose="00000500000000000000" pitchFamily="2" charset="0"/>
              </a:rPr>
              <a:t>par courrier sécurisé ou autre méthode de livraison.</a:t>
            </a:r>
          </a:p>
        </p:txBody>
      </p:sp>
      <p:pic>
        <p:nvPicPr>
          <p:cNvPr id="4" name="Picture 3" descr="A cloud with a folder&#10;&#10;Description automatically generated">
            <a:extLst>
              <a:ext uri="{FF2B5EF4-FFF2-40B4-BE49-F238E27FC236}">
                <a16:creationId xmlns:a16="http://schemas.microsoft.com/office/drawing/2014/main" id="{71B4C55F-4916-D5C3-6ED3-CCBF299A7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393" y="4222360"/>
            <a:ext cx="1656000" cy="1656000"/>
          </a:xfrm>
          <a:prstGeom prst="rect">
            <a:avLst/>
          </a:prstGeom>
        </p:spPr>
      </p:pic>
    </p:spTree>
    <p:extLst>
      <p:ext uri="{BB962C8B-B14F-4D97-AF65-F5344CB8AC3E}">
        <p14:creationId xmlns:p14="http://schemas.microsoft.com/office/powerpoint/2010/main" val="7167615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E2BB4-E218-0DD2-0E7A-1818F9EF93B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F0F9AF-18E2-7E8B-E3D7-98C45DF98003}"/>
              </a:ext>
            </a:extLst>
          </p:cNvPr>
          <p:cNvSpPr>
            <a:spLocks noGrp="1"/>
          </p:cNvSpPr>
          <p:nvPr>
            <p:ph type="title"/>
          </p:nvPr>
        </p:nvSpPr>
        <p:spPr>
          <a:xfrm>
            <a:off x="175112" y="0"/>
            <a:ext cx="11701684" cy="1609344"/>
          </a:xfrm>
        </p:spPr>
        <p:txBody>
          <a:bodyPr>
            <a:normAutofit/>
          </a:bodyPr>
          <a:lstStyle/>
          <a:p>
            <a:r>
              <a:rPr lang="fr-FR" sz="3600" dirty="0"/>
              <a:t>Restreindre l’accès physique aux données des titulaires de cartes</a:t>
            </a:r>
            <a:endParaRPr lang="en-US" sz="3600" dirty="0"/>
          </a:p>
        </p:txBody>
      </p:sp>
      <p:sp>
        <p:nvSpPr>
          <p:cNvPr id="2" name="object 8">
            <a:extLst>
              <a:ext uri="{FF2B5EF4-FFF2-40B4-BE49-F238E27FC236}">
                <a16:creationId xmlns:a16="http://schemas.microsoft.com/office/drawing/2014/main" id="{37ACB04A-9A6C-6BA1-35FF-ED738B9E65EF}"/>
              </a:ext>
            </a:extLst>
          </p:cNvPr>
          <p:cNvSpPr txBox="1"/>
          <p:nvPr/>
        </p:nvSpPr>
        <p:spPr>
          <a:xfrm>
            <a:off x="315204" y="1463251"/>
            <a:ext cx="10678861" cy="1180451"/>
          </a:xfrm>
          <a:prstGeom prst="rect">
            <a:avLst/>
          </a:prstGeom>
        </p:spPr>
        <p:txBody>
          <a:bodyPr vert="horz" wrap="square" lIns="0" tIns="13335" rIns="0" bIns="0" rtlCol="0">
            <a:spAutoFit/>
          </a:bodyPr>
          <a:lstStyle/>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9.1.2</a:t>
            </a:r>
            <a:r>
              <a:rPr lang="fr-FR" sz="1400" spc="-10" dirty="0">
                <a:cs typeface="Poppins" panose="00000500000000000000" pitchFamily="2" charset="0"/>
              </a:rPr>
              <a:t> a été ajoutée comme nouvelle exigence pour les rôles et les responsabilités. En effet, les rôles et les responsabilités pour l'exécution des activités de l’exigence 9 doivent être documentés, attribués et compris.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La règle </a:t>
            </a:r>
            <a:r>
              <a:rPr lang="fr-FR" sz="1400" b="1" spc="-10" dirty="0">
                <a:cs typeface="Poppins" panose="00000500000000000000" pitchFamily="2" charset="0"/>
              </a:rPr>
              <a:t>9.5.1.2.1</a:t>
            </a:r>
            <a:r>
              <a:rPr lang="fr-FR" sz="1400" spc="-10" dirty="0">
                <a:cs typeface="Poppins" panose="00000500000000000000" pitchFamily="2" charset="0"/>
              </a:rPr>
              <a:t> a été ajoutée en tant que nouvelle exigence pour définir la </a:t>
            </a:r>
            <a:r>
              <a:rPr lang="fr-FR" sz="1400" spc="-10" dirty="0">
                <a:solidFill>
                  <a:schemeClr val="accent4"/>
                </a:solidFill>
                <a:cs typeface="Poppins" panose="00000500000000000000" pitchFamily="2" charset="0"/>
              </a:rPr>
              <a:t>fréquence de l’inspection périodique des dispositifs POI « Point of Sales » </a:t>
            </a:r>
            <a:r>
              <a:rPr lang="fr-FR" sz="1400" spc="-10" dirty="0">
                <a:cs typeface="Poppins" panose="00000500000000000000" pitchFamily="2" charset="0"/>
              </a:rPr>
              <a:t>sur la base de l'analyse de risque de l'entité, ce qui signifie que la fréquence des inspections dépendra de facteurs tels que l'emplacement d'un dispositif et le niveau de supervision dudit dispositif. </a:t>
            </a:r>
          </a:p>
        </p:txBody>
      </p:sp>
      <p:pic>
        <p:nvPicPr>
          <p:cNvPr id="3" name="Picture 2" descr="A group of people holding letters&#10;&#10;Description automatically generated">
            <a:extLst>
              <a:ext uri="{FF2B5EF4-FFF2-40B4-BE49-F238E27FC236}">
                <a16:creationId xmlns:a16="http://schemas.microsoft.com/office/drawing/2014/main" id="{D3ECE328-7919-D62E-22D0-D831F4734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804" y="3042054"/>
            <a:ext cx="2376000" cy="2377980"/>
          </a:xfrm>
          <a:prstGeom prst="rect">
            <a:avLst/>
          </a:prstGeom>
        </p:spPr>
      </p:pic>
      <p:sp>
        <p:nvSpPr>
          <p:cNvPr id="4" name="TextBox 3">
            <a:extLst>
              <a:ext uri="{FF2B5EF4-FFF2-40B4-BE49-F238E27FC236}">
                <a16:creationId xmlns:a16="http://schemas.microsoft.com/office/drawing/2014/main" id="{03CE192C-DB7D-B37A-A4EF-819A476FCAEC}"/>
              </a:ext>
            </a:extLst>
          </p:cNvPr>
          <p:cNvSpPr txBox="1"/>
          <p:nvPr/>
        </p:nvSpPr>
        <p:spPr>
          <a:xfrm>
            <a:off x="315205" y="2831788"/>
            <a:ext cx="8504946" cy="307777"/>
          </a:xfrm>
          <a:prstGeom prst="rect">
            <a:avLst/>
          </a:prstGeom>
          <a:noFill/>
        </p:spPr>
        <p:txBody>
          <a:bodyPr wrap="square" rtlCol="0">
            <a:spAutoFit/>
          </a:bodyPr>
          <a:lstStyle/>
          <a:p>
            <a:r>
              <a:rPr lang="fr-FR" sz="1400" i="1" u="sng" dirty="0">
                <a:cs typeface="Poppins" panose="00000500000000000000" pitchFamily="2" charset="0"/>
              </a:rPr>
              <a:t>Note :</a:t>
            </a:r>
            <a:r>
              <a:rPr lang="fr-FR" sz="1400" i="1" dirty="0">
                <a:cs typeface="Poppins" panose="00000500000000000000" pitchFamily="2" charset="0"/>
              </a:rPr>
              <a:t> Ces exigences sont de bonnes pratiques jusqu’au 31 Mars 2025. </a:t>
            </a:r>
          </a:p>
        </p:txBody>
      </p:sp>
    </p:spTree>
    <p:extLst>
      <p:ext uri="{BB962C8B-B14F-4D97-AF65-F5344CB8AC3E}">
        <p14:creationId xmlns:p14="http://schemas.microsoft.com/office/powerpoint/2010/main" val="1081430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D6289F-E8F4-441F-990D-1F1ED7D72583}"/>
            </a:ext>
          </a:extLst>
        </p:cNvPr>
        <p:cNvGrpSpPr/>
        <p:nvPr/>
      </p:nvGrpSpPr>
      <p:grpSpPr>
        <a:xfrm>
          <a:off x="0" y="0"/>
          <a:ext cx="0" cy="0"/>
          <a:chOff x="0" y="0"/>
          <a:chExt cx="0" cy="0"/>
        </a:xfrm>
      </p:grpSpPr>
      <p:sp>
        <p:nvSpPr>
          <p:cNvPr id="281" name="Rectangle 280">
            <a:extLst>
              <a:ext uri="{FF2B5EF4-FFF2-40B4-BE49-F238E27FC236}">
                <a16:creationId xmlns:a16="http://schemas.microsoft.com/office/drawing/2014/main" id="{0DC79237-7D03-2ACB-0B88-50C30C02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2" name="Rectangle 281">
            <a:extLst>
              <a:ext uri="{FF2B5EF4-FFF2-40B4-BE49-F238E27FC236}">
                <a16:creationId xmlns:a16="http://schemas.microsoft.com/office/drawing/2014/main" id="{007BE264-E54A-03ED-BC6A-DF07BFF08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83" name="Rectangle 282">
            <a:extLst>
              <a:ext uri="{FF2B5EF4-FFF2-40B4-BE49-F238E27FC236}">
                <a16:creationId xmlns:a16="http://schemas.microsoft.com/office/drawing/2014/main" id="{F4D62542-DF5A-D1E3-CD85-48F9BB47A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4" name="Group 283">
            <a:extLst>
              <a:ext uri="{FF2B5EF4-FFF2-40B4-BE49-F238E27FC236}">
                <a16:creationId xmlns:a16="http://schemas.microsoft.com/office/drawing/2014/main" id="{3C00DC39-BF81-94D1-9E68-197EF5EE47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89" name="Oval 188">
              <a:extLst>
                <a:ext uri="{FF2B5EF4-FFF2-40B4-BE49-F238E27FC236}">
                  <a16:creationId xmlns:a16="http://schemas.microsoft.com/office/drawing/2014/main" id="{EB8A57F4-44EB-6CE9-1C87-9793A417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90" name="Oval 189">
              <a:extLst>
                <a:ext uri="{FF2B5EF4-FFF2-40B4-BE49-F238E27FC236}">
                  <a16:creationId xmlns:a16="http://schemas.microsoft.com/office/drawing/2014/main" id="{CBE43F7C-11A5-3F67-D6E0-8E12FF5F1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panose="02060603020205020403"/>
                <a:ea typeface="+mn-ea"/>
                <a:cs typeface="+mn-cs"/>
              </a:endParaRPr>
            </a:p>
          </p:txBody>
        </p:sp>
      </p:grpSp>
      <p:sp useBgFill="1">
        <p:nvSpPr>
          <p:cNvPr id="285" name="Rectangle 284">
            <a:extLst>
              <a:ext uri="{FF2B5EF4-FFF2-40B4-BE49-F238E27FC236}">
                <a16:creationId xmlns:a16="http://schemas.microsoft.com/office/drawing/2014/main" id="{F6FAAF8E-A42D-2E7E-D5AA-CF53172A9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 name="Title 3">
            <a:extLst>
              <a:ext uri="{FF2B5EF4-FFF2-40B4-BE49-F238E27FC236}">
                <a16:creationId xmlns:a16="http://schemas.microsoft.com/office/drawing/2014/main" id="{2FB707D6-D461-4859-40F3-68AAF028CEB0}"/>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Exigence 10</a:t>
            </a:r>
          </a:p>
        </p:txBody>
      </p:sp>
      <p:sp>
        <p:nvSpPr>
          <p:cNvPr id="286" name="Rectangle 285">
            <a:extLst>
              <a:ext uri="{FF2B5EF4-FFF2-40B4-BE49-F238E27FC236}">
                <a16:creationId xmlns:a16="http://schemas.microsoft.com/office/drawing/2014/main" id="{83B80DC1-6CFC-DEDB-E287-596A672AE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287" name="Group 286">
            <a:extLst>
              <a:ext uri="{FF2B5EF4-FFF2-40B4-BE49-F238E27FC236}">
                <a16:creationId xmlns:a16="http://schemas.microsoft.com/office/drawing/2014/main" id="{743B1D57-C776-EAB4-B916-DE19890124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97" name="Oval 196">
              <a:extLst>
                <a:ext uri="{FF2B5EF4-FFF2-40B4-BE49-F238E27FC236}">
                  <a16:creationId xmlns:a16="http://schemas.microsoft.com/office/drawing/2014/main" id="{C46DE2DF-EC39-0370-957C-58B9354C3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8" name="Oval 197">
              <a:extLst>
                <a:ext uri="{FF2B5EF4-FFF2-40B4-BE49-F238E27FC236}">
                  <a16:creationId xmlns:a16="http://schemas.microsoft.com/office/drawing/2014/main" id="{63289746-87F8-4CF4-694C-6A4B081FE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7460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2E104-E565-5E5C-4A4F-E2E8C50C0A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D01277-1B1A-2E4D-382E-A6B6DD993015}"/>
              </a:ext>
            </a:extLst>
          </p:cNvPr>
          <p:cNvSpPr>
            <a:spLocks noGrp="1"/>
          </p:cNvSpPr>
          <p:nvPr>
            <p:ph type="title"/>
          </p:nvPr>
        </p:nvSpPr>
        <p:spPr>
          <a:xfrm>
            <a:off x="175112" y="0"/>
            <a:ext cx="11701684" cy="1609344"/>
          </a:xfrm>
        </p:spPr>
        <p:txBody>
          <a:bodyPr>
            <a:normAutofit/>
          </a:bodyPr>
          <a:lstStyle/>
          <a:p>
            <a:r>
              <a:rPr lang="fr-FR" sz="3600" dirty="0"/>
              <a:t>Consigner et surveiller tous les accès aux composants du système et aux données des titulaires de cartes</a:t>
            </a:r>
            <a:endParaRPr lang="en-US" sz="3600" dirty="0"/>
          </a:p>
        </p:txBody>
      </p:sp>
      <p:sp>
        <p:nvSpPr>
          <p:cNvPr id="2" name="object 8">
            <a:extLst>
              <a:ext uri="{FF2B5EF4-FFF2-40B4-BE49-F238E27FC236}">
                <a16:creationId xmlns:a16="http://schemas.microsoft.com/office/drawing/2014/main" id="{4C728984-DE35-DC63-141D-A0FEA25059EC}"/>
              </a:ext>
            </a:extLst>
          </p:cNvPr>
          <p:cNvSpPr txBox="1"/>
          <p:nvPr/>
        </p:nvSpPr>
        <p:spPr>
          <a:xfrm>
            <a:off x="315204" y="1463251"/>
            <a:ext cx="8091377" cy="2275623"/>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Mettre en place des pistes d'audit automatisées pour tous les composants du système afin de reconstituer les événements suivants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Tout accès aux données bancaires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Toute action exécutée par un utilisateur avec les droits d’administrateur</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Tout accès ou modification des logs (dont l’initialisation)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Toute tentative d’accès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Toute modification des mécanismes d’identification et d’authentification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Toute création et suppression d’objets / d’éléments du système</a:t>
            </a:r>
          </a:p>
        </p:txBody>
      </p:sp>
      <p:pic>
        <p:nvPicPr>
          <p:cNvPr id="4" name="Picture 3" descr="A computer screen with a file on it&#10;&#10;Description automatically generated">
            <a:extLst>
              <a:ext uri="{FF2B5EF4-FFF2-40B4-BE49-F238E27FC236}">
                <a16:creationId xmlns:a16="http://schemas.microsoft.com/office/drawing/2014/main" id="{11B4044D-D409-5012-F6AB-EEF185A02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090" y="1822879"/>
            <a:ext cx="1188000" cy="1188000"/>
          </a:xfrm>
          <a:prstGeom prst="rect">
            <a:avLst/>
          </a:prstGeom>
        </p:spPr>
      </p:pic>
      <p:pic>
        <p:nvPicPr>
          <p:cNvPr id="7" name="Picture 6" descr="A magnifying glass and a paper with a check mark&#10;&#10;Description automatically generated">
            <a:extLst>
              <a:ext uri="{FF2B5EF4-FFF2-40B4-BE49-F238E27FC236}">
                <a16:creationId xmlns:a16="http://schemas.microsoft.com/office/drawing/2014/main" id="{AA025726-9404-E1FE-FB72-596E1590C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090" y="3253122"/>
            <a:ext cx="1188000" cy="1188000"/>
          </a:xfrm>
          <a:prstGeom prst="rect">
            <a:avLst/>
          </a:prstGeom>
        </p:spPr>
      </p:pic>
    </p:spTree>
    <p:extLst>
      <p:ext uri="{BB962C8B-B14F-4D97-AF65-F5344CB8AC3E}">
        <p14:creationId xmlns:p14="http://schemas.microsoft.com/office/powerpoint/2010/main" val="119345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E562C-AA34-F451-750C-B32988E85E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D279A2-0BB5-E15A-FC81-20B0A89A8899}"/>
              </a:ext>
            </a:extLst>
          </p:cNvPr>
          <p:cNvSpPr>
            <a:spLocks noGrp="1"/>
          </p:cNvSpPr>
          <p:nvPr>
            <p:ph type="title"/>
          </p:nvPr>
        </p:nvSpPr>
        <p:spPr>
          <a:xfrm>
            <a:off x="175112" y="0"/>
            <a:ext cx="11701684" cy="1609344"/>
          </a:xfrm>
        </p:spPr>
        <p:txBody>
          <a:bodyPr>
            <a:normAutofit/>
          </a:bodyPr>
          <a:lstStyle/>
          <a:p>
            <a:r>
              <a:rPr lang="fr-FR" sz="3600" dirty="0"/>
              <a:t>Consigner et surveiller tous les accès aux composants du système et aux données des titulaires de cartes</a:t>
            </a:r>
            <a:endParaRPr lang="en-US" sz="3600" dirty="0"/>
          </a:p>
        </p:txBody>
      </p:sp>
      <p:sp>
        <p:nvSpPr>
          <p:cNvPr id="2" name="object 8">
            <a:extLst>
              <a:ext uri="{FF2B5EF4-FFF2-40B4-BE49-F238E27FC236}">
                <a16:creationId xmlns:a16="http://schemas.microsoft.com/office/drawing/2014/main" id="{47400A96-92F6-1EB5-0544-EE89079AF1DD}"/>
              </a:ext>
            </a:extLst>
          </p:cNvPr>
          <p:cNvSpPr txBox="1"/>
          <p:nvPr/>
        </p:nvSpPr>
        <p:spPr>
          <a:xfrm>
            <a:off x="315204" y="1463251"/>
            <a:ext cx="10678861" cy="2732158"/>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Ces logs doivent contenir les informations suivantes au minimum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Identification de l’utilisateur (son ID unique)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Type d’évènement (identification de l’action effectuée)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Date et heure</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Succès ou échec de l’opération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Origine de l’évènement</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Identification des données concernée, du système concerné ou de la ressource concernée</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b="1" spc="-10" dirty="0">
                <a:solidFill>
                  <a:schemeClr val="accent5">
                    <a:lumMod val="75000"/>
                  </a:schemeClr>
                </a:solidFill>
                <a:cs typeface="Poppins" panose="00000500000000000000" pitchFamily="2" charset="0"/>
              </a:rPr>
              <a:t>Objectif : </a:t>
            </a:r>
            <a:r>
              <a:rPr lang="fr-FR" spc="-10" dirty="0">
                <a:solidFill>
                  <a:schemeClr val="accent5">
                    <a:lumMod val="75000"/>
                  </a:schemeClr>
                </a:solidFill>
                <a:cs typeface="Poppins" panose="00000500000000000000" pitchFamily="2" charset="0"/>
              </a:rPr>
              <a:t>Qui ? Quand ? Quoi ?</a:t>
            </a:r>
          </a:p>
        </p:txBody>
      </p:sp>
      <p:pic>
        <p:nvPicPr>
          <p:cNvPr id="6" name="Picture 5" descr="A computer screen with a file on it&#10;&#10;Description automatically generated">
            <a:extLst>
              <a:ext uri="{FF2B5EF4-FFF2-40B4-BE49-F238E27FC236}">
                <a16:creationId xmlns:a16="http://schemas.microsoft.com/office/drawing/2014/main" id="{035688BB-4038-A5D4-41F5-BBF12C052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090" y="1822879"/>
            <a:ext cx="1188000" cy="1188000"/>
          </a:xfrm>
          <a:prstGeom prst="rect">
            <a:avLst/>
          </a:prstGeom>
        </p:spPr>
      </p:pic>
      <p:pic>
        <p:nvPicPr>
          <p:cNvPr id="7" name="Picture 6" descr="A magnifying glass and a paper with a check mark&#10;&#10;Description automatically generated">
            <a:extLst>
              <a:ext uri="{FF2B5EF4-FFF2-40B4-BE49-F238E27FC236}">
                <a16:creationId xmlns:a16="http://schemas.microsoft.com/office/drawing/2014/main" id="{8FC68469-F4D7-E78C-0AA6-8720D8B23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090" y="3253122"/>
            <a:ext cx="1188000" cy="1188000"/>
          </a:xfrm>
          <a:prstGeom prst="rect">
            <a:avLst/>
          </a:prstGeom>
        </p:spPr>
      </p:pic>
    </p:spTree>
    <p:extLst>
      <p:ext uri="{BB962C8B-B14F-4D97-AF65-F5344CB8AC3E}">
        <p14:creationId xmlns:p14="http://schemas.microsoft.com/office/powerpoint/2010/main" val="2585602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0481-BDFF-24BE-6D32-6DF7E6B668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2074AA-C88A-DC24-98F4-B32713082EA3}"/>
              </a:ext>
            </a:extLst>
          </p:cNvPr>
          <p:cNvSpPr>
            <a:spLocks noGrp="1"/>
          </p:cNvSpPr>
          <p:nvPr>
            <p:ph type="title"/>
          </p:nvPr>
        </p:nvSpPr>
        <p:spPr>
          <a:xfrm>
            <a:off x="175112" y="0"/>
            <a:ext cx="11701684" cy="1609344"/>
          </a:xfrm>
        </p:spPr>
        <p:txBody>
          <a:bodyPr>
            <a:normAutofit/>
          </a:bodyPr>
          <a:lstStyle/>
          <a:p>
            <a:r>
              <a:rPr lang="fr-FR" sz="3600" dirty="0"/>
              <a:t>Consigner et surveiller tous les accès aux composants du système et aux données des titulaires de cartes</a:t>
            </a:r>
            <a:endParaRPr lang="en-US" sz="3600" dirty="0"/>
          </a:p>
        </p:txBody>
      </p:sp>
      <p:sp>
        <p:nvSpPr>
          <p:cNvPr id="2" name="object 8">
            <a:extLst>
              <a:ext uri="{FF2B5EF4-FFF2-40B4-BE49-F238E27FC236}">
                <a16:creationId xmlns:a16="http://schemas.microsoft.com/office/drawing/2014/main" id="{404834F9-3D2F-5AC5-87F4-123D01C57D25}"/>
              </a:ext>
            </a:extLst>
          </p:cNvPr>
          <p:cNvSpPr txBox="1"/>
          <p:nvPr/>
        </p:nvSpPr>
        <p:spPr>
          <a:xfrm>
            <a:off x="315205" y="1463251"/>
            <a:ext cx="8209364" cy="2796278"/>
          </a:xfrm>
          <a:prstGeom prst="rect">
            <a:avLst/>
          </a:prstGeom>
        </p:spPr>
        <p:txBody>
          <a:bodyPr vert="horz" wrap="square" lIns="0" tIns="13335" rIns="0" bIns="0" rtlCol="0">
            <a:spAutoFit/>
          </a:bodyPr>
          <a:lstStyle/>
          <a:p>
            <a:pPr marL="12700">
              <a:spcBef>
                <a:spcPts val="105"/>
              </a:spcBef>
              <a:spcAft>
                <a:spcPts val="600"/>
              </a:spcAft>
            </a:pPr>
            <a:r>
              <a:rPr lang="fr-FR" sz="1400" b="1" spc="-10" dirty="0">
                <a:cs typeface="Poppins" panose="00000500000000000000" pitchFamily="2" charset="0"/>
              </a:rPr>
              <a:t>Synchroniser toutes les horloges des systèmes critiques (NTP)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Protéger </a:t>
            </a:r>
            <a:r>
              <a:rPr lang="fr-FR" sz="1400" spc="-10" dirty="0">
                <a:solidFill>
                  <a:schemeClr val="accent5">
                    <a:lumMod val="75000"/>
                  </a:schemeClr>
                </a:solidFill>
                <a:cs typeface="Poppins" panose="00000500000000000000" pitchFamily="2" charset="0"/>
              </a:rPr>
              <a:t>l’intégrité des paramètres de synchronisation</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Restreindre </a:t>
            </a:r>
            <a:r>
              <a:rPr lang="fr-FR" sz="1400" spc="-10" dirty="0">
                <a:solidFill>
                  <a:schemeClr val="accent5">
                    <a:lumMod val="75000"/>
                  </a:schemeClr>
                </a:solidFill>
                <a:cs typeface="Poppins" panose="00000500000000000000" pitchFamily="2" charset="0"/>
              </a:rPr>
              <a:t>l’accès aux paramètres de synchronisation </a:t>
            </a:r>
            <a:r>
              <a:rPr lang="fr-FR" sz="1400" spc="-10" dirty="0">
                <a:cs typeface="Poppins" panose="00000500000000000000" pitchFamily="2" charset="0"/>
              </a:rPr>
              <a:t>aux individus ayant un besoin métier pour en disposer</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Vérifier la </a:t>
            </a:r>
            <a:r>
              <a:rPr lang="fr-FR" sz="1400" spc="-10" dirty="0">
                <a:solidFill>
                  <a:schemeClr val="accent5">
                    <a:lumMod val="75000"/>
                  </a:schemeClr>
                </a:solidFill>
                <a:cs typeface="Poppins" panose="00000500000000000000" pitchFamily="2" charset="0"/>
              </a:rPr>
              <a:t>fiabilité de la source externe </a:t>
            </a:r>
            <a:r>
              <a:rPr lang="fr-FR" sz="1400" spc="-10" dirty="0">
                <a:cs typeface="Poppins" panose="00000500000000000000" pitchFamily="2" charset="0"/>
              </a:rPr>
              <a:t>pour la synchronisation</a:t>
            </a:r>
          </a:p>
          <a:p>
            <a:pPr marL="12700">
              <a:spcBef>
                <a:spcPts val="105"/>
              </a:spcBef>
              <a:spcAft>
                <a:spcPts val="600"/>
              </a:spcAft>
            </a:pPr>
            <a:endParaRPr lang="fr-FR" sz="1400" spc="-10" dirty="0">
              <a:cs typeface="Poppins" panose="00000500000000000000" pitchFamily="2" charset="0"/>
            </a:endParaRPr>
          </a:p>
          <a:p>
            <a:pPr marL="12700">
              <a:spcBef>
                <a:spcPts val="105"/>
              </a:spcBef>
              <a:spcAft>
                <a:spcPts val="600"/>
              </a:spcAft>
            </a:pPr>
            <a:r>
              <a:rPr lang="fr-FR" sz="1400" b="1" spc="-10" dirty="0">
                <a:cs typeface="Poppins" panose="00000500000000000000" pitchFamily="2" charset="0"/>
              </a:rPr>
              <a:t>Conservation et revue des Logs :</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Conserver </a:t>
            </a:r>
            <a:r>
              <a:rPr lang="fr-FR" sz="1400" spc="-10" dirty="0">
                <a:solidFill>
                  <a:schemeClr val="accent5">
                    <a:lumMod val="75000"/>
                  </a:schemeClr>
                </a:solidFill>
                <a:cs typeface="Poppins" panose="00000500000000000000" pitchFamily="2" charset="0"/>
              </a:rPr>
              <a:t>l’historique des logs pendant une année au moins</a:t>
            </a:r>
            <a:r>
              <a:rPr lang="fr-FR" sz="1400" spc="-10" dirty="0">
                <a:cs typeface="Poppins" panose="00000500000000000000" pitchFamily="2" charset="0"/>
              </a:rPr>
              <a:t>, en gardant </a:t>
            </a:r>
            <a:r>
              <a:rPr lang="fr-FR" sz="1400" spc="-10" dirty="0">
                <a:solidFill>
                  <a:schemeClr val="accent5">
                    <a:lumMod val="75000"/>
                  </a:schemeClr>
                </a:solidFill>
                <a:cs typeface="Poppins" panose="00000500000000000000" pitchFamily="2" charset="0"/>
              </a:rPr>
              <a:t>immédiatement à disposition les journaux des trois derniers mois au moins</a:t>
            </a:r>
          </a:p>
          <a:p>
            <a:pPr marL="298450" indent="-285750">
              <a:spcBef>
                <a:spcPts val="105"/>
              </a:spcBef>
              <a:spcAft>
                <a:spcPts val="600"/>
              </a:spcAft>
              <a:buFont typeface="Wingdings" panose="05000000000000000000" pitchFamily="2" charset="2"/>
              <a:buChar char="Ø"/>
            </a:pPr>
            <a:r>
              <a:rPr lang="fr-FR" sz="1400" spc="-10" dirty="0">
                <a:cs typeface="Poppins" panose="00000500000000000000" pitchFamily="2" charset="0"/>
              </a:rPr>
              <a:t>Observer </a:t>
            </a:r>
            <a:r>
              <a:rPr lang="fr-FR" sz="1400" spc="-10" dirty="0">
                <a:solidFill>
                  <a:schemeClr val="accent5">
                    <a:lumMod val="75000"/>
                  </a:schemeClr>
                </a:solidFill>
                <a:cs typeface="Poppins" panose="00000500000000000000" pitchFamily="2" charset="0"/>
              </a:rPr>
              <a:t>quotidiennement les logs</a:t>
            </a:r>
            <a:r>
              <a:rPr lang="fr-FR" sz="1400" spc="-10" dirty="0">
                <a:cs typeface="Poppins" panose="00000500000000000000" pitchFamily="2" charset="0"/>
              </a:rPr>
              <a:t> des systèmes de sécurité et des composants critiques</a:t>
            </a:r>
          </a:p>
        </p:txBody>
      </p:sp>
      <p:pic>
        <p:nvPicPr>
          <p:cNvPr id="7" name="Picture 6" descr="A clock with arrows around it&#10;&#10;Description automatically generated">
            <a:extLst>
              <a:ext uri="{FF2B5EF4-FFF2-40B4-BE49-F238E27FC236}">
                <a16:creationId xmlns:a16="http://schemas.microsoft.com/office/drawing/2014/main" id="{E28850B5-FF10-1EBD-3EF0-61779BA5F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1090" y="1673390"/>
            <a:ext cx="1188000" cy="1188000"/>
          </a:xfrm>
          <a:prstGeom prst="rect">
            <a:avLst/>
          </a:prstGeom>
        </p:spPr>
      </p:pic>
      <p:pic>
        <p:nvPicPr>
          <p:cNvPr id="6" name="Picture 5" descr="A magnifying glass and a paper with a check mark&#10;&#10;Description automatically generated">
            <a:extLst>
              <a:ext uri="{FF2B5EF4-FFF2-40B4-BE49-F238E27FC236}">
                <a16:creationId xmlns:a16="http://schemas.microsoft.com/office/drawing/2014/main" id="{1D600C2F-4EFA-9D61-A146-666158211E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090" y="3253122"/>
            <a:ext cx="1188000" cy="1188000"/>
          </a:xfrm>
          <a:prstGeom prst="rect">
            <a:avLst/>
          </a:prstGeom>
        </p:spPr>
      </p:pic>
    </p:spTree>
    <p:extLst>
      <p:ext uri="{BB962C8B-B14F-4D97-AF65-F5344CB8AC3E}">
        <p14:creationId xmlns:p14="http://schemas.microsoft.com/office/powerpoint/2010/main" val="38129411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5"/>
</p:tagLst>
</file>

<file path=ppt/tags/tag10.xml><?xml version="1.0" encoding="utf-8"?>
<p:tagLst xmlns:a="http://schemas.openxmlformats.org/drawingml/2006/main" xmlns:r="http://schemas.openxmlformats.org/officeDocument/2006/relationships" xmlns:p="http://schemas.openxmlformats.org/presentationml/2006/main">
  <p:tag name="NUM" val="14"/>
</p:tagLst>
</file>

<file path=ppt/tags/tag11.xml><?xml version="1.0" encoding="utf-8"?>
<p:tagLst xmlns:a="http://schemas.openxmlformats.org/drawingml/2006/main" xmlns:r="http://schemas.openxmlformats.org/officeDocument/2006/relationships" xmlns:p="http://schemas.openxmlformats.org/presentationml/2006/main">
  <p:tag name="NUM" val="15"/>
</p:tagLst>
</file>

<file path=ppt/tags/tag12.xml><?xml version="1.0" encoding="utf-8"?>
<p:tagLst xmlns:a="http://schemas.openxmlformats.org/drawingml/2006/main" xmlns:r="http://schemas.openxmlformats.org/officeDocument/2006/relationships" xmlns:p="http://schemas.openxmlformats.org/presentationml/2006/main">
  <p:tag name="NUM" val="16"/>
</p:tagLst>
</file>

<file path=ppt/tags/tag13.xml><?xml version="1.0" encoding="utf-8"?>
<p:tagLst xmlns:a="http://schemas.openxmlformats.org/drawingml/2006/main" xmlns:r="http://schemas.openxmlformats.org/officeDocument/2006/relationships" xmlns:p="http://schemas.openxmlformats.org/presentationml/2006/main">
  <p:tag name="NUM" val="17"/>
</p:tagLst>
</file>

<file path=ppt/tags/tag14.xml><?xml version="1.0" encoding="utf-8"?>
<p:tagLst xmlns:a="http://schemas.openxmlformats.org/drawingml/2006/main" xmlns:r="http://schemas.openxmlformats.org/officeDocument/2006/relationships" xmlns:p="http://schemas.openxmlformats.org/presentationml/2006/main">
  <p:tag name="NUM" val="18"/>
</p:tagLst>
</file>

<file path=ppt/tags/tag15.xml><?xml version="1.0" encoding="utf-8"?>
<p:tagLst xmlns:a="http://schemas.openxmlformats.org/drawingml/2006/main" xmlns:r="http://schemas.openxmlformats.org/officeDocument/2006/relationships" xmlns:p="http://schemas.openxmlformats.org/presentationml/2006/main">
  <p:tag name="NUM" val="19"/>
</p:tagLst>
</file>

<file path=ppt/tags/tag16.xml><?xml version="1.0" encoding="utf-8"?>
<p:tagLst xmlns:a="http://schemas.openxmlformats.org/drawingml/2006/main" xmlns:r="http://schemas.openxmlformats.org/officeDocument/2006/relationships" xmlns:p="http://schemas.openxmlformats.org/presentationml/2006/main">
  <p:tag name="NUM" val="20"/>
</p:tagLst>
</file>

<file path=ppt/tags/tag17.xml><?xml version="1.0" encoding="utf-8"?>
<p:tagLst xmlns:a="http://schemas.openxmlformats.org/drawingml/2006/main" xmlns:r="http://schemas.openxmlformats.org/officeDocument/2006/relationships" xmlns:p="http://schemas.openxmlformats.org/presentationml/2006/main">
  <p:tag name="NUM" val="21"/>
</p:tagLst>
</file>

<file path=ppt/tags/tag18.xml><?xml version="1.0" encoding="utf-8"?>
<p:tagLst xmlns:a="http://schemas.openxmlformats.org/drawingml/2006/main" xmlns:r="http://schemas.openxmlformats.org/officeDocument/2006/relationships" xmlns:p="http://schemas.openxmlformats.org/presentationml/2006/main">
  <p:tag name="NUM" val="22"/>
</p:tagLst>
</file>

<file path=ppt/tags/tag19.xml><?xml version="1.0" encoding="utf-8"?>
<p:tagLst xmlns:a="http://schemas.openxmlformats.org/drawingml/2006/main" xmlns:r="http://schemas.openxmlformats.org/officeDocument/2006/relationships" xmlns:p="http://schemas.openxmlformats.org/presentationml/2006/main">
  <p:tag name="NUM" val="23"/>
</p:tagLst>
</file>

<file path=ppt/tags/tag2.xml><?xml version="1.0" encoding="utf-8"?>
<p:tagLst xmlns:a="http://schemas.openxmlformats.org/drawingml/2006/main" xmlns:r="http://schemas.openxmlformats.org/officeDocument/2006/relationships" xmlns:p="http://schemas.openxmlformats.org/presentationml/2006/main">
  <p:tag name="NUM" val="6"/>
</p:tagLst>
</file>

<file path=ppt/tags/tag20.xml><?xml version="1.0" encoding="utf-8"?>
<p:tagLst xmlns:a="http://schemas.openxmlformats.org/drawingml/2006/main" xmlns:r="http://schemas.openxmlformats.org/officeDocument/2006/relationships" xmlns:p="http://schemas.openxmlformats.org/presentationml/2006/main">
  <p:tag name="NUM" val="24"/>
</p:tagLst>
</file>

<file path=ppt/tags/tag21.xml><?xml version="1.0" encoding="utf-8"?>
<p:tagLst xmlns:a="http://schemas.openxmlformats.org/drawingml/2006/main" xmlns:r="http://schemas.openxmlformats.org/officeDocument/2006/relationships" xmlns:p="http://schemas.openxmlformats.org/presentationml/2006/main">
  <p:tag name="NUM" val="25"/>
</p:tagLst>
</file>

<file path=ppt/tags/tag22.xml><?xml version="1.0" encoding="utf-8"?>
<p:tagLst xmlns:a="http://schemas.openxmlformats.org/drawingml/2006/main" xmlns:r="http://schemas.openxmlformats.org/officeDocument/2006/relationships" xmlns:p="http://schemas.openxmlformats.org/presentationml/2006/main">
  <p:tag name="NUM" val="26"/>
</p:tagLst>
</file>

<file path=ppt/tags/tag23.xml><?xml version="1.0" encoding="utf-8"?>
<p:tagLst xmlns:a="http://schemas.openxmlformats.org/drawingml/2006/main" xmlns:r="http://schemas.openxmlformats.org/officeDocument/2006/relationships" xmlns:p="http://schemas.openxmlformats.org/presentationml/2006/main">
  <p:tag name="NUM" val="27"/>
</p:tagLst>
</file>

<file path=ppt/tags/tag24.xml><?xml version="1.0" encoding="utf-8"?>
<p:tagLst xmlns:a="http://schemas.openxmlformats.org/drawingml/2006/main" xmlns:r="http://schemas.openxmlformats.org/officeDocument/2006/relationships" xmlns:p="http://schemas.openxmlformats.org/presentationml/2006/main">
  <p:tag name="NUM" val="28"/>
</p:tagLst>
</file>

<file path=ppt/tags/tag25.xml><?xml version="1.0" encoding="utf-8"?>
<p:tagLst xmlns:a="http://schemas.openxmlformats.org/drawingml/2006/main" xmlns:r="http://schemas.openxmlformats.org/officeDocument/2006/relationships" xmlns:p="http://schemas.openxmlformats.org/presentationml/2006/main">
  <p:tag name="NUM" val="29"/>
</p:tagLst>
</file>

<file path=ppt/tags/tag26.xml><?xml version="1.0" encoding="utf-8"?>
<p:tagLst xmlns:a="http://schemas.openxmlformats.org/drawingml/2006/main" xmlns:r="http://schemas.openxmlformats.org/officeDocument/2006/relationships" xmlns:p="http://schemas.openxmlformats.org/presentationml/2006/main">
  <p:tag name="NUM" val="30"/>
</p:tagLst>
</file>

<file path=ppt/tags/tag27.xml><?xml version="1.0" encoding="utf-8"?>
<p:tagLst xmlns:a="http://schemas.openxmlformats.org/drawingml/2006/main" xmlns:r="http://schemas.openxmlformats.org/officeDocument/2006/relationships" xmlns:p="http://schemas.openxmlformats.org/presentationml/2006/main">
  <p:tag name="NUM" val="31"/>
</p:tagLst>
</file>

<file path=ppt/tags/tag28.xml><?xml version="1.0" encoding="utf-8"?>
<p:tagLst xmlns:a="http://schemas.openxmlformats.org/drawingml/2006/main" xmlns:r="http://schemas.openxmlformats.org/officeDocument/2006/relationships" xmlns:p="http://schemas.openxmlformats.org/presentationml/2006/main">
  <p:tag name="NUM" val="32"/>
</p:tagLst>
</file>

<file path=ppt/tags/tag29.xml><?xml version="1.0" encoding="utf-8"?>
<p:tagLst xmlns:a="http://schemas.openxmlformats.org/drawingml/2006/main" xmlns:r="http://schemas.openxmlformats.org/officeDocument/2006/relationships" xmlns:p="http://schemas.openxmlformats.org/presentationml/2006/main">
  <p:tag name="NUM" val="33"/>
</p:tagLst>
</file>

<file path=ppt/tags/tag3.xml><?xml version="1.0" encoding="utf-8"?>
<p:tagLst xmlns:a="http://schemas.openxmlformats.org/drawingml/2006/main" xmlns:r="http://schemas.openxmlformats.org/officeDocument/2006/relationships" xmlns:p="http://schemas.openxmlformats.org/presentationml/2006/main">
  <p:tag name="NUM" val="7"/>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ags/tag6.xml><?xml version="1.0" encoding="utf-8"?>
<p:tagLst xmlns:a="http://schemas.openxmlformats.org/drawingml/2006/main" xmlns:r="http://schemas.openxmlformats.org/officeDocument/2006/relationships" xmlns:p="http://schemas.openxmlformats.org/presentationml/2006/main">
  <p:tag name="NUM" val="10"/>
</p:tagLst>
</file>

<file path=ppt/tags/tag7.xml><?xml version="1.0" encoding="utf-8"?>
<p:tagLst xmlns:a="http://schemas.openxmlformats.org/drawingml/2006/main" xmlns:r="http://schemas.openxmlformats.org/officeDocument/2006/relationships" xmlns:p="http://schemas.openxmlformats.org/presentationml/2006/main">
  <p:tag name="NUM" val="11"/>
</p:tagLst>
</file>

<file path=ppt/tags/tag8.xml><?xml version="1.0" encoding="utf-8"?>
<p:tagLst xmlns:a="http://schemas.openxmlformats.org/drawingml/2006/main" xmlns:r="http://schemas.openxmlformats.org/officeDocument/2006/relationships" xmlns:p="http://schemas.openxmlformats.org/presentationml/2006/main">
  <p:tag name="NUM" val="12"/>
</p:tagLst>
</file>

<file path=ppt/tags/tag9.xml><?xml version="1.0" encoding="utf-8"?>
<p:tagLst xmlns:a="http://schemas.openxmlformats.org/drawingml/2006/main" xmlns:r="http://schemas.openxmlformats.org/officeDocument/2006/relationships" xmlns:p="http://schemas.openxmlformats.org/presentationml/2006/main">
  <p:tag name="NUM" val="1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TM03090434[[fn=Wood Type]]</Template>
  <TotalTime>6105</TotalTime>
  <Words>10080</Words>
  <Application>Microsoft Office PowerPoint</Application>
  <PresentationFormat>Widescreen</PresentationFormat>
  <Paragraphs>817</Paragraphs>
  <Slides>115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Aptos</vt:lpstr>
      <vt:lpstr>Arial</vt:lpstr>
      <vt:lpstr>Calibri</vt:lpstr>
      <vt:lpstr>Courier New</vt:lpstr>
      <vt:lpstr>Poppins</vt:lpstr>
      <vt:lpstr>Rockwell</vt:lpstr>
      <vt:lpstr>Rockwell Condensed</vt:lpstr>
      <vt:lpstr>Rockwell Extra Bold</vt:lpstr>
      <vt:lpstr>Wingdings</vt:lpstr>
      <vt:lpstr>Wood Type</vt:lpstr>
      <vt:lpstr>Sensibilisation à la Norme PCI DSS Campagne 2025 </vt:lpstr>
      <vt:lpstr>Sommaire</vt:lpstr>
      <vt:lpstr>Sommaire</vt:lpstr>
      <vt:lpstr>1. Présentation de La norme</vt:lpstr>
      <vt:lpstr>Historique et définition</vt:lpstr>
      <vt:lpstr>Historique de la norme</vt:lpstr>
      <vt:lpstr>Définition</vt:lpstr>
      <vt:lpstr>Les acteurs de la monétique</vt:lpstr>
      <vt:lpstr>Les acteurs de la monétique</vt:lpstr>
      <vt:lpstr>Les acteurs de la monétique</vt:lpstr>
      <vt:lpstr>Les acteurs de la monétique</vt:lpstr>
      <vt:lpstr>Les données de carte</vt:lpstr>
      <vt:lpstr>Les données de carte</vt:lpstr>
      <vt:lpstr>Stockage des données de carte</vt:lpstr>
      <vt:lpstr>Enjeux et objecttifs</vt:lpstr>
      <vt:lpstr>Intérêts de la norme</vt:lpstr>
      <vt:lpstr>Risques et enjeux PCI DSS</vt:lpstr>
      <vt:lpstr>Périmètre PCI DSS</vt:lpstr>
      <vt:lpstr>Le périmètre PCI DSS</vt:lpstr>
      <vt:lpstr>Le périmètre PCI DSS</vt:lpstr>
      <vt:lpstr>Le périmètre PCI DSS</vt:lpstr>
      <vt:lpstr>Le périmètre PCI DSS</vt:lpstr>
      <vt:lpstr>2. Fraude monétique et cybercriminalité</vt:lpstr>
      <vt:lpstr>Introduction</vt:lpstr>
      <vt:lpstr>Définition</vt:lpstr>
      <vt:lpstr>Impacts liés à la Fraude</vt:lpstr>
      <vt:lpstr>SKimming</vt:lpstr>
      <vt:lpstr>Définition</vt:lpstr>
      <vt:lpstr>Recommandations</vt:lpstr>
      <vt:lpstr>Phishing</vt:lpstr>
      <vt:lpstr>Définition</vt:lpstr>
      <vt:lpstr>Cas de la fraude au président</vt:lpstr>
      <vt:lpstr>Reconnaitre un mail de phishing</vt:lpstr>
      <vt:lpstr>Recommandations</vt:lpstr>
      <vt:lpstr>Vishing</vt:lpstr>
      <vt:lpstr>Définition</vt:lpstr>
      <vt:lpstr>Recommandations</vt:lpstr>
      <vt:lpstr>Smishing</vt:lpstr>
      <vt:lpstr>Définition</vt:lpstr>
      <vt:lpstr>Recommandations</vt:lpstr>
      <vt:lpstr>PHARMing</vt:lpstr>
      <vt:lpstr>Définition</vt:lpstr>
      <vt:lpstr>LE mécanisme</vt:lpstr>
      <vt:lpstr>Recommandations</vt:lpstr>
      <vt:lpstr>Piratage des cartes NFC</vt:lpstr>
      <vt:lpstr>Définition</vt:lpstr>
      <vt:lpstr>Le mécanisme</vt:lpstr>
      <vt:lpstr>Recommandations</vt:lpstr>
      <vt:lpstr>3. Les Exigences PCI DSS</vt:lpstr>
      <vt:lpstr>Évolutions de la norme</vt:lpstr>
      <vt:lpstr>Processus de certification PCI DSS</vt:lpstr>
      <vt:lpstr>exigences PCI dss – Vue d’ensemble </vt:lpstr>
      <vt:lpstr>4. Présentation détaillée des Exigences</vt:lpstr>
      <vt:lpstr>Exigence 1</vt:lpstr>
      <vt:lpstr>Installer et maintenir les contrôles de sécurité réseau</vt:lpstr>
      <vt:lpstr>Installer et maintenir les contrôles de sécurité réseau</vt:lpstr>
      <vt:lpstr>Exigence 2</vt:lpstr>
      <vt:lpstr>Appliquer les configurations sécurisées à tous les composants du système</vt:lpstr>
      <vt:lpstr>Appliquer les configurations sécurisées à tous les composants du système</vt:lpstr>
      <vt:lpstr>Appliquer les configurations sécurisées à tous les composants du système</vt:lpstr>
      <vt:lpstr>Exigence 3</vt:lpstr>
      <vt:lpstr>Protéger les données de titulaires de cartes stockées</vt:lpstr>
      <vt:lpstr>Protéger les données de titulaires de cartes stockées</vt:lpstr>
      <vt:lpstr>Protéger les données de titulaires de cartes stockées</vt:lpstr>
      <vt:lpstr>Protéger les données de titulaires de cartes stockées</vt:lpstr>
      <vt:lpstr>Protéger les données de titulaires de cartes stockées</vt:lpstr>
      <vt:lpstr>Protéger les données de titulaires de cartes stockées</vt:lpstr>
      <vt:lpstr>Protéger les données de titulaires de cartes stockées</vt:lpstr>
      <vt:lpstr>Exigence 4</vt:lpstr>
      <vt:lpstr>Chiffrer la transmission des données des titulaires de cartes sur les réseaux publics ouverts</vt:lpstr>
      <vt:lpstr>Chiffrer la transmission des données des titulaires de cartes sur les réseaux publics ouverts</vt:lpstr>
      <vt:lpstr>Exigence 5</vt:lpstr>
      <vt:lpstr>Protéger tous les systèmes et réseaux contre les logiciels malveillants</vt:lpstr>
      <vt:lpstr>Protéger tous les systèmes et réseaux contre les logiciels malveillants</vt:lpstr>
      <vt:lpstr>Protéger tous les systèmes et réseaux contre les logiciels malveillants</vt:lpstr>
      <vt:lpstr>Exigence 6</vt:lpstr>
      <vt:lpstr>Développer et gérer des systèmes et des applications sécurisées</vt:lpstr>
      <vt:lpstr>Développer et gérer des systèmes et des applications sécurisées</vt:lpstr>
      <vt:lpstr>Développer et gérer des systèmes et des applications sécurisées</vt:lpstr>
      <vt:lpstr>Développer et gérer des systèmes et des applications sécurisées</vt:lpstr>
      <vt:lpstr>Développer et gérer des systèmes et des applications sécurisées</vt:lpstr>
      <vt:lpstr>Exigence 7</vt:lpstr>
      <vt:lpstr>Restreindre l’accès aux données des titulaires de cartes en fonction du besoin professionnel d'en connaître</vt:lpstr>
      <vt:lpstr>Restreindre l’accès aux données des titulaires de cartes en fonction du besoin professionnel d'en connaître</vt:lpstr>
      <vt:lpstr>Restreindre l’accès aux données des titulaires de cartes en fonction du besoin professionnel d'en connaître</vt:lpstr>
      <vt:lpstr>Exigence 8</vt:lpstr>
      <vt:lpstr>Identifier les utilisateurs et authentifier l'accès aux composants du système</vt:lpstr>
      <vt:lpstr>Identifier les utilisateurs et authentifier l'accès aux composants du système</vt:lpstr>
      <vt:lpstr>Identifier les utilisateurs et authentifier l'accès aux composants du système</vt:lpstr>
      <vt:lpstr>Identifier les utilisateurs et authentifier l'accès aux composants du système</vt:lpstr>
      <vt:lpstr>Exigence 9</vt:lpstr>
      <vt:lpstr>Restreindre l’accès physique aux données des titulaires de cartes</vt:lpstr>
      <vt:lpstr>Restreindre l’accès physique aux données des titulaires de cartes</vt:lpstr>
      <vt:lpstr>Restreindre l’accès physique aux données des titulaires de cartes</vt:lpstr>
      <vt:lpstr>Restreindre l’accès physique aux données des titulaires de cartes</vt:lpstr>
      <vt:lpstr>Exigence 10</vt:lpstr>
      <vt:lpstr>Consigner et surveiller tous les accès aux composants du système et aux données des titulaires de cartes</vt:lpstr>
      <vt:lpstr>Consigner et surveiller tous les accès aux composants du système et aux données des titulaires de cartes</vt:lpstr>
      <vt:lpstr>Consigner et surveiller tous les accès aux composants du système et aux données des titulaires de cartes</vt:lpstr>
      <vt:lpstr>Consigner et surveiller tous les accès aux composants du système et aux données des titulaires de cartes</vt:lpstr>
      <vt:lpstr>Exigence 11</vt:lpstr>
      <vt:lpstr>Tester régulièrement les réseaux et les systèmes de sécurité</vt:lpstr>
      <vt:lpstr>Tester régulièrement les réseaux et les systèmes de sécurité</vt:lpstr>
      <vt:lpstr>Tester régulièrement les réseaux et les systèmes de sécurité</vt:lpstr>
      <vt:lpstr>Tester régulièrement les réseaux et les systèmes de sécurité</vt:lpstr>
      <vt:lpstr>Exigence 12</vt:lpstr>
      <vt:lpstr>Soutenir la sécurité de l'information par des politiques et des programmes organisationnels</vt:lpstr>
      <vt:lpstr>Soutenir la sécurité de l'information par des politiques et des programmes organisationnels</vt:lpstr>
      <vt:lpstr>Soutenir la sécurité de l'information par des politiques et des programmes organisationnels</vt:lpstr>
      <vt:lpstr>Soutenir la sécurité de l'information par des politiques et des programmes organisationnels</vt:lpstr>
      <vt:lpstr>Soutenir la sécurité de l'information par des politiques et des programmes organisationnels</vt:lpstr>
      <vt:lpstr>Soutenir la sécurité de l'information par des politiques et des programmes organisationnels</vt:lpstr>
      <vt:lpstr>Soutenir la sécurité de l'information par des politiques et des programmes organisationnels</vt:lpstr>
      <vt:lpstr>5. Ressources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Hussein  Samhat</dc:creator>
  <cp:lastModifiedBy>Hussein  Samhat</cp:lastModifiedBy>
  <cp:revision>6</cp:revision>
  <dcterms:created xsi:type="dcterms:W3CDTF">2024-12-03T11:16:32Z</dcterms:created>
  <dcterms:modified xsi:type="dcterms:W3CDTF">2024-12-11T21:33:17Z</dcterms:modified>
</cp:coreProperties>
</file>